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5"/>
  </p:notesMasterIdLst>
  <p:sldIdLst>
    <p:sldId id="262" r:id="rId3"/>
    <p:sldId id="261" r:id="rId4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D990A-11AE-4073-B29A-A3FF5A089D6E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3537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DC238-AB7E-4D1D-B2BF-B4BD459BAF7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82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DC238-AB7E-4D1D-B2BF-B4BD459BAF76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426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DC238-AB7E-4D1D-B2BF-B4BD459BAF7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62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6C87D2-BB13-447B-83CE-343BCE938F98}" type="slidenum">
              <a:rPr lang="en-US">
                <a:solidFill>
                  <a:srgbClr val="000000"/>
                </a:solidFill>
              </a:rPr>
              <a:pPr/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583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FFF6C2-31A8-461B-BF41-E535EE1FD2E5}" type="slidenum">
              <a:rPr lang="en-US">
                <a:solidFill>
                  <a:srgbClr val="000000"/>
                </a:solidFill>
              </a:rPr>
              <a:pPr/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212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v-SE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5EC81C-ED38-4EAE-B0FD-F5ADCA4B10AB}" type="slidenum">
              <a:rPr lang="en-US">
                <a:solidFill>
                  <a:srgbClr val="000000"/>
                </a:solidFill>
              </a:rPr>
              <a:pPr/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8429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sv-SE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847EC2-0B57-4077-9259-41E0E9869AB7}" type="slidenum">
              <a:rPr lang="en-US" altLang="en-US">
                <a:solidFill>
                  <a:srgbClr val="000000"/>
                </a:solidFill>
              </a:rPr>
              <a:pPr/>
              <a:t>‹Nº›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4688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0E37EF-9370-4FA0-B163-BCD6ECB065D6}" type="slidenum">
              <a:rPr lang="en-US" altLang="en-US">
                <a:solidFill>
                  <a:srgbClr val="000000"/>
                </a:solidFill>
              </a:rPr>
              <a:pPr/>
              <a:t>‹Nº›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0925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5CFEFB-139D-4683-9F1A-8CFF0F485E01}" type="slidenum">
              <a:rPr lang="en-US" altLang="en-US">
                <a:solidFill>
                  <a:srgbClr val="000000"/>
                </a:solidFill>
              </a:rPr>
              <a:pPr/>
              <a:t>‹Nº›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204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B3942-FCE8-4B0F-84C4-B647E5953809}" type="slidenum">
              <a:rPr lang="en-US" altLang="en-US">
                <a:solidFill>
                  <a:srgbClr val="000000"/>
                </a:solidFill>
              </a:rPr>
              <a:pPr/>
              <a:t>‹Nº›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713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2ADE91-E059-44F3-AA70-A3FBCDE024A4}" type="slidenum">
              <a:rPr lang="en-US" altLang="en-US">
                <a:solidFill>
                  <a:srgbClr val="000000"/>
                </a:solidFill>
              </a:rPr>
              <a:pPr/>
              <a:t>‹Nº›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471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4B69A2-352A-4B5D-A9EC-01C6A12BC3FA}" type="slidenum">
              <a:rPr lang="en-US" altLang="en-US">
                <a:solidFill>
                  <a:srgbClr val="000000"/>
                </a:solidFill>
              </a:rPr>
              <a:pPr/>
              <a:t>‹Nº›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531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AF9EEC-97E7-4576-8B22-87C7BDA1FCB1}" type="slidenum">
              <a:rPr lang="en-US" altLang="en-US">
                <a:solidFill>
                  <a:srgbClr val="000000"/>
                </a:solidFill>
              </a:rPr>
              <a:pPr/>
              <a:t>‹Nº›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408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3C18AA-D068-48D3-8992-D39C9069EE34}" type="slidenum">
              <a:rPr lang="en-US" altLang="en-US">
                <a:solidFill>
                  <a:srgbClr val="000000"/>
                </a:solidFill>
              </a:rPr>
              <a:pPr/>
              <a:t>‹Nº›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33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A003BB-5251-405F-B521-5689F79B9471}" type="slidenum">
              <a:rPr lang="en-US">
                <a:solidFill>
                  <a:srgbClr val="000000"/>
                </a:solidFill>
              </a:rPr>
              <a:pPr/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923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3C2B70-CD2D-4D86-A190-BF4392FF7CC9}" type="slidenum">
              <a:rPr lang="en-US" altLang="en-US">
                <a:solidFill>
                  <a:srgbClr val="000000"/>
                </a:solidFill>
              </a:rPr>
              <a:pPr/>
              <a:t>‹Nº›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6335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78C8E1-881D-4E05-80EB-EF81B7584134}" type="slidenum">
              <a:rPr lang="en-US" altLang="en-US">
                <a:solidFill>
                  <a:srgbClr val="000000"/>
                </a:solidFill>
              </a:rPr>
              <a:pPr/>
              <a:t>‹Nº›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037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v-SE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1" y="609600"/>
            <a:ext cx="5676900" cy="5486400"/>
          </a:xfrm>
        </p:spPr>
        <p:txBody>
          <a:bodyPr vert="eaVert"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88C28D-1865-4B9B-B9BC-0D417AAEF6D4}" type="slidenum">
              <a:rPr lang="en-US" altLang="en-US">
                <a:solidFill>
                  <a:srgbClr val="000000"/>
                </a:solidFill>
              </a:rPr>
              <a:pPr/>
              <a:t>‹Nº›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733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8537DF-D8BA-4521-8682-F4347B2E4935}" type="slidenum">
              <a:rPr lang="en-US">
                <a:solidFill>
                  <a:srgbClr val="000000"/>
                </a:solidFill>
              </a:rPr>
              <a:pPr/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755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0E1BBF-4B89-4FEE-8245-9F37EC797C4B}" type="slidenum">
              <a:rPr lang="en-US">
                <a:solidFill>
                  <a:srgbClr val="000000"/>
                </a:solidFill>
              </a:rPr>
              <a:pPr/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973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2D1395-2FA0-49E4-AC09-0A7DDF0B9C04}" type="slidenum">
              <a:rPr lang="en-US">
                <a:solidFill>
                  <a:srgbClr val="000000"/>
                </a:solidFill>
              </a:rPr>
              <a:pPr/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9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7E729A-4BB3-423B-973A-68E929B9163F}" type="slidenum">
              <a:rPr lang="en-US">
                <a:solidFill>
                  <a:srgbClr val="000000"/>
                </a:solidFill>
              </a:rPr>
              <a:pPr/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682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950715-293D-4BE4-B16B-D9346DFDB004}" type="slidenum">
              <a:rPr lang="en-US">
                <a:solidFill>
                  <a:srgbClr val="000000"/>
                </a:solidFill>
              </a:rPr>
              <a:pPr/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759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ECCEF7-E556-4E64-A916-455D70F9DDD3}" type="slidenum">
              <a:rPr lang="en-US">
                <a:solidFill>
                  <a:srgbClr val="000000"/>
                </a:solidFill>
              </a:rPr>
              <a:pPr/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757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54BE85-2C26-43FC-97B0-CBA898674E96}" type="slidenum">
              <a:rPr lang="en-US">
                <a:solidFill>
                  <a:srgbClr val="000000"/>
                </a:solidFill>
              </a:rPr>
              <a:pPr/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788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B2BC871-4DEB-4EE7-BC37-D946F0481497}" type="slidenum">
              <a:rPr lang="en-US">
                <a:solidFill>
                  <a:srgbClr val="000000"/>
                </a:solidFill>
              </a:rPr>
              <a:pPr/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034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3953C858-949F-4F35-8D4C-7E56DCC97C63}" type="slidenum">
              <a:rPr lang="en-US" altLang="en-US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23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7504" y="44624"/>
            <a:ext cx="5040560" cy="36664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000" b="1" dirty="0">
                <a:solidFill>
                  <a:schemeClr val="accent2"/>
                </a:solidFill>
              </a:rPr>
              <a:t>Optimal nutritional care for all</a:t>
            </a:r>
            <a:br>
              <a:rPr lang="en-US" sz="2000" b="1" dirty="0">
                <a:solidFill>
                  <a:schemeClr val="accent2"/>
                </a:solidFill>
              </a:rPr>
            </a:br>
            <a:endParaRPr lang="en-GB" sz="2000" b="1" dirty="0">
              <a:solidFill>
                <a:srgbClr val="CC0099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93756" y="1474960"/>
            <a:ext cx="2952328" cy="11128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106652" y="2443114"/>
            <a:ext cx="3027819" cy="20326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31840" y="4479439"/>
            <a:ext cx="2944786" cy="23785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3115814" y="2456885"/>
            <a:ext cx="3040061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>
                <a:solidFill>
                  <a:srgbClr val="002060"/>
                </a:solidFill>
              </a:rPr>
              <a:t>Education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103986" y="1482718"/>
            <a:ext cx="2942381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rgbClr val="002060"/>
                </a:solidFill>
              </a:rPr>
              <a:t>Public health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3131778" y="4509006"/>
            <a:ext cx="2942381" cy="309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>
                <a:solidFill>
                  <a:srgbClr val="002060"/>
                </a:solidFill>
              </a:rPr>
              <a:t>Implementation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4719580" y="3374187"/>
            <a:ext cx="424920" cy="33666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4739905" y="3751568"/>
            <a:ext cx="424920" cy="3366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4719580" y="4139114"/>
            <a:ext cx="424920" cy="3366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8" name="Oval 67"/>
          <p:cNvSpPr/>
          <p:nvPr/>
        </p:nvSpPr>
        <p:spPr>
          <a:xfrm>
            <a:off x="5481465" y="3737200"/>
            <a:ext cx="424920" cy="3366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9" name="Oval 68"/>
          <p:cNvSpPr/>
          <p:nvPr/>
        </p:nvSpPr>
        <p:spPr>
          <a:xfrm>
            <a:off x="5484977" y="4122577"/>
            <a:ext cx="424920" cy="3366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491957" y="2762790"/>
            <a:ext cx="158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err="1">
                <a:solidFill>
                  <a:srgbClr val="000000"/>
                </a:solidFill>
              </a:rPr>
              <a:t>Undergrad</a:t>
            </a:r>
            <a:r>
              <a:rPr lang="nl-NL" sz="1200" dirty="0">
                <a:solidFill>
                  <a:srgbClr val="000000"/>
                </a:solidFill>
              </a:rPr>
              <a:t> </a:t>
            </a:r>
            <a:r>
              <a:rPr lang="nl-NL" sz="1200" dirty="0" err="1">
                <a:solidFill>
                  <a:srgbClr val="000000"/>
                </a:solidFill>
              </a:rPr>
              <a:t>Postgrad</a:t>
            </a:r>
            <a:endParaRPr lang="nl-NL" sz="1200" dirty="0">
              <a:solidFill>
                <a:srgbClr val="00000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179129" y="433295"/>
            <a:ext cx="2942381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6176724" y="433294"/>
            <a:ext cx="2942381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>
                <a:solidFill>
                  <a:srgbClr val="002060"/>
                </a:solidFill>
              </a:rPr>
              <a:t>Nutrition</a:t>
            </a:r>
            <a:r>
              <a:rPr lang="nl-NL" dirty="0">
                <a:solidFill>
                  <a:srgbClr val="002060"/>
                </a:solidFill>
              </a:rPr>
              <a:t> Day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296296" y="754425"/>
            <a:ext cx="2885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err="1">
                <a:solidFill>
                  <a:srgbClr val="000000"/>
                </a:solidFill>
              </a:rPr>
              <a:t>Hospital</a:t>
            </a:r>
            <a:r>
              <a:rPr lang="nl-NL" sz="1200" dirty="0">
                <a:solidFill>
                  <a:srgbClr val="000000"/>
                </a:solidFill>
              </a:rPr>
              <a:t>    ICU    </a:t>
            </a:r>
            <a:r>
              <a:rPr lang="nl-NL" sz="1200" dirty="0" err="1">
                <a:solidFill>
                  <a:srgbClr val="000000"/>
                </a:solidFill>
              </a:rPr>
              <a:t>Oncology</a:t>
            </a:r>
            <a:r>
              <a:rPr lang="nl-NL" sz="1200" dirty="0">
                <a:solidFill>
                  <a:srgbClr val="000000"/>
                </a:solidFill>
              </a:rPr>
              <a:t>  Care home</a:t>
            </a:r>
          </a:p>
        </p:txBody>
      </p:sp>
      <p:sp>
        <p:nvSpPr>
          <p:cNvPr id="74" name="Oval 73"/>
          <p:cNvSpPr/>
          <p:nvPr/>
        </p:nvSpPr>
        <p:spPr>
          <a:xfrm>
            <a:off x="4719580" y="3016696"/>
            <a:ext cx="424920" cy="3366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5473532" y="3018922"/>
            <a:ext cx="424920" cy="3366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6" name="Oval 75"/>
          <p:cNvSpPr/>
          <p:nvPr/>
        </p:nvSpPr>
        <p:spPr>
          <a:xfrm>
            <a:off x="7047948" y="1032729"/>
            <a:ext cx="424920" cy="33666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7" name="Oval 76"/>
          <p:cNvSpPr/>
          <p:nvPr/>
        </p:nvSpPr>
        <p:spPr>
          <a:xfrm>
            <a:off x="8383178" y="1045455"/>
            <a:ext cx="424920" cy="33666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31234" y="1820612"/>
            <a:ext cx="2066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rgbClr val="000000"/>
                </a:solidFill>
              </a:rPr>
              <a:t>Public awareness</a:t>
            </a:r>
          </a:p>
          <a:p>
            <a:endParaRPr lang="nl-NL" sz="1200" dirty="0">
              <a:solidFill>
                <a:srgbClr val="000000"/>
              </a:solidFill>
            </a:endParaRPr>
          </a:p>
          <a:p>
            <a:r>
              <a:rPr lang="nl-NL" sz="1200" dirty="0">
                <a:solidFill>
                  <a:srgbClr val="000000"/>
                </a:solidFill>
              </a:rPr>
              <a:t>National </a:t>
            </a:r>
            <a:r>
              <a:rPr lang="nl-NL" sz="1200" dirty="0" err="1">
                <a:solidFill>
                  <a:srgbClr val="000000"/>
                </a:solidFill>
              </a:rPr>
              <a:t>nutrition</a:t>
            </a:r>
            <a:r>
              <a:rPr lang="nl-NL" sz="1200" dirty="0">
                <a:solidFill>
                  <a:srgbClr val="000000"/>
                </a:solidFill>
              </a:rPr>
              <a:t> plan</a:t>
            </a:r>
          </a:p>
          <a:p>
            <a:endParaRPr lang="nl-NL" sz="1200" dirty="0">
              <a:solidFill>
                <a:srgbClr val="000000"/>
              </a:solidFill>
            </a:endParaRPr>
          </a:p>
        </p:txBody>
      </p:sp>
      <p:sp>
        <p:nvSpPr>
          <p:cNvPr id="87" name="Oval 86"/>
          <p:cNvSpPr/>
          <p:nvPr/>
        </p:nvSpPr>
        <p:spPr>
          <a:xfrm>
            <a:off x="2320609" y="1810180"/>
            <a:ext cx="424920" cy="33666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8" name="Oval 87"/>
          <p:cNvSpPr/>
          <p:nvPr/>
        </p:nvSpPr>
        <p:spPr>
          <a:xfrm>
            <a:off x="2337021" y="2196365"/>
            <a:ext cx="424920" cy="33666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693210" y="4780664"/>
            <a:ext cx="25193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rgbClr val="000000"/>
                </a:solidFill>
              </a:rPr>
              <a:t> </a:t>
            </a:r>
            <a:r>
              <a:rPr lang="nl-NL" sz="1200" dirty="0" err="1">
                <a:solidFill>
                  <a:srgbClr val="000000"/>
                </a:solidFill>
              </a:rPr>
              <a:t>Hospital</a:t>
            </a:r>
            <a:r>
              <a:rPr lang="nl-NL" sz="1200" dirty="0">
                <a:solidFill>
                  <a:srgbClr val="000000"/>
                </a:solidFill>
              </a:rPr>
              <a:t>  Care home  Community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103377" y="4949092"/>
            <a:ext cx="10551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err="1">
                <a:solidFill>
                  <a:srgbClr val="000000"/>
                </a:solidFill>
              </a:rPr>
              <a:t>Trained</a:t>
            </a:r>
            <a:r>
              <a:rPr lang="nl-NL" sz="1200" dirty="0">
                <a:solidFill>
                  <a:srgbClr val="000000"/>
                </a:solidFill>
              </a:rPr>
              <a:t> </a:t>
            </a:r>
          </a:p>
          <a:p>
            <a:r>
              <a:rPr lang="nl-NL" sz="1200" dirty="0" err="1">
                <a:solidFill>
                  <a:srgbClr val="000000"/>
                </a:solidFill>
              </a:rPr>
              <a:t>Staff</a:t>
            </a:r>
            <a:endParaRPr lang="nl-NL" sz="1200" dirty="0">
              <a:solidFill>
                <a:srgbClr val="000000"/>
              </a:solidFill>
            </a:endParaRPr>
          </a:p>
          <a:p>
            <a:endParaRPr lang="nl-NL" sz="1200" dirty="0">
              <a:solidFill>
                <a:srgbClr val="000000"/>
              </a:solidFill>
            </a:endParaRPr>
          </a:p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92" name="Oval 91"/>
          <p:cNvSpPr/>
          <p:nvPr/>
        </p:nvSpPr>
        <p:spPr>
          <a:xfrm>
            <a:off x="4022072" y="5003724"/>
            <a:ext cx="424920" cy="33666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3" name="Oval 92"/>
          <p:cNvSpPr/>
          <p:nvPr/>
        </p:nvSpPr>
        <p:spPr>
          <a:xfrm>
            <a:off x="4017990" y="5368732"/>
            <a:ext cx="424920" cy="33666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4" name="Oval 93"/>
          <p:cNvSpPr/>
          <p:nvPr/>
        </p:nvSpPr>
        <p:spPr>
          <a:xfrm>
            <a:off x="4024793" y="5731181"/>
            <a:ext cx="424920" cy="33666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5" name="Oval 94"/>
          <p:cNvSpPr/>
          <p:nvPr/>
        </p:nvSpPr>
        <p:spPr>
          <a:xfrm>
            <a:off x="4716607" y="5003724"/>
            <a:ext cx="424920" cy="33666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6" name="Oval 95"/>
          <p:cNvSpPr/>
          <p:nvPr/>
        </p:nvSpPr>
        <p:spPr>
          <a:xfrm>
            <a:off x="4723144" y="5371777"/>
            <a:ext cx="424920" cy="3366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7" name="Oval 96"/>
          <p:cNvSpPr/>
          <p:nvPr/>
        </p:nvSpPr>
        <p:spPr>
          <a:xfrm>
            <a:off x="4711222" y="5731181"/>
            <a:ext cx="424920" cy="3366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8" name="Oval 97"/>
          <p:cNvSpPr/>
          <p:nvPr/>
        </p:nvSpPr>
        <p:spPr>
          <a:xfrm>
            <a:off x="5488143" y="5003723"/>
            <a:ext cx="424920" cy="33666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9" name="Oval 98"/>
          <p:cNvSpPr/>
          <p:nvPr/>
        </p:nvSpPr>
        <p:spPr>
          <a:xfrm>
            <a:off x="5483553" y="5363779"/>
            <a:ext cx="424920" cy="3366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0" name="Oval 99"/>
          <p:cNvSpPr/>
          <p:nvPr/>
        </p:nvSpPr>
        <p:spPr>
          <a:xfrm>
            <a:off x="5493654" y="5709232"/>
            <a:ext cx="424920" cy="3366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8" name="Oval 107"/>
          <p:cNvSpPr/>
          <p:nvPr/>
        </p:nvSpPr>
        <p:spPr>
          <a:xfrm>
            <a:off x="5493654" y="3381439"/>
            <a:ext cx="424920" cy="3366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137039" y="2948315"/>
            <a:ext cx="2961771" cy="4361716"/>
            <a:chOff x="36000" y="4005064"/>
            <a:chExt cx="2961771" cy="4361716"/>
          </a:xfrm>
        </p:grpSpPr>
        <p:sp>
          <p:nvSpPr>
            <p:cNvPr id="42" name="Rectangle 41"/>
            <p:cNvSpPr/>
            <p:nvPr/>
          </p:nvSpPr>
          <p:spPr>
            <a:xfrm>
              <a:off x="45443" y="4293096"/>
              <a:ext cx="2952328" cy="350502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45442" y="4005064"/>
              <a:ext cx="2942381" cy="28803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>
                  <a:solidFill>
                    <a:srgbClr val="002060"/>
                  </a:solidFill>
                </a:rPr>
                <a:t>Stakeholder </a:t>
              </a:r>
              <a:r>
                <a:rPr lang="nl-NL" dirty="0" err="1">
                  <a:solidFill>
                    <a:srgbClr val="002060"/>
                  </a:solidFill>
                </a:rPr>
                <a:t>groups</a:t>
              </a:r>
              <a:endParaRPr lang="en-US" dirty="0">
                <a:solidFill>
                  <a:srgbClr val="002060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6000" y="4304129"/>
              <a:ext cx="2617664" cy="4062651"/>
              <a:chOff x="36000" y="4304129"/>
              <a:chExt cx="2617664" cy="4062651"/>
            </a:xfrm>
          </p:grpSpPr>
          <p:sp>
            <p:nvSpPr>
              <p:cNvPr id="56" name="TextBox 55"/>
              <p:cNvSpPr txBox="1"/>
              <p:nvPr/>
            </p:nvSpPr>
            <p:spPr>
              <a:xfrm>
                <a:off x="36000" y="4304129"/>
                <a:ext cx="1157689" cy="40626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nl-NL" sz="1200" dirty="0">
                  <a:solidFill>
                    <a:srgbClr val="00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nl-NL" sz="1000" dirty="0">
                    <a:solidFill>
                      <a:srgbClr val="000000"/>
                    </a:solidFill>
                  </a:rPr>
                  <a:t>Multi-stakeholder</a:t>
                </a:r>
                <a:br>
                  <a:rPr lang="nl-NL" sz="1000" dirty="0">
                    <a:solidFill>
                      <a:srgbClr val="000000"/>
                    </a:solidFill>
                  </a:rPr>
                </a:br>
                <a:r>
                  <a:rPr lang="nl-NL" sz="1000" dirty="0">
                    <a:solidFill>
                      <a:srgbClr val="000000"/>
                    </a:solidFill>
                  </a:rPr>
                  <a:t>PEN  </a:t>
                </a:r>
              </a:p>
              <a:p>
                <a:pPr>
                  <a:lnSpc>
                    <a:spcPct val="150000"/>
                  </a:lnSpc>
                </a:pPr>
                <a:r>
                  <a:rPr lang="nl-NL" sz="1000" dirty="0">
                    <a:solidFill>
                      <a:srgbClr val="000000"/>
                    </a:solidFill>
                  </a:rPr>
                  <a:t>Ger </a:t>
                </a:r>
                <a:r>
                  <a:rPr lang="nl-NL" sz="1000" dirty="0" err="1">
                    <a:solidFill>
                      <a:srgbClr val="000000"/>
                    </a:solidFill>
                  </a:rPr>
                  <a:t>Medicine</a:t>
                </a:r>
                <a:r>
                  <a:rPr lang="nl-NL" sz="1000" dirty="0">
                    <a:solidFill>
                      <a:srgbClr val="000000"/>
                    </a:solidFill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nl-NL" sz="1000" dirty="0" err="1">
                    <a:solidFill>
                      <a:srgbClr val="000000"/>
                    </a:solidFill>
                  </a:rPr>
                  <a:t>Paediatricians</a:t>
                </a:r>
                <a:endParaRPr lang="nl-NL" sz="1000" dirty="0">
                  <a:solidFill>
                    <a:srgbClr val="00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nl-NL" sz="1000" dirty="0" err="1">
                    <a:solidFill>
                      <a:srgbClr val="000000"/>
                    </a:solidFill>
                  </a:rPr>
                  <a:t>Patients</a:t>
                </a:r>
                <a:endParaRPr lang="nl-NL" sz="1000" dirty="0">
                  <a:solidFill>
                    <a:srgbClr val="00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nl-NL" sz="1000" dirty="0" err="1">
                    <a:solidFill>
                      <a:srgbClr val="000000"/>
                    </a:solidFill>
                  </a:rPr>
                  <a:t>Dietitians</a:t>
                </a:r>
                <a:endParaRPr lang="nl-NL" sz="1000" dirty="0">
                  <a:solidFill>
                    <a:srgbClr val="00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nl-NL" sz="1000" dirty="0">
                    <a:solidFill>
                      <a:srgbClr val="000000"/>
                    </a:solidFill>
                  </a:rPr>
                  <a:t>Nurses</a:t>
                </a:r>
              </a:p>
              <a:p>
                <a:pPr>
                  <a:lnSpc>
                    <a:spcPct val="150000"/>
                  </a:lnSpc>
                </a:pPr>
                <a:r>
                  <a:rPr lang="nl-NL" sz="1000" dirty="0" err="1">
                    <a:solidFill>
                      <a:srgbClr val="000000"/>
                    </a:solidFill>
                  </a:rPr>
                  <a:t>Pharmacists</a:t>
                </a:r>
                <a:endParaRPr lang="nl-NL" sz="1000" dirty="0">
                  <a:solidFill>
                    <a:srgbClr val="00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nl-NL" sz="1000" dirty="0">
                    <a:solidFill>
                      <a:srgbClr val="000000"/>
                    </a:solidFill>
                  </a:rPr>
                  <a:t>General </a:t>
                </a:r>
                <a:r>
                  <a:rPr lang="nl-NL" sz="1000" dirty="0" err="1">
                    <a:solidFill>
                      <a:srgbClr val="000000"/>
                    </a:solidFill>
                  </a:rPr>
                  <a:t>practice</a:t>
                </a:r>
                <a:endParaRPr lang="nl-NL" sz="1000" dirty="0">
                  <a:solidFill>
                    <a:srgbClr val="00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nl-NL" sz="1000" dirty="0" err="1">
                    <a:solidFill>
                      <a:srgbClr val="000000"/>
                    </a:solidFill>
                  </a:rPr>
                  <a:t>Hospital</a:t>
                </a:r>
                <a:endParaRPr lang="nl-NL" sz="1000" dirty="0">
                  <a:solidFill>
                    <a:srgbClr val="00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nl-NL" sz="1000" dirty="0">
                    <a:solidFill>
                      <a:srgbClr val="000000"/>
                    </a:solidFill>
                  </a:rPr>
                  <a:t>Health </a:t>
                </a:r>
                <a:r>
                  <a:rPr lang="nl-NL" sz="1000" dirty="0" err="1">
                    <a:solidFill>
                      <a:srgbClr val="000000"/>
                    </a:solidFill>
                  </a:rPr>
                  <a:t>insurance</a:t>
                </a:r>
                <a:endParaRPr lang="nl-NL" sz="1000" dirty="0">
                  <a:solidFill>
                    <a:srgbClr val="00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nl-NL" sz="1000" dirty="0" err="1">
                    <a:solidFill>
                      <a:srgbClr val="000000"/>
                    </a:solidFill>
                  </a:rPr>
                  <a:t>Industry</a:t>
                </a:r>
                <a:endParaRPr lang="nl-NL" sz="1000" dirty="0">
                  <a:solidFill>
                    <a:srgbClr val="00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nl-NL" sz="1000" dirty="0" err="1">
                    <a:solidFill>
                      <a:srgbClr val="000000"/>
                    </a:solidFill>
                  </a:rPr>
                  <a:t>Politicians</a:t>
                </a:r>
                <a:endParaRPr lang="nl-NL" sz="1000" dirty="0">
                  <a:solidFill>
                    <a:srgbClr val="00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nl-NL" sz="1000" dirty="0">
                    <a:solidFill>
                      <a:srgbClr val="000000"/>
                    </a:solidFill>
                  </a:rPr>
                  <a:t>Media</a:t>
                </a:r>
              </a:p>
              <a:p>
                <a:endParaRPr lang="nl-NL" sz="1200" dirty="0">
                  <a:solidFill>
                    <a:srgbClr val="000000"/>
                  </a:solidFill>
                </a:endParaRPr>
              </a:p>
              <a:p>
                <a:r>
                  <a:rPr lang="nl-NL" sz="1200" dirty="0">
                    <a:solidFill>
                      <a:srgbClr val="000000"/>
                    </a:solidFill>
                  </a:rPr>
                  <a:t> </a:t>
                </a:r>
              </a:p>
              <a:p>
                <a:endParaRPr lang="nl-NL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2228744" y="4568440"/>
                <a:ext cx="424920" cy="205341"/>
              </a:xfrm>
              <a:prstGeom prst="ellips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129" name="Rectangle 128"/>
          <p:cNvSpPr/>
          <p:nvPr/>
        </p:nvSpPr>
        <p:spPr>
          <a:xfrm>
            <a:off x="62062" y="2601645"/>
            <a:ext cx="2952328" cy="24247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0" name="Rounded Rectangle 129"/>
          <p:cNvSpPr/>
          <p:nvPr/>
        </p:nvSpPr>
        <p:spPr>
          <a:xfrm>
            <a:off x="79934" y="2610230"/>
            <a:ext cx="2942381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rgbClr val="002060"/>
                </a:solidFill>
              </a:rPr>
              <a:t>Policy </a:t>
            </a:r>
            <a:r>
              <a:rPr lang="nl-NL" dirty="0" err="1">
                <a:solidFill>
                  <a:srgbClr val="002060"/>
                </a:solidFill>
              </a:rPr>
              <a:t>and</a:t>
            </a:r>
            <a:r>
              <a:rPr lang="nl-NL" dirty="0">
                <a:solidFill>
                  <a:srgbClr val="002060"/>
                </a:solidFill>
              </a:rPr>
              <a:t> standards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50" y="3092396"/>
            <a:ext cx="1089306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>
                <a:solidFill>
                  <a:srgbClr val="000000"/>
                </a:solidFill>
              </a:rPr>
              <a:t>Screening</a:t>
            </a:r>
          </a:p>
          <a:p>
            <a:r>
              <a:rPr lang="nl-NL" sz="1100" dirty="0">
                <a:solidFill>
                  <a:srgbClr val="000000"/>
                </a:solidFill>
              </a:rPr>
              <a:t>policy</a:t>
            </a:r>
          </a:p>
          <a:p>
            <a:endParaRPr lang="nl-NL" sz="1100" dirty="0">
              <a:solidFill>
                <a:srgbClr val="000000"/>
              </a:solidFill>
            </a:endParaRPr>
          </a:p>
          <a:p>
            <a:r>
              <a:rPr lang="nl-NL" sz="1100" dirty="0">
                <a:solidFill>
                  <a:srgbClr val="000000"/>
                </a:solidFill>
              </a:rPr>
              <a:t>Standards/</a:t>
            </a:r>
          </a:p>
          <a:p>
            <a:r>
              <a:rPr lang="nl-NL" sz="1100" dirty="0">
                <a:solidFill>
                  <a:srgbClr val="000000"/>
                </a:solidFill>
              </a:rPr>
              <a:t>quality indicators</a:t>
            </a:r>
          </a:p>
          <a:p>
            <a:endParaRPr lang="nl-NL" sz="1100" dirty="0">
              <a:solidFill>
                <a:srgbClr val="000000"/>
              </a:solidFill>
            </a:endParaRPr>
          </a:p>
          <a:p>
            <a:r>
              <a:rPr lang="nl-NL" sz="1100" dirty="0">
                <a:solidFill>
                  <a:srgbClr val="000000"/>
                </a:solidFill>
              </a:rPr>
              <a:t>Audit</a:t>
            </a:r>
          </a:p>
          <a:p>
            <a:endParaRPr lang="nl-NL" sz="1200" dirty="0">
              <a:solidFill>
                <a:srgbClr val="000000"/>
              </a:solidFill>
            </a:endParaRPr>
          </a:p>
          <a:p>
            <a:r>
              <a:rPr lang="nl-NL" sz="1100" dirty="0">
                <a:solidFill>
                  <a:srgbClr val="000000"/>
                </a:solidFill>
              </a:rPr>
              <a:t>Discharge management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640928" y="2882358"/>
            <a:ext cx="25193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rgbClr val="000000"/>
                </a:solidFill>
              </a:rPr>
              <a:t> </a:t>
            </a:r>
            <a:r>
              <a:rPr lang="nl-NL" sz="1200" dirty="0" err="1">
                <a:solidFill>
                  <a:srgbClr val="000000"/>
                </a:solidFill>
              </a:rPr>
              <a:t>Hospital</a:t>
            </a:r>
            <a:r>
              <a:rPr lang="nl-NL" sz="1200" dirty="0">
                <a:solidFill>
                  <a:srgbClr val="000000"/>
                </a:solidFill>
              </a:rPr>
              <a:t>  Care home  Community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33" name="Oval 132"/>
          <p:cNvSpPr/>
          <p:nvPr/>
        </p:nvSpPr>
        <p:spPr>
          <a:xfrm>
            <a:off x="931692" y="3149009"/>
            <a:ext cx="424920" cy="33666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4" name="Oval 133"/>
          <p:cNvSpPr/>
          <p:nvPr/>
        </p:nvSpPr>
        <p:spPr>
          <a:xfrm>
            <a:off x="942762" y="3669844"/>
            <a:ext cx="424920" cy="33666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5" name="Oval 134"/>
          <p:cNvSpPr/>
          <p:nvPr/>
        </p:nvSpPr>
        <p:spPr>
          <a:xfrm>
            <a:off x="937399" y="4179550"/>
            <a:ext cx="424920" cy="33666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6" name="Oval 135"/>
          <p:cNvSpPr/>
          <p:nvPr/>
        </p:nvSpPr>
        <p:spPr>
          <a:xfrm>
            <a:off x="1632595" y="3159879"/>
            <a:ext cx="424920" cy="33666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7" name="Oval 136"/>
          <p:cNvSpPr/>
          <p:nvPr/>
        </p:nvSpPr>
        <p:spPr>
          <a:xfrm>
            <a:off x="1635928" y="3679148"/>
            <a:ext cx="424920" cy="3366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8" name="Oval 137"/>
          <p:cNvSpPr/>
          <p:nvPr/>
        </p:nvSpPr>
        <p:spPr>
          <a:xfrm>
            <a:off x="1647926" y="4173803"/>
            <a:ext cx="424920" cy="3366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2400355" y="3169692"/>
            <a:ext cx="424920" cy="33666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0" name="Oval 139"/>
          <p:cNvSpPr/>
          <p:nvPr/>
        </p:nvSpPr>
        <p:spPr>
          <a:xfrm>
            <a:off x="2399552" y="3683879"/>
            <a:ext cx="424920" cy="3366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1" name="Oval 140"/>
          <p:cNvSpPr/>
          <p:nvPr/>
        </p:nvSpPr>
        <p:spPr>
          <a:xfrm>
            <a:off x="2377913" y="4180404"/>
            <a:ext cx="424920" cy="3366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60583" y="5034123"/>
            <a:ext cx="2918514" cy="18178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3" name="Rounded Rectangle 142"/>
          <p:cNvSpPr/>
          <p:nvPr/>
        </p:nvSpPr>
        <p:spPr>
          <a:xfrm>
            <a:off x="70026" y="5050482"/>
            <a:ext cx="2942381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>
                <a:solidFill>
                  <a:srgbClr val="002060"/>
                </a:solidFill>
              </a:rPr>
              <a:t>Guidelines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103521" y="5615957"/>
            <a:ext cx="8855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>
                <a:solidFill>
                  <a:srgbClr val="000000"/>
                </a:solidFill>
              </a:rPr>
              <a:t>Screening</a:t>
            </a:r>
          </a:p>
        </p:txBody>
      </p:sp>
      <p:sp>
        <p:nvSpPr>
          <p:cNvPr id="145" name="Oval 144"/>
          <p:cNvSpPr/>
          <p:nvPr/>
        </p:nvSpPr>
        <p:spPr>
          <a:xfrm>
            <a:off x="931692" y="5623806"/>
            <a:ext cx="424920" cy="3366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6" name="Oval 145"/>
          <p:cNvSpPr/>
          <p:nvPr/>
        </p:nvSpPr>
        <p:spPr>
          <a:xfrm>
            <a:off x="937399" y="6040664"/>
            <a:ext cx="424920" cy="3366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8" name="Oval 147"/>
          <p:cNvSpPr/>
          <p:nvPr/>
        </p:nvSpPr>
        <p:spPr>
          <a:xfrm>
            <a:off x="1648563" y="5630102"/>
            <a:ext cx="424920" cy="3366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9" name="Oval 148"/>
          <p:cNvSpPr/>
          <p:nvPr/>
        </p:nvSpPr>
        <p:spPr>
          <a:xfrm>
            <a:off x="1663838" y="6020257"/>
            <a:ext cx="424920" cy="33666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1" name="Oval 150"/>
          <p:cNvSpPr/>
          <p:nvPr/>
        </p:nvSpPr>
        <p:spPr>
          <a:xfrm>
            <a:off x="2386384" y="5610684"/>
            <a:ext cx="424920" cy="3366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2" name="Oval 151"/>
          <p:cNvSpPr/>
          <p:nvPr/>
        </p:nvSpPr>
        <p:spPr>
          <a:xfrm>
            <a:off x="2387493" y="6021005"/>
            <a:ext cx="424920" cy="3366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654949" y="5341635"/>
            <a:ext cx="25193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rgbClr val="000000"/>
                </a:solidFill>
              </a:rPr>
              <a:t> </a:t>
            </a:r>
            <a:r>
              <a:rPr lang="nl-NL" sz="1200" dirty="0" err="1">
                <a:solidFill>
                  <a:srgbClr val="000000"/>
                </a:solidFill>
              </a:rPr>
              <a:t>Hospital</a:t>
            </a:r>
            <a:r>
              <a:rPr lang="nl-NL" sz="1200" dirty="0">
                <a:solidFill>
                  <a:srgbClr val="000000"/>
                </a:solidFill>
              </a:rPr>
              <a:t>  Care home  Community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73980" y="5988248"/>
            <a:ext cx="9953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 err="1">
                <a:solidFill>
                  <a:srgbClr val="000000"/>
                </a:solidFill>
              </a:rPr>
              <a:t>Intervention</a:t>
            </a:r>
            <a:endParaRPr lang="nl-NL" sz="1100" dirty="0">
              <a:solidFill>
                <a:srgbClr val="000000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3197058" y="2990072"/>
            <a:ext cx="12581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err="1">
                <a:solidFill>
                  <a:srgbClr val="000000"/>
                </a:solidFill>
              </a:rPr>
              <a:t>Dietitians</a:t>
            </a:r>
            <a:endParaRPr lang="nl-NL" sz="1200" dirty="0">
              <a:solidFill>
                <a:srgbClr val="000000"/>
              </a:solidFill>
            </a:endParaRPr>
          </a:p>
          <a:p>
            <a:endParaRPr lang="nl-NL" sz="1200" dirty="0">
              <a:solidFill>
                <a:srgbClr val="000000"/>
              </a:solidFill>
            </a:endParaRPr>
          </a:p>
          <a:p>
            <a:r>
              <a:rPr lang="nl-NL" sz="1200" dirty="0" err="1">
                <a:solidFill>
                  <a:srgbClr val="000000"/>
                </a:solidFill>
              </a:rPr>
              <a:t>Medics</a:t>
            </a:r>
            <a:endParaRPr lang="nl-NL" sz="1200" dirty="0">
              <a:solidFill>
                <a:srgbClr val="000000"/>
              </a:solidFill>
            </a:endParaRPr>
          </a:p>
          <a:p>
            <a:endParaRPr lang="nl-NL" sz="1200" dirty="0">
              <a:solidFill>
                <a:srgbClr val="000000"/>
              </a:solidFill>
            </a:endParaRPr>
          </a:p>
          <a:p>
            <a:r>
              <a:rPr lang="nl-NL" sz="1200" dirty="0">
                <a:solidFill>
                  <a:srgbClr val="000000"/>
                </a:solidFill>
              </a:rPr>
              <a:t>Nurses</a:t>
            </a:r>
          </a:p>
          <a:p>
            <a:endParaRPr lang="nl-NL" sz="1200" dirty="0">
              <a:solidFill>
                <a:srgbClr val="000000"/>
              </a:solidFill>
            </a:endParaRPr>
          </a:p>
          <a:p>
            <a:r>
              <a:rPr lang="nl-NL" sz="1200" dirty="0" err="1">
                <a:solidFill>
                  <a:srgbClr val="000000"/>
                </a:solidFill>
              </a:rPr>
              <a:t>Pharmacists</a:t>
            </a:r>
            <a:endParaRPr lang="nl-NL" sz="1200" dirty="0">
              <a:solidFill>
                <a:srgbClr val="000000"/>
              </a:solidFill>
            </a:endParaRPr>
          </a:p>
          <a:p>
            <a:endParaRPr lang="nl-NL" sz="1200" dirty="0">
              <a:solidFill>
                <a:srgbClr val="000000"/>
              </a:solidFill>
            </a:endParaRPr>
          </a:p>
          <a:p>
            <a:endParaRPr lang="nl-NL" sz="1200" dirty="0">
              <a:solidFill>
                <a:srgbClr val="000000"/>
              </a:solidFill>
            </a:endParaRPr>
          </a:p>
        </p:txBody>
      </p:sp>
      <p:sp>
        <p:nvSpPr>
          <p:cNvPr id="157" name="Oval 156"/>
          <p:cNvSpPr/>
          <p:nvPr/>
        </p:nvSpPr>
        <p:spPr>
          <a:xfrm>
            <a:off x="4041829" y="6091514"/>
            <a:ext cx="424920" cy="3366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9" name="Oval 158"/>
          <p:cNvSpPr/>
          <p:nvPr/>
        </p:nvSpPr>
        <p:spPr>
          <a:xfrm>
            <a:off x="4716607" y="6072739"/>
            <a:ext cx="424920" cy="33666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0" name="Oval 159"/>
          <p:cNvSpPr/>
          <p:nvPr/>
        </p:nvSpPr>
        <p:spPr>
          <a:xfrm>
            <a:off x="5493654" y="6090366"/>
            <a:ext cx="424920" cy="33666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6155875" y="1460782"/>
            <a:ext cx="2952328" cy="13911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2" name="Rounded Rectangle 161"/>
          <p:cNvSpPr/>
          <p:nvPr/>
        </p:nvSpPr>
        <p:spPr>
          <a:xfrm>
            <a:off x="6165822" y="1460782"/>
            <a:ext cx="2942381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>
                <a:solidFill>
                  <a:srgbClr val="002060"/>
                </a:solidFill>
              </a:rPr>
              <a:t>Economic</a:t>
            </a:r>
            <a:r>
              <a:rPr lang="nl-NL" dirty="0">
                <a:solidFill>
                  <a:srgbClr val="002060"/>
                </a:solidFill>
              </a:rPr>
              <a:t> data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6144306" y="2117632"/>
            <a:ext cx="8855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 err="1">
                <a:solidFill>
                  <a:srgbClr val="000000"/>
                </a:solidFill>
              </a:rPr>
              <a:t>Cost</a:t>
            </a:r>
            <a:r>
              <a:rPr lang="nl-NL" sz="1100" dirty="0">
                <a:solidFill>
                  <a:srgbClr val="000000"/>
                </a:solidFill>
              </a:rPr>
              <a:t> DRM</a:t>
            </a:r>
          </a:p>
        </p:txBody>
      </p:sp>
      <p:sp>
        <p:nvSpPr>
          <p:cNvPr id="164" name="Oval 163"/>
          <p:cNvSpPr/>
          <p:nvPr/>
        </p:nvSpPr>
        <p:spPr>
          <a:xfrm>
            <a:off x="7070172" y="2068394"/>
            <a:ext cx="424920" cy="3366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5" name="Oval 164"/>
          <p:cNvSpPr/>
          <p:nvPr/>
        </p:nvSpPr>
        <p:spPr>
          <a:xfrm>
            <a:off x="7070172" y="2461165"/>
            <a:ext cx="424920" cy="33666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6" name="Oval 165"/>
          <p:cNvSpPr/>
          <p:nvPr/>
        </p:nvSpPr>
        <p:spPr>
          <a:xfrm>
            <a:off x="7866070" y="2060354"/>
            <a:ext cx="424920" cy="3366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7" name="Oval 166"/>
          <p:cNvSpPr/>
          <p:nvPr/>
        </p:nvSpPr>
        <p:spPr>
          <a:xfrm>
            <a:off x="7866070" y="2461165"/>
            <a:ext cx="424920" cy="3366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8" name="Oval 167"/>
          <p:cNvSpPr/>
          <p:nvPr/>
        </p:nvSpPr>
        <p:spPr>
          <a:xfrm>
            <a:off x="8614832" y="2060353"/>
            <a:ext cx="424920" cy="3366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9" name="Oval 168"/>
          <p:cNvSpPr/>
          <p:nvPr/>
        </p:nvSpPr>
        <p:spPr>
          <a:xfrm>
            <a:off x="8614832" y="2454301"/>
            <a:ext cx="424920" cy="3366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6179136" y="2349634"/>
            <a:ext cx="9157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>
                <a:solidFill>
                  <a:srgbClr val="000000"/>
                </a:solidFill>
              </a:rPr>
              <a:t>Value of</a:t>
            </a:r>
            <a:br>
              <a:rPr lang="nl-NL" sz="1100" dirty="0">
                <a:solidFill>
                  <a:srgbClr val="000000"/>
                </a:solidFill>
              </a:rPr>
            </a:br>
            <a:r>
              <a:rPr lang="nl-NL" sz="1100" dirty="0" err="1">
                <a:solidFill>
                  <a:srgbClr val="000000"/>
                </a:solidFill>
              </a:rPr>
              <a:t>intervention</a:t>
            </a:r>
            <a:endParaRPr lang="nl-NL" sz="1100" dirty="0">
              <a:solidFill>
                <a:srgbClr val="000000"/>
              </a:solidFill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7337985" y="3228923"/>
            <a:ext cx="17861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err="1">
                <a:solidFill>
                  <a:srgbClr val="000000"/>
                </a:solidFill>
              </a:rPr>
              <a:t>Presence</a:t>
            </a:r>
            <a:r>
              <a:rPr lang="nl-NL" sz="1200" dirty="0">
                <a:solidFill>
                  <a:srgbClr val="000000"/>
                </a:solidFill>
              </a:rPr>
              <a:t> Engagement</a:t>
            </a:r>
          </a:p>
        </p:txBody>
      </p:sp>
      <p:sp>
        <p:nvSpPr>
          <p:cNvPr id="173" name="Oval 172"/>
          <p:cNvSpPr/>
          <p:nvPr/>
        </p:nvSpPr>
        <p:spPr>
          <a:xfrm>
            <a:off x="2273647" y="1135723"/>
            <a:ext cx="424920" cy="20534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74" name="Oval 173"/>
          <p:cNvSpPr/>
          <p:nvPr/>
        </p:nvSpPr>
        <p:spPr>
          <a:xfrm>
            <a:off x="8329783" y="3743053"/>
            <a:ext cx="424920" cy="19809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75" name="Oval 174"/>
          <p:cNvSpPr/>
          <p:nvPr/>
        </p:nvSpPr>
        <p:spPr>
          <a:xfrm>
            <a:off x="7580335" y="4479439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76" name="Oval 175"/>
          <p:cNvSpPr/>
          <p:nvPr/>
        </p:nvSpPr>
        <p:spPr>
          <a:xfrm>
            <a:off x="7696020" y="1032729"/>
            <a:ext cx="424920" cy="33666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77" name="Oval 176"/>
          <p:cNvSpPr/>
          <p:nvPr/>
        </p:nvSpPr>
        <p:spPr>
          <a:xfrm>
            <a:off x="6376405" y="1048330"/>
            <a:ext cx="424920" cy="3366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103858" y="554590"/>
            <a:ext cx="2942381" cy="8934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79" name="Rounded Rectangle 178"/>
          <p:cNvSpPr/>
          <p:nvPr/>
        </p:nvSpPr>
        <p:spPr>
          <a:xfrm>
            <a:off x="101453" y="554589"/>
            <a:ext cx="2942381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>
                <a:solidFill>
                  <a:srgbClr val="002060"/>
                </a:solidFill>
              </a:rPr>
              <a:t>Prevalence</a:t>
            </a:r>
            <a:r>
              <a:rPr lang="nl-NL" dirty="0">
                <a:solidFill>
                  <a:srgbClr val="002060"/>
                </a:solidFill>
              </a:rPr>
              <a:t> DRM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221025" y="875720"/>
            <a:ext cx="2885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err="1">
                <a:solidFill>
                  <a:srgbClr val="000000"/>
                </a:solidFill>
              </a:rPr>
              <a:t>Hospital</a:t>
            </a:r>
            <a:r>
              <a:rPr lang="nl-NL" sz="1200" dirty="0">
                <a:solidFill>
                  <a:srgbClr val="000000"/>
                </a:solidFill>
              </a:rPr>
              <a:t>       Care home       Community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6698474" y="1737242"/>
            <a:ext cx="25193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rgbClr val="000000"/>
                </a:solidFill>
              </a:rPr>
              <a:t> </a:t>
            </a:r>
            <a:r>
              <a:rPr lang="nl-NL" sz="1200" dirty="0" err="1">
                <a:solidFill>
                  <a:srgbClr val="000000"/>
                </a:solidFill>
              </a:rPr>
              <a:t>Hospital</a:t>
            </a:r>
            <a:r>
              <a:rPr lang="nl-NL" sz="1200" dirty="0">
                <a:solidFill>
                  <a:srgbClr val="000000"/>
                </a:solidFill>
              </a:rPr>
              <a:t>  Care home  Community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3104245" y="348021"/>
            <a:ext cx="3030225" cy="20705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6" name="Rounded Rectangle 195"/>
          <p:cNvSpPr/>
          <p:nvPr/>
        </p:nvSpPr>
        <p:spPr>
          <a:xfrm>
            <a:off x="3106652" y="348021"/>
            <a:ext cx="302781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>
                <a:solidFill>
                  <a:srgbClr val="002060"/>
                </a:solidFill>
              </a:rPr>
              <a:t>Reimbursement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3780698" y="636053"/>
            <a:ext cx="25193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rgbClr val="000000"/>
                </a:solidFill>
              </a:rPr>
              <a:t> </a:t>
            </a:r>
            <a:r>
              <a:rPr lang="nl-NL" sz="1200" dirty="0" err="1">
                <a:solidFill>
                  <a:srgbClr val="000000"/>
                </a:solidFill>
              </a:rPr>
              <a:t>Hospital</a:t>
            </a:r>
            <a:r>
              <a:rPr lang="nl-NL" sz="1200" dirty="0">
                <a:solidFill>
                  <a:srgbClr val="000000"/>
                </a:solidFill>
              </a:rPr>
              <a:t>  Care home  Community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3174331" y="790499"/>
            <a:ext cx="914033" cy="18004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>
                <a:solidFill>
                  <a:srgbClr val="000000"/>
                </a:solidFill>
              </a:rPr>
              <a:t>Malnutrition</a:t>
            </a:r>
          </a:p>
          <a:p>
            <a:endParaRPr lang="nl-NL" sz="1100" dirty="0">
              <a:solidFill>
                <a:srgbClr val="000000"/>
              </a:solidFill>
            </a:endParaRPr>
          </a:p>
          <a:p>
            <a:r>
              <a:rPr lang="nl-NL" sz="1100" dirty="0">
                <a:solidFill>
                  <a:srgbClr val="000000"/>
                </a:solidFill>
              </a:rPr>
              <a:t>Services </a:t>
            </a:r>
          </a:p>
          <a:p>
            <a:endParaRPr lang="nl-NL" sz="1100" dirty="0">
              <a:solidFill>
                <a:srgbClr val="000000"/>
              </a:solidFill>
            </a:endParaRPr>
          </a:p>
          <a:p>
            <a:r>
              <a:rPr lang="nl-NL" sz="1100" dirty="0">
                <a:solidFill>
                  <a:srgbClr val="000000"/>
                </a:solidFill>
              </a:rPr>
              <a:t>ONS</a:t>
            </a:r>
          </a:p>
          <a:p>
            <a:endParaRPr lang="nl-NL" sz="1100" dirty="0">
              <a:solidFill>
                <a:srgbClr val="000000"/>
              </a:solidFill>
            </a:endParaRPr>
          </a:p>
          <a:p>
            <a:r>
              <a:rPr lang="nl-NL" sz="1100" dirty="0">
                <a:solidFill>
                  <a:srgbClr val="000000"/>
                </a:solidFill>
              </a:rPr>
              <a:t>Tube</a:t>
            </a:r>
          </a:p>
          <a:p>
            <a:endParaRPr lang="nl-NL" sz="1100" dirty="0">
              <a:solidFill>
                <a:srgbClr val="000000"/>
              </a:solidFill>
            </a:endParaRPr>
          </a:p>
          <a:p>
            <a:r>
              <a:rPr lang="nl-NL" sz="1100" dirty="0">
                <a:solidFill>
                  <a:srgbClr val="000000"/>
                </a:solidFill>
              </a:rPr>
              <a:t>PN</a:t>
            </a:r>
          </a:p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7562533" y="3501601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12" name="Oval 211"/>
          <p:cNvSpPr/>
          <p:nvPr/>
        </p:nvSpPr>
        <p:spPr>
          <a:xfrm>
            <a:off x="4022072" y="886135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13" name="Oval 212"/>
          <p:cNvSpPr/>
          <p:nvPr/>
        </p:nvSpPr>
        <p:spPr>
          <a:xfrm>
            <a:off x="4739905" y="1541144"/>
            <a:ext cx="424920" cy="20534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14" name="Oval 213"/>
          <p:cNvSpPr/>
          <p:nvPr/>
        </p:nvSpPr>
        <p:spPr>
          <a:xfrm>
            <a:off x="4744723" y="1190104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15" name="Oval 214"/>
          <p:cNvSpPr/>
          <p:nvPr/>
        </p:nvSpPr>
        <p:spPr>
          <a:xfrm>
            <a:off x="5476668" y="2162066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16" name="Oval 215"/>
          <p:cNvSpPr/>
          <p:nvPr/>
        </p:nvSpPr>
        <p:spPr>
          <a:xfrm>
            <a:off x="5477511" y="1886540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17" name="Oval 216"/>
          <p:cNvSpPr/>
          <p:nvPr/>
        </p:nvSpPr>
        <p:spPr>
          <a:xfrm>
            <a:off x="5486693" y="1524663"/>
            <a:ext cx="424920" cy="20534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18" name="Oval 217"/>
          <p:cNvSpPr/>
          <p:nvPr/>
        </p:nvSpPr>
        <p:spPr>
          <a:xfrm>
            <a:off x="4750823" y="887824"/>
            <a:ext cx="424920" cy="20534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19" name="Oval 218"/>
          <p:cNvSpPr/>
          <p:nvPr/>
        </p:nvSpPr>
        <p:spPr>
          <a:xfrm>
            <a:off x="5484140" y="1215780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20" name="Oval 219"/>
          <p:cNvSpPr/>
          <p:nvPr/>
        </p:nvSpPr>
        <p:spPr>
          <a:xfrm>
            <a:off x="5477511" y="911874"/>
            <a:ext cx="424920" cy="20534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21" name="Oval 220"/>
          <p:cNvSpPr/>
          <p:nvPr/>
        </p:nvSpPr>
        <p:spPr>
          <a:xfrm>
            <a:off x="4022517" y="1522673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22" name="Oval 221"/>
          <p:cNvSpPr/>
          <p:nvPr/>
        </p:nvSpPr>
        <p:spPr>
          <a:xfrm>
            <a:off x="4022072" y="1849386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23" name="Oval 222"/>
          <p:cNvSpPr/>
          <p:nvPr/>
        </p:nvSpPr>
        <p:spPr>
          <a:xfrm>
            <a:off x="4022072" y="2146479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24" name="Oval 223"/>
          <p:cNvSpPr/>
          <p:nvPr/>
        </p:nvSpPr>
        <p:spPr>
          <a:xfrm>
            <a:off x="4022072" y="1192921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25" name="Oval 224"/>
          <p:cNvSpPr/>
          <p:nvPr/>
        </p:nvSpPr>
        <p:spPr>
          <a:xfrm>
            <a:off x="4750823" y="2174096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26" name="Oval 225"/>
          <p:cNvSpPr/>
          <p:nvPr/>
        </p:nvSpPr>
        <p:spPr>
          <a:xfrm>
            <a:off x="4739905" y="1849386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5220072" y="27974"/>
            <a:ext cx="3819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rgbClr val="333399"/>
                </a:solidFill>
                <a:cs typeface="+mj-cs"/>
              </a:rPr>
              <a:t>Spain/          </a:t>
            </a:r>
            <a:r>
              <a:rPr lang="nl-NL" sz="1400" b="1">
                <a:solidFill>
                  <a:srgbClr val="333399"/>
                </a:solidFill>
                <a:cs typeface="+mj-cs"/>
              </a:rPr>
              <a:t>/ </a:t>
            </a:r>
            <a:r>
              <a:rPr lang="nl-NL" sz="1400" b="1">
                <a:solidFill>
                  <a:schemeClr val="accent2"/>
                </a:solidFill>
              </a:rPr>
              <a:t>45,831.123 </a:t>
            </a:r>
            <a:r>
              <a:rPr lang="nl-NL" sz="1400" b="1" dirty="0">
                <a:solidFill>
                  <a:schemeClr val="accent2"/>
                </a:solidFill>
              </a:rPr>
              <a:t>inhab</a:t>
            </a:r>
            <a:r>
              <a:rPr lang="nl-NL" sz="1400" b="1">
                <a:solidFill>
                  <a:schemeClr val="accent2"/>
                </a:solidFill>
              </a:rPr>
              <a:t>./ 09-10-2018</a:t>
            </a:r>
            <a:endParaRPr lang="nl-NL" sz="1400" b="1" dirty="0">
              <a:solidFill>
                <a:schemeClr val="accent2"/>
              </a:solidFill>
            </a:endParaRPr>
          </a:p>
          <a:p>
            <a:endParaRPr lang="nl-NL" sz="1400" b="1" dirty="0">
              <a:solidFill>
                <a:srgbClr val="333399"/>
              </a:solidFill>
              <a:cs typeface="+mj-cs"/>
            </a:endParaRPr>
          </a:p>
        </p:txBody>
      </p:sp>
      <p:sp>
        <p:nvSpPr>
          <p:cNvPr id="115" name="Oval 114"/>
          <p:cNvSpPr/>
          <p:nvPr/>
        </p:nvSpPr>
        <p:spPr>
          <a:xfrm>
            <a:off x="7603148" y="4928332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6" name="Oval 115"/>
          <p:cNvSpPr/>
          <p:nvPr/>
        </p:nvSpPr>
        <p:spPr>
          <a:xfrm>
            <a:off x="7599453" y="4700312"/>
            <a:ext cx="424920" cy="20534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7" name="Oval 116"/>
          <p:cNvSpPr/>
          <p:nvPr/>
        </p:nvSpPr>
        <p:spPr>
          <a:xfrm>
            <a:off x="8395705" y="5663362"/>
            <a:ext cx="424920" cy="20534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8" name="Oval 117"/>
          <p:cNvSpPr/>
          <p:nvPr/>
        </p:nvSpPr>
        <p:spPr>
          <a:xfrm>
            <a:off x="7580335" y="5368990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9" name="Oval 118"/>
          <p:cNvSpPr/>
          <p:nvPr/>
        </p:nvSpPr>
        <p:spPr>
          <a:xfrm>
            <a:off x="7607390" y="5151658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0" name="Oval 119"/>
          <p:cNvSpPr/>
          <p:nvPr/>
        </p:nvSpPr>
        <p:spPr>
          <a:xfrm>
            <a:off x="8402372" y="5427979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1" name="Oval 120"/>
          <p:cNvSpPr/>
          <p:nvPr/>
        </p:nvSpPr>
        <p:spPr>
          <a:xfrm>
            <a:off x="7577991" y="5604307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2" name="Oval 121"/>
          <p:cNvSpPr/>
          <p:nvPr/>
        </p:nvSpPr>
        <p:spPr>
          <a:xfrm>
            <a:off x="7582726" y="5854563"/>
            <a:ext cx="424920" cy="20534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7569143" y="6089880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4" name="Oval 123"/>
          <p:cNvSpPr/>
          <p:nvPr/>
        </p:nvSpPr>
        <p:spPr>
          <a:xfrm>
            <a:off x="8345451" y="3984162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5" name="Oval 124"/>
          <p:cNvSpPr/>
          <p:nvPr/>
        </p:nvSpPr>
        <p:spPr>
          <a:xfrm>
            <a:off x="8359453" y="4235668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8359453" y="4487174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7" name="Oval 126"/>
          <p:cNvSpPr/>
          <p:nvPr/>
        </p:nvSpPr>
        <p:spPr>
          <a:xfrm>
            <a:off x="8383178" y="4744398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8395705" y="4979781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7" name="Oval 146"/>
          <p:cNvSpPr/>
          <p:nvPr/>
        </p:nvSpPr>
        <p:spPr>
          <a:xfrm>
            <a:off x="8383178" y="5198270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0" name="Oval 149"/>
          <p:cNvSpPr/>
          <p:nvPr/>
        </p:nvSpPr>
        <p:spPr>
          <a:xfrm>
            <a:off x="7582290" y="6321040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3" name="Oval 152"/>
          <p:cNvSpPr/>
          <p:nvPr/>
        </p:nvSpPr>
        <p:spPr>
          <a:xfrm>
            <a:off x="7591733" y="6520659"/>
            <a:ext cx="424920" cy="20534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8" name="Oval 157"/>
          <p:cNvSpPr/>
          <p:nvPr/>
        </p:nvSpPr>
        <p:spPr>
          <a:xfrm>
            <a:off x="7569143" y="3932537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72" name="Oval 171"/>
          <p:cNvSpPr/>
          <p:nvPr/>
        </p:nvSpPr>
        <p:spPr>
          <a:xfrm>
            <a:off x="8413317" y="6312729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1" name="Oval 180"/>
          <p:cNvSpPr/>
          <p:nvPr/>
        </p:nvSpPr>
        <p:spPr>
          <a:xfrm>
            <a:off x="8397932" y="6540222"/>
            <a:ext cx="424920" cy="20534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2" name="Oval 181"/>
          <p:cNvSpPr/>
          <p:nvPr/>
        </p:nvSpPr>
        <p:spPr>
          <a:xfrm>
            <a:off x="7576105" y="4193305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3" name="Oval 182"/>
          <p:cNvSpPr/>
          <p:nvPr/>
        </p:nvSpPr>
        <p:spPr>
          <a:xfrm>
            <a:off x="8390727" y="6116270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8" name="Oval 187"/>
          <p:cNvSpPr/>
          <p:nvPr/>
        </p:nvSpPr>
        <p:spPr>
          <a:xfrm>
            <a:off x="8397932" y="5902538"/>
            <a:ext cx="424920" cy="20534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088" y="1133086"/>
            <a:ext cx="445047" cy="23166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6842" y="1134134"/>
            <a:ext cx="445047" cy="231668"/>
          </a:xfrm>
          <a:prstGeom prst="rect">
            <a:avLst/>
          </a:prstGeom>
        </p:spPr>
      </p:pic>
      <p:sp>
        <p:nvSpPr>
          <p:cNvPr id="189" name="Oval 188"/>
          <p:cNvSpPr/>
          <p:nvPr/>
        </p:nvSpPr>
        <p:spPr>
          <a:xfrm>
            <a:off x="7569983" y="3708894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0" name="Oval 189"/>
          <p:cNvSpPr/>
          <p:nvPr/>
        </p:nvSpPr>
        <p:spPr>
          <a:xfrm>
            <a:off x="1651106" y="4658545"/>
            <a:ext cx="424920" cy="3366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1" name="Oval 190"/>
          <p:cNvSpPr/>
          <p:nvPr/>
        </p:nvSpPr>
        <p:spPr>
          <a:xfrm>
            <a:off x="942323" y="4612423"/>
            <a:ext cx="424920" cy="33666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2" name="Oval 191"/>
          <p:cNvSpPr/>
          <p:nvPr/>
        </p:nvSpPr>
        <p:spPr>
          <a:xfrm>
            <a:off x="2377913" y="4626699"/>
            <a:ext cx="424920" cy="3366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27273" y="6321040"/>
            <a:ext cx="10482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>
                <a:solidFill>
                  <a:srgbClr val="000000"/>
                </a:solidFill>
              </a:rPr>
              <a:t>Discharge management</a:t>
            </a:r>
          </a:p>
        </p:txBody>
      </p:sp>
      <p:sp>
        <p:nvSpPr>
          <p:cNvPr id="194" name="Oval 193"/>
          <p:cNvSpPr/>
          <p:nvPr/>
        </p:nvSpPr>
        <p:spPr>
          <a:xfrm>
            <a:off x="936796" y="6467251"/>
            <a:ext cx="424920" cy="3366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9" name="Oval 198"/>
          <p:cNvSpPr/>
          <p:nvPr/>
        </p:nvSpPr>
        <p:spPr>
          <a:xfrm>
            <a:off x="2373381" y="6462408"/>
            <a:ext cx="424920" cy="3366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1647926" y="6462408"/>
            <a:ext cx="424920" cy="33666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3108824" y="5423129"/>
            <a:ext cx="885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rgbClr val="000000"/>
                </a:solidFill>
              </a:rPr>
              <a:t>Screening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3096271" y="5746762"/>
            <a:ext cx="885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rgbClr val="000000"/>
                </a:solidFill>
              </a:rPr>
              <a:t>Care plan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3115663" y="6015003"/>
            <a:ext cx="885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rgbClr val="000000"/>
                </a:solidFill>
              </a:rPr>
              <a:t>Medical nutrition</a:t>
            </a:r>
          </a:p>
        </p:txBody>
      </p:sp>
      <p:sp>
        <p:nvSpPr>
          <p:cNvPr id="205" name="TextBox 204"/>
          <p:cNvSpPr txBox="1"/>
          <p:nvPr/>
        </p:nvSpPr>
        <p:spPr>
          <a:xfrm>
            <a:off x="3103377" y="6427448"/>
            <a:ext cx="10142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>
                <a:solidFill>
                  <a:srgbClr val="000000"/>
                </a:solidFill>
              </a:rPr>
              <a:t>Discharge management</a:t>
            </a:r>
          </a:p>
        </p:txBody>
      </p:sp>
      <p:sp>
        <p:nvSpPr>
          <p:cNvPr id="206" name="Oval 205"/>
          <p:cNvSpPr/>
          <p:nvPr/>
        </p:nvSpPr>
        <p:spPr>
          <a:xfrm>
            <a:off x="4031549" y="6451847"/>
            <a:ext cx="424920" cy="33666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07" name="Oval 206"/>
          <p:cNvSpPr/>
          <p:nvPr/>
        </p:nvSpPr>
        <p:spPr>
          <a:xfrm>
            <a:off x="4716607" y="6453597"/>
            <a:ext cx="424920" cy="3366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08" name="Oval 207"/>
          <p:cNvSpPr/>
          <p:nvPr/>
        </p:nvSpPr>
        <p:spPr>
          <a:xfrm>
            <a:off x="5493654" y="6451847"/>
            <a:ext cx="424920" cy="3366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5" name="115 CuadroTexto"/>
          <p:cNvSpPr txBox="1">
            <a:spLocks noChangeArrowheads="1"/>
          </p:cNvSpPr>
          <p:nvPr/>
        </p:nvSpPr>
        <p:spPr bwMode="auto">
          <a:xfrm>
            <a:off x="392087" y="1124744"/>
            <a:ext cx="43658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s-ES" altLang="en-US" sz="1000" dirty="0"/>
              <a:t>24%</a:t>
            </a:r>
          </a:p>
        </p:txBody>
      </p:sp>
      <p:sp>
        <p:nvSpPr>
          <p:cNvPr id="186" name="115 CuadroTexto"/>
          <p:cNvSpPr txBox="1">
            <a:spLocks noChangeArrowheads="1"/>
          </p:cNvSpPr>
          <p:nvPr/>
        </p:nvSpPr>
        <p:spPr bwMode="auto">
          <a:xfrm>
            <a:off x="1361716" y="1123355"/>
            <a:ext cx="43658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s-ES" altLang="en-US" sz="1000" dirty="0"/>
              <a:t>46%</a:t>
            </a:r>
          </a:p>
        </p:txBody>
      </p:sp>
      <p:sp>
        <p:nvSpPr>
          <p:cNvPr id="204" name="115 CuadroTexto"/>
          <p:cNvSpPr txBox="1">
            <a:spLocks noChangeArrowheads="1"/>
          </p:cNvSpPr>
          <p:nvPr/>
        </p:nvSpPr>
        <p:spPr bwMode="auto">
          <a:xfrm>
            <a:off x="2273647" y="1109455"/>
            <a:ext cx="43658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s-ES" altLang="en-US" sz="1000" dirty="0"/>
              <a:t>13%</a:t>
            </a:r>
          </a:p>
        </p:txBody>
      </p:sp>
      <p:sp>
        <p:nvSpPr>
          <p:cNvPr id="209" name="Oval 86"/>
          <p:cNvSpPr/>
          <p:nvPr/>
        </p:nvSpPr>
        <p:spPr>
          <a:xfrm>
            <a:off x="2339752" y="2191687"/>
            <a:ext cx="425450" cy="3365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10" name="Oval 86"/>
          <p:cNvSpPr/>
          <p:nvPr/>
        </p:nvSpPr>
        <p:spPr>
          <a:xfrm>
            <a:off x="2339072" y="1809929"/>
            <a:ext cx="425450" cy="3365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8" name="Oval 86"/>
          <p:cNvSpPr/>
          <p:nvPr/>
        </p:nvSpPr>
        <p:spPr>
          <a:xfrm>
            <a:off x="929131" y="3149128"/>
            <a:ext cx="425450" cy="3365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26" name="Picture 2" descr="Resultado de imagen de bandera de españa">
            <a:extLst>
              <a:ext uri="{FF2B5EF4-FFF2-40B4-BE49-F238E27FC236}">
                <a16:creationId xmlns:a16="http://schemas.microsoft.com/office/drawing/2014/main" id="{8469748A-4C40-4473-8CC1-BBA25DDD5B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13062" y="-50577"/>
            <a:ext cx="383233" cy="38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6834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7504" y="44624"/>
            <a:ext cx="5040560" cy="36664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000" b="1" dirty="0">
                <a:solidFill>
                  <a:schemeClr val="accent2"/>
                </a:solidFill>
              </a:rPr>
              <a:t>Optimal nutritional care for all</a:t>
            </a:r>
            <a:br>
              <a:rPr lang="en-US" sz="2000" b="1" dirty="0">
                <a:solidFill>
                  <a:schemeClr val="accent2"/>
                </a:solidFill>
              </a:rPr>
            </a:br>
            <a:endParaRPr lang="en-GB" sz="2000" b="1" dirty="0">
              <a:solidFill>
                <a:srgbClr val="CC0099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03741" y="1773764"/>
            <a:ext cx="2952328" cy="11128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106652" y="2498806"/>
            <a:ext cx="3027819" cy="21004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31840" y="4647930"/>
            <a:ext cx="2944786" cy="2160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3115814" y="2565077"/>
            <a:ext cx="3040061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>
                <a:solidFill>
                  <a:srgbClr val="002060"/>
                </a:solidFill>
              </a:rPr>
              <a:t>Education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103741" y="1790929"/>
            <a:ext cx="2942381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rgbClr val="002060"/>
                </a:solidFill>
              </a:rPr>
              <a:t>Public health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3134246" y="4647930"/>
            <a:ext cx="2942381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>
                <a:solidFill>
                  <a:srgbClr val="002060"/>
                </a:solidFill>
              </a:rPr>
              <a:t>Implementation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179129" y="433295"/>
            <a:ext cx="2942381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6176724" y="433294"/>
            <a:ext cx="2942381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>
                <a:solidFill>
                  <a:srgbClr val="002060"/>
                </a:solidFill>
              </a:rPr>
              <a:t>Nutrition</a:t>
            </a:r>
            <a:r>
              <a:rPr lang="nl-NL" dirty="0">
                <a:solidFill>
                  <a:srgbClr val="002060"/>
                </a:solidFill>
              </a:rPr>
              <a:t> Day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28843" y="2117632"/>
            <a:ext cx="2066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rgbClr val="000000"/>
                </a:solidFill>
              </a:rPr>
              <a:t>National</a:t>
            </a:r>
          </a:p>
          <a:p>
            <a:r>
              <a:rPr lang="nl-NL" sz="1200" dirty="0" err="1">
                <a:solidFill>
                  <a:srgbClr val="000000"/>
                </a:solidFill>
              </a:rPr>
              <a:t>Regional</a:t>
            </a:r>
            <a:r>
              <a:rPr lang="nl-NL" sz="1200" dirty="0">
                <a:solidFill>
                  <a:srgbClr val="000000"/>
                </a:solidFill>
              </a:rPr>
              <a:t>/</a:t>
            </a:r>
            <a:r>
              <a:rPr lang="nl-NL" sz="1200" dirty="0" err="1">
                <a:solidFill>
                  <a:srgbClr val="000000"/>
                </a:solidFill>
              </a:rPr>
              <a:t>local</a:t>
            </a:r>
            <a:endParaRPr lang="nl-NL" sz="1200" dirty="0">
              <a:solidFill>
                <a:srgbClr val="000000"/>
              </a:solidFill>
            </a:endParaRPr>
          </a:p>
          <a:p>
            <a:r>
              <a:rPr lang="nl-NL" sz="1200" dirty="0">
                <a:solidFill>
                  <a:srgbClr val="000000"/>
                </a:solidFill>
              </a:rPr>
              <a:t>None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6137039" y="2948315"/>
            <a:ext cx="2961771" cy="3793053"/>
            <a:chOff x="36000" y="4005064"/>
            <a:chExt cx="2961771" cy="3793053"/>
          </a:xfrm>
        </p:grpSpPr>
        <p:sp>
          <p:nvSpPr>
            <p:cNvPr id="42" name="Rectangle 41"/>
            <p:cNvSpPr/>
            <p:nvPr/>
          </p:nvSpPr>
          <p:spPr>
            <a:xfrm>
              <a:off x="45443" y="4293096"/>
              <a:ext cx="2952328" cy="350502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45442" y="4005064"/>
              <a:ext cx="2942381" cy="28803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>
                  <a:solidFill>
                    <a:srgbClr val="002060"/>
                  </a:solidFill>
                </a:rPr>
                <a:t>Stakeholder </a:t>
              </a:r>
              <a:r>
                <a:rPr lang="nl-NL" dirty="0" err="1">
                  <a:solidFill>
                    <a:srgbClr val="002060"/>
                  </a:solidFill>
                </a:rPr>
                <a:t>groups</a:t>
              </a:r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6000" y="4304129"/>
              <a:ext cx="22794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nl-NL" sz="1200" dirty="0">
                <a:solidFill>
                  <a:srgbClr val="000000"/>
                </a:solidFill>
              </a:endParaRPr>
            </a:p>
            <a:p>
              <a:endParaRPr lang="nl-NL" sz="1200" dirty="0">
                <a:solidFill>
                  <a:srgbClr val="000000"/>
                </a:solidFill>
              </a:endParaRPr>
            </a:p>
            <a:p>
              <a:r>
                <a:rPr lang="nl-NL" sz="1200" dirty="0">
                  <a:solidFill>
                    <a:srgbClr val="000000"/>
                  </a:solidFill>
                </a:rPr>
                <a:t> </a:t>
              </a:r>
            </a:p>
            <a:p>
              <a:endParaRPr lang="nl-NL" sz="1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29" name="Rectangle 128"/>
          <p:cNvSpPr/>
          <p:nvPr/>
        </p:nvSpPr>
        <p:spPr>
          <a:xfrm>
            <a:off x="89881" y="2989516"/>
            <a:ext cx="2952328" cy="20956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0" name="Rounded Rectangle 129"/>
          <p:cNvSpPr/>
          <p:nvPr/>
        </p:nvSpPr>
        <p:spPr>
          <a:xfrm>
            <a:off x="89881" y="3006681"/>
            <a:ext cx="2942381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rgbClr val="002060"/>
                </a:solidFill>
              </a:rPr>
              <a:t>Policy </a:t>
            </a:r>
            <a:r>
              <a:rPr lang="nl-NL" dirty="0" err="1">
                <a:solidFill>
                  <a:srgbClr val="002060"/>
                </a:solidFill>
              </a:rPr>
              <a:t>and</a:t>
            </a:r>
            <a:r>
              <a:rPr lang="nl-NL" dirty="0">
                <a:solidFill>
                  <a:srgbClr val="002060"/>
                </a:solidFill>
              </a:rPr>
              <a:t> standards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2531847" y="3525928"/>
            <a:ext cx="424920" cy="3366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0" name="Oval 139"/>
          <p:cNvSpPr/>
          <p:nvPr/>
        </p:nvSpPr>
        <p:spPr>
          <a:xfrm>
            <a:off x="2543016" y="4028435"/>
            <a:ext cx="424920" cy="33666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1" name="Oval 140"/>
          <p:cNvSpPr/>
          <p:nvPr/>
        </p:nvSpPr>
        <p:spPr>
          <a:xfrm>
            <a:off x="2562904" y="4509120"/>
            <a:ext cx="424920" cy="3366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79934" y="5158140"/>
            <a:ext cx="2952328" cy="15832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3" name="Rounded Rectangle 142"/>
          <p:cNvSpPr/>
          <p:nvPr/>
        </p:nvSpPr>
        <p:spPr>
          <a:xfrm>
            <a:off x="79934" y="5175305"/>
            <a:ext cx="2942381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>
                <a:solidFill>
                  <a:srgbClr val="002060"/>
                </a:solidFill>
              </a:rPr>
              <a:t>Guidelines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3187014" y="3080191"/>
            <a:ext cx="14172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err="1">
                <a:solidFill>
                  <a:srgbClr val="000000"/>
                </a:solidFill>
              </a:rPr>
              <a:t>Mandatory</a:t>
            </a:r>
            <a:endParaRPr lang="nl-NL" sz="1200" dirty="0">
              <a:solidFill>
                <a:srgbClr val="000000"/>
              </a:solidFill>
            </a:endParaRPr>
          </a:p>
          <a:p>
            <a:endParaRPr lang="nl-NL" sz="1200" dirty="0">
              <a:solidFill>
                <a:srgbClr val="000000"/>
              </a:solidFill>
            </a:endParaRPr>
          </a:p>
          <a:p>
            <a:endParaRPr lang="nl-NL" sz="1200" dirty="0">
              <a:solidFill>
                <a:srgbClr val="000000"/>
              </a:solidFill>
            </a:endParaRPr>
          </a:p>
          <a:p>
            <a:r>
              <a:rPr lang="nl-NL" sz="1200" dirty="0" err="1">
                <a:solidFill>
                  <a:srgbClr val="000000"/>
                </a:solidFill>
              </a:rPr>
              <a:t>Optional</a:t>
            </a:r>
            <a:r>
              <a:rPr lang="nl-NL" sz="1200" dirty="0">
                <a:solidFill>
                  <a:srgbClr val="000000"/>
                </a:solidFill>
              </a:rPr>
              <a:t>/</a:t>
            </a:r>
            <a:r>
              <a:rPr lang="nl-NL" sz="1200" dirty="0" err="1">
                <a:solidFill>
                  <a:srgbClr val="000000"/>
                </a:solidFill>
              </a:rPr>
              <a:t>regional</a:t>
            </a:r>
            <a:endParaRPr lang="nl-NL" sz="1200" dirty="0">
              <a:solidFill>
                <a:srgbClr val="000000"/>
              </a:solidFill>
            </a:endParaRPr>
          </a:p>
          <a:p>
            <a:endParaRPr lang="nl-NL" sz="1200" dirty="0">
              <a:solidFill>
                <a:srgbClr val="000000"/>
              </a:solidFill>
            </a:endParaRPr>
          </a:p>
          <a:p>
            <a:endParaRPr lang="nl-NL" sz="1200" dirty="0">
              <a:solidFill>
                <a:srgbClr val="000000"/>
              </a:solidFill>
            </a:endParaRPr>
          </a:p>
          <a:p>
            <a:r>
              <a:rPr lang="nl-NL" sz="1200" dirty="0">
                <a:solidFill>
                  <a:srgbClr val="000000"/>
                </a:solidFill>
              </a:rPr>
              <a:t>None </a:t>
            </a:r>
          </a:p>
        </p:txBody>
      </p:sp>
      <p:sp>
        <p:nvSpPr>
          <p:cNvPr id="161" name="Rectangle 160"/>
          <p:cNvSpPr/>
          <p:nvPr/>
        </p:nvSpPr>
        <p:spPr>
          <a:xfrm>
            <a:off x="6155875" y="1460782"/>
            <a:ext cx="2952328" cy="13911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2" name="Rounded Rectangle 161"/>
          <p:cNvSpPr/>
          <p:nvPr/>
        </p:nvSpPr>
        <p:spPr>
          <a:xfrm>
            <a:off x="6165822" y="1460782"/>
            <a:ext cx="2942381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>
                <a:solidFill>
                  <a:srgbClr val="002060"/>
                </a:solidFill>
              </a:rPr>
              <a:t>Economic</a:t>
            </a:r>
            <a:r>
              <a:rPr lang="nl-NL" dirty="0">
                <a:solidFill>
                  <a:srgbClr val="002060"/>
                </a:solidFill>
              </a:rPr>
              <a:t> data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8100392" y="3228923"/>
            <a:ext cx="9226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err="1">
                <a:solidFill>
                  <a:srgbClr val="000000"/>
                </a:solidFill>
              </a:rPr>
              <a:t>Presence</a:t>
            </a:r>
            <a:endParaRPr lang="nl-NL" sz="1200" dirty="0">
              <a:solidFill>
                <a:srgbClr val="000000"/>
              </a:solidFill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103858" y="554590"/>
            <a:ext cx="2942381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79" name="Rounded Rectangle 178"/>
          <p:cNvSpPr/>
          <p:nvPr/>
        </p:nvSpPr>
        <p:spPr>
          <a:xfrm>
            <a:off x="101453" y="554589"/>
            <a:ext cx="2942381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>
                <a:solidFill>
                  <a:srgbClr val="002060"/>
                </a:solidFill>
              </a:rPr>
              <a:t>Prevalence</a:t>
            </a:r>
            <a:r>
              <a:rPr lang="nl-NL" dirty="0">
                <a:solidFill>
                  <a:srgbClr val="002060"/>
                </a:solidFill>
              </a:rPr>
              <a:t> DRM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3104245" y="348021"/>
            <a:ext cx="3030225" cy="2160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6" name="Rounded Rectangle 195"/>
          <p:cNvSpPr/>
          <p:nvPr/>
        </p:nvSpPr>
        <p:spPr>
          <a:xfrm>
            <a:off x="3106652" y="348021"/>
            <a:ext cx="302781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>
                <a:solidFill>
                  <a:srgbClr val="002060"/>
                </a:solidFill>
              </a:rPr>
              <a:t>Reimbursement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24" name="Oval 223"/>
          <p:cNvSpPr/>
          <p:nvPr/>
        </p:nvSpPr>
        <p:spPr>
          <a:xfrm>
            <a:off x="2411760" y="2144293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971" y="918291"/>
            <a:ext cx="24256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err="1"/>
              <a:t>Provide</a:t>
            </a:r>
            <a:r>
              <a:rPr lang="nl-NL" sz="1200" dirty="0"/>
              <a:t> % DRM risk </a:t>
            </a:r>
            <a:br>
              <a:rPr lang="nl-NL" sz="1200" dirty="0"/>
            </a:br>
            <a:r>
              <a:rPr lang="nl-NL" sz="1200" dirty="0"/>
              <a:t>per </a:t>
            </a:r>
            <a:r>
              <a:rPr lang="nl-NL" sz="1200" dirty="0" err="1"/>
              <a:t>healthcare</a:t>
            </a:r>
            <a:r>
              <a:rPr lang="nl-NL" sz="1200" dirty="0"/>
              <a:t> setting </a:t>
            </a:r>
            <a:r>
              <a:rPr lang="nl-NL" sz="1200" dirty="0" err="1"/>
              <a:t>if</a:t>
            </a:r>
            <a:r>
              <a:rPr lang="nl-NL" sz="1200" dirty="0"/>
              <a:t> </a:t>
            </a:r>
            <a:r>
              <a:rPr lang="nl-NL" sz="1200" dirty="0" err="1"/>
              <a:t>available</a:t>
            </a:r>
            <a:endParaRPr lang="en-US" sz="1200" dirty="0"/>
          </a:p>
        </p:txBody>
      </p:sp>
      <p:sp>
        <p:nvSpPr>
          <p:cNvPr id="117" name="Oval 116"/>
          <p:cNvSpPr/>
          <p:nvPr/>
        </p:nvSpPr>
        <p:spPr>
          <a:xfrm>
            <a:off x="2411760" y="2349634"/>
            <a:ext cx="424920" cy="20534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8" name="Oval 117"/>
          <p:cNvSpPr/>
          <p:nvPr/>
        </p:nvSpPr>
        <p:spPr>
          <a:xfrm>
            <a:off x="2411760" y="2554928"/>
            <a:ext cx="424920" cy="20534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357" y="3500491"/>
            <a:ext cx="29106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200" dirty="0">
                <a:solidFill>
                  <a:srgbClr val="000000"/>
                </a:solidFill>
              </a:rPr>
              <a:t>Sound </a:t>
            </a:r>
            <a:r>
              <a:rPr lang="nl-NL" sz="1200" dirty="0" err="1">
                <a:solidFill>
                  <a:srgbClr val="000000"/>
                </a:solidFill>
              </a:rPr>
              <a:t>legal</a:t>
            </a:r>
            <a:r>
              <a:rPr lang="nl-NL" sz="1200" dirty="0">
                <a:solidFill>
                  <a:srgbClr val="000000"/>
                </a:solidFill>
              </a:rPr>
              <a:t> basis </a:t>
            </a:r>
            <a:r>
              <a:rPr lang="nl-NL" sz="1200" dirty="0" err="1">
                <a:solidFill>
                  <a:srgbClr val="000000"/>
                </a:solidFill>
              </a:rPr>
              <a:t>with</a:t>
            </a:r>
            <a:r>
              <a:rPr lang="nl-NL" sz="1200" dirty="0">
                <a:solidFill>
                  <a:srgbClr val="000000"/>
                </a:solidFill>
              </a:rPr>
              <a:t> </a:t>
            </a:r>
          </a:p>
          <a:p>
            <a:r>
              <a:rPr lang="nl-NL" sz="1200" dirty="0" err="1">
                <a:solidFill>
                  <a:srgbClr val="000000"/>
                </a:solidFill>
              </a:rPr>
              <a:t>implementing</a:t>
            </a:r>
            <a:r>
              <a:rPr lang="nl-NL" sz="1200" dirty="0">
                <a:solidFill>
                  <a:srgbClr val="000000"/>
                </a:solidFill>
              </a:rPr>
              <a:t> </a:t>
            </a:r>
            <a:r>
              <a:rPr lang="nl-NL" sz="1200" dirty="0" err="1">
                <a:solidFill>
                  <a:srgbClr val="000000"/>
                </a:solidFill>
              </a:rPr>
              <a:t>measures</a:t>
            </a:r>
            <a:endParaRPr lang="nl-NL" sz="1200" dirty="0">
              <a:solidFill>
                <a:srgbClr val="000000"/>
              </a:solidFill>
            </a:endParaRPr>
          </a:p>
          <a:p>
            <a:endParaRPr lang="nl-NL" sz="1200" dirty="0">
              <a:solidFill>
                <a:srgbClr val="000000"/>
              </a:solidFill>
            </a:endParaRPr>
          </a:p>
          <a:p>
            <a:r>
              <a:rPr lang="nl-NL" sz="1200" dirty="0">
                <a:solidFill>
                  <a:srgbClr val="000000"/>
                </a:solidFill>
              </a:rPr>
              <a:t>Soft policy/</a:t>
            </a:r>
            <a:r>
              <a:rPr lang="nl-NL" sz="1200" dirty="0" err="1">
                <a:solidFill>
                  <a:srgbClr val="000000"/>
                </a:solidFill>
              </a:rPr>
              <a:t>standards</a:t>
            </a:r>
            <a:endParaRPr lang="nl-NL" sz="1200" dirty="0">
              <a:solidFill>
                <a:srgbClr val="000000"/>
              </a:solidFill>
            </a:endParaRPr>
          </a:p>
          <a:p>
            <a:endParaRPr lang="nl-NL" sz="1200" dirty="0">
              <a:solidFill>
                <a:srgbClr val="000000"/>
              </a:solidFill>
            </a:endParaRPr>
          </a:p>
          <a:p>
            <a:endParaRPr lang="nl-NL" sz="1200" dirty="0">
              <a:solidFill>
                <a:srgbClr val="000000"/>
              </a:solidFill>
            </a:endParaRPr>
          </a:p>
          <a:p>
            <a:r>
              <a:rPr lang="nl-NL" sz="1200" dirty="0">
                <a:solidFill>
                  <a:srgbClr val="000000"/>
                </a:solidFill>
              </a:rPr>
              <a:t>None</a:t>
            </a:r>
          </a:p>
        </p:txBody>
      </p:sp>
      <p:sp>
        <p:nvSpPr>
          <p:cNvPr id="122" name="Oval 121"/>
          <p:cNvSpPr/>
          <p:nvPr/>
        </p:nvSpPr>
        <p:spPr>
          <a:xfrm>
            <a:off x="2531847" y="5530734"/>
            <a:ext cx="424920" cy="3366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2531847" y="5920703"/>
            <a:ext cx="424920" cy="33666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4" name="Oval 123"/>
          <p:cNvSpPr/>
          <p:nvPr/>
        </p:nvSpPr>
        <p:spPr>
          <a:xfrm>
            <a:off x="2555776" y="6318891"/>
            <a:ext cx="424920" cy="3366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0096" y="5543632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1200" dirty="0">
                <a:solidFill>
                  <a:srgbClr val="000000"/>
                </a:solidFill>
              </a:rPr>
              <a:t>Screening + care </a:t>
            </a:r>
            <a:r>
              <a:rPr lang="nl-NL" sz="1200" dirty="0" err="1">
                <a:solidFill>
                  <a:srgbClr val="000000"/>
                </a:solidFill>
              </a:rPr>
              <a:t>pathways</a:t>
            </a:r>
            <a:endParaRPr lang="nl-NL" sz="1200" dirty="0">
              <a:solidFill>
                <a:srgbClr val="000000"/>
              </a:solidFill>
            </a:endParaRPr>
          </a:p>
          <a:p>
            <a:endParaRPr lang="nl-NL" sz="1200" dirty="0">
              <a:solidFill>
                <a:srgbClr val="000000"/>
              </a:solidFill>
            </a:endParaRPr>
          </a:p>
          <a:p>
            <a:r>
              <a:rPr lang="nl-NL" sz="1200" dirty="0" err="1">
                <a:solidFill>
                  <a:srgbClr val="000000"/>
                </a:solidFill>
              </a:rPr>
              <a:t>Partial</a:t>
            </a:r>
            <a:r>
              <a:rPr lang="nl-NL" sz="1200" dirty="0">
                <a:solidFill>
                  <a:srgbClr val="000000"/>
                </a:solidFill>
              </a:rPr>
              <a:t> </a:t>
            </a:r>
            <a:r>
              <a:rPr lang="nl-NL" sz="1200" dirty="0" err="1">
                <a:solidFill>
                  <a:srgbClr val="000000"/>
                </a:solidFill>
              </a:rPr>
              <a:t>guidelines</a:t>
            </a:r>
            <a:endParaRPr lang="nl-NL" sz="1200" dirty="0">
              <a:solidFill>
                <a:srgbClr val="000000"/>
              </a:solidFill>
            </a:endParaRPr>
          </a:p>
          <a:p>
            <a:endParaRPr lang="nl-NL" sz="1200" dirty="0">
              <a:solidFill>
                <a:srgbClr val="000000"/>
              </a:solidFill>
            </a:endParaRPr>
          </a:p>
          <a:p>
            <a:r>
              <a:rPr lang="nl-NL" sz="1200" dirty="0">
                <a:solidFill>
                  <a:srgbClr val="000000"/>
                </a:solidFill>
              </a:rPr>
              <a:t>None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3247827" y="706839"/>
            <a:ext cx="189667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&gt;80% </a:t>
            </a:r>
            <a:r>
              <a:rPr lang="nl-NL" sz="1200" dirty="0" err="1"/>
              <a:t>reimbursement</a:t>
            </a:r>
            <a:endParaRPr lang="nl-NL" sz="1200" dirty="0"/>
          </a:p>
          <a:p>
            <a:endParaRPr lang="nl-NL" sz="1200" dirty="0"/>
          </a:p>
          <a:p>
            <a:endParaRPr lang="nl-NL" sz="1200" dirty="0"/>
          </a:p>
          <a:p>
            <a:r>
              <a:rPr lang="nl-NL" sz="1200" dirty="0" err="1"/>
              <a:t>Regional</a:t>
            </a:r>
            <a:r>
              <a:rPr lang="nl-NL" sz="1200" dirty="0"/>
              <a:t> </a:t>
            </a:r>
            <a:r>
              <a:rPr lang="nl-NL" sz="1200" dirty="0" err="1"/>
              <a:t>reimbursement</a:t>
            </a:r>
            <a:r>
              <a:rPr lang="nl-NL" sz="1200" dirty="0"/>
              <a:t>,</a:t>
            </a:r>
          </a:p>
          <a:p>
            <a:r>
              <a:rPr lang="nl-NL" sz="1200" dirty="0" err="1"/>
              <a:t>insurance</a:t>
            </a:r>
            <a:r>
              <a:rPr lang="nl-NL" sz="1200" dirty="0"/>
              <a:t> company </a:t>
            </a:r>
            <a:br>
              <a:rPr lang="nl-NL" sz="1200" dirty="0"/>
            </a:br>
            <a:r>
              <a:rPr lang="nl-NL" sz="1200" dirty="0" err="1"/>
              <a:t>specific</a:t>
            </a:r>
            <a:r>
              <a:rPr lang="nl-NL" sz="1200" dirty="0"/>
              <a:t>, or co-</a:t>
            </a:r>
            <a:r>
              <a:rPr lang="nl-NL" sz="1200" dirty="0" err="1"/>
              <a:t>pay</a:t>
            </a:r>
            <a:r>
              <a:rPr lang="nl-NL" sz="1200" dirty="0"/>
              <a:t> </a:t>
            </a:r>
          </a:p>
          <a:p>
            <a:endParaRPr lang="nl-NL" sz="1200" dirty="0"/>
          </a:p>
          <a:p>
            <a:r>
              <a:rPr lang="nl-NL" sz="1200" dirty="0"/>
              <a:t>No </a:t>
            </a:r>
            <a:r>
              <a:rPr lang="nl-NL" sz="1200" dirty="0" err="1"/>
              <a:t>reimbursement</a:t>
            </a:r>
            <a:r>
              <a:rPr lang="nl-NL" sz="1200" dirty="0"/>
              <a:t> </a:t>
            </a:r>
            <a:br>
              <a:rPr lang="nl-NL" sz="1200" dirty="0"/>
            </a:br>
            <a:r>
              <a:rPr lang="nl-NL" sz="1200" dirty="0"/>
              <a:t>(100% </a:t>
            </a:r>
            <a:r>
              <a:rPr lang="nl-NL" sz="1200" dirty="0" err="1"/>
              <a:t>self-pay</a:t>
            </a:r>
            <a:r>
              <a:rPr lang="nl-NL" sz="1200" dirty="0"/>
              <a:t>)</a:t>
            </a:r>
            <a:endParaRPr lang="en-US" sz="1200" dirty="0"/>
          </a:p>
        </p:txBody>
      </p:sp>
      <p:sp>
        <p:nvSpPr>
          <p:cNvPr id="127" name="Oval 126"/>
          <p:cNvSpPr/>
          <p:nvPr/>
        </p:nvSpPr>
        <p:spPr>
          <a:xfrm>
            <a:off x="5431128" y="812454"/>
            <a:ext cx="424920" cy="3366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5431128" y="1384999"/>
            <a:ext cx="424920" cy="33666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7" name="Oval 146"/>
          <p:cNvSpPr/>
          <p:nvPr/>
        </p:nvSpPr>
        <p:spPr>
          <a:xfrm>
            <a:off x="5458808" y="1955483"/>
            <a:ext cx="424920" cy="3366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0" name="Oval 149"/>
          <p:cNvSpPr/>
          <p:nvPr/>
        </p:nvSpPr>
        <p:spPr>
          <a:xfrm>
            <a:off x="5458808" y="3079045"/>
            <a:ext cx="424920" cy="3366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3" name="Oval 152"/>
          <p:cNvSpPr/>
          <p:nvPr/>
        </p:nvSpPr>
        <p:spPr>
          <a:xfrm>
            <a:off x="5463780" y="3585429"/>
            <a:ext cx="424920" cy="33666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8" name="Oval 157"/>
          <p:cNvSpPr/>
          <p:nvPr/>
        </p:nvSpPr>
        <p:spPr>
          <a:xfrm>
            <a:off x="5466527" y="4122535"/>
            <a:ext cx="424920" cy="3366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72" name="Oval 171"/>
          <p:cNvSpPr/>
          <p:nvPr/>
        </p:nvSpPr>
        <p:spPr>
          <a:xfrm>
            <a:off x="5461555" y="5151546"/>
            <a:ext cx="424920" cy="3366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1" name="Oval 180"/>
          <p:cNvSpPr/>
          <p:nvPr/>
        </p:nvSpPr>
        <p:spPr>
          <a:xfrm>
            <a:off x="5466527" y="5657930"/>
            <a:ext cx="424920" cy="33666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2" name="Oval 181"/>
          <p:cNvSpPr/>
          <p:nvPr/>
        </p:nvSpPr>
        <p:spPr>
          <a:xfrm>
            <a:off x="5469274" y="6195036"/>
            <a:ext cx="424920" cy="3366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90494" y="5162518"/>
            <a:ext cx="136768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err="1"/>
              <a:t>Structural</a:t>
            </a:r>
            <a:r>
              <a:rPr lang="nl-NL" sz="1200" dirty="0"/>
              <a:t>, &gt; 80%</a:t>
            </a:r>
          </a:p>
          <a:p>
            <a:endParaRPr lang="nl-NL" sz="1200" dirty="0"/>
          </a:p>
          <a:p>
            <a:endParaRPr lang="nl-NL" sz="1200" dirty="0"/>
          </a:p>
          <a:p>
            <a:r>
              <a:rPr lang="nl-NL" sz="1200" dirty="0" err="1"/>
              <a:t>Local</a:t>
            </a:r>
            <a:r>
              <a:rPr lang="nl-NL" sz="1200" dirty="0"/>
              <a:t>, 20-80%</a:t>
            </a:r>
          </a:p>
          <a:p>
            <a:endParaRPr lang="nl-NL" sz="1200" dirty="0"/>
          </a:p>
          <a:p>
            <a:endParaRPr lang="nl-NL" sz="1200" dirty="0"/>
          </a:p>
          <a:p>
            <a:r>
              <a:rPr lang="nl-NL" sz="1200" dirty="0"/>
              <a:t>Limited, &lt; 20%</a:t>
            </a:r>
            <a:endParaRPr lang="en-US" sz="1200" dirty="0"/>
          </a:p>
        </p:txBody>
      </p:sp>
      <p:sp>
        <p:nvSpPr>
          <p:cNvPr id="183" name="Oval 182"/>
          <p:cNvSpPr/>
          <p:nvPr/>
        </p:nvSpPr>
        <p:spPr>
          <a:xfrm>
            <a:off x="8565813" y="1742292"/>
            <a:ext cx="424920" cy="3366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8" name="Oval 187"/>
          <p:cNvSpPr/>
          <p:nvPr/>
        </p:nvSpPr>
        <p:spPr>
          <a:xfrm>
            <a:off x="8595638" y="2117632"/>
            <a:ext cx="424920" cy="33666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9" name="Oval 188"/>
          <p:cNvSpPr/>
          <p:nvPr/>
        </p:nvSpPr>
        <p:spPr>
          <a:xfrm>
            <a:off x="8598115" y="2508261"/>
            <a:ext cx="424920" cy="3366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96296" y="1846054"/>
            <a:ext cx="123303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National data</a:t>
            </a:r>
          </a:p>
          <a:p>
            <a:endParaRPr lang="nl-NL" sz="1200" dirty="0"/>
          </a:p>
          <a:p>
            <a:r>
              <a:rPr lang="nl-NL" sz="1200" dirty="0" err="1"/>
              <a:t>Local</a:t>
            </a:r>
            <a:r>
              <a:rPr lang="nl-NL" sz="1200" dirty="0"/>
              <a:t> data</a:t>
            </a:r>
          </a:p>
          <a:p>
            <a:endParaRPr lang="nl-NL" sz="1200" dirty="0"/>
          </a:p>
          <a:p>
            <a:r>
              <a:rPr lang="nl-NL" sz="1200" dirty="0"/>
              <a:t>Limited/no data</a:t>
            </a:r>
          </a:p>
          <a:p>
            <a:endParaRPr lang="nl-NL" dirty="0"/>
          </a:p>
          <a:p>
            <a:endParaRPr lang="en-US" dirty="0"/>
          </a:p>
        </p:txBody>
      </p:sp>
      <p:sp>
        <p:nvSpPr>
          <p:cNvPr id="190" name="Oval 189"/>
          <p:cNvSpPr/>
          <p:nvPr/>
        </p:nvSpPr>
        <p:spPr>
          <a:xfrm>
            <a:off x="8539649" y="775447"/>
            <a:ext cx="424920" cy="2053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1" name="Oval 190"/>
          <p:cNvSpPr/>
          <p:nvPr/>
        </p:nvSpPr>
        <p:spPr>
          <a:xfrm>
            <a:off x="8539649" y="980788"/>
            <a:ext cx="424920" cy="20534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2" name="Oval 191"/>
          <p:cNvSpPr/>
          <p:nvPr/>
        </p:nvSpPr>
        <p:spPr>
          <a:xfrm>
            <a:off x="8539649" y="1186082"/>
            <a:ext cx="424920" cy="20534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79129" y="729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1200" dirty="0">
                <a:solidFill>
                  <a:srgbClr val="000000"/>
                </a:solidFill>
              </a:rPr>
              <a:t>&gt; 1000 </a:t>
            </a:r>
            <a:r>
              <a:rPr lang="nl-NL" sz="1200" dirty="0" err="1">
                <a:solidFill>
                  <a:srgbClr val="000000"/>
                </a:solidFill>
              </a:rPr>
              <a:t>patients</a:t>
            </a:r>
            <a:r>
              <a:rPr lang="nl-NL" sz="1200" dirty="0">
                <a:solidFill>
                  <a:srgbClr val="000000"/>
                </a:solidFill>
              </a:rPr>
              <a:t> + </a:t>
            </a:r>
            <a:r>
              <a:rPr lang="nl-NL" sz="1200" dirty="0" err="1">
                <a:solidFill>
                  <a:srgbClr val="000000"/>
                </a:solidFill>
              </a:rPr>
              <a:t>very</a:t>
            </a:r>
            <a:r>
              <a:rPr lang="nl-NL" sz="1200" dirty="0">
                <a:solidFill>
                  <a:srgbClr val="000000"/>
                </a:solidFill>
              </a:rPr>
              <a:t> </a:t>
            </a:r>
            <a:r>
              <a:rPr lang="nl-NL" sz="1200" dirty="0" err="1">
                <a:solidFill>
                  <a:srgbClr val="000000"/>
                </a:solidFill>
              </a:rPr>
              <a:t>effective</a:t>
            </a:r>
            <a:endParaRPr lang="nl-NL" sz="1200" dirty="0">
              <a:solidFill>
                <a:srgbClr val="000000"/>
              </a:solidFill>
            </a:endParaRPr>
          </a:p>
          <a:p>
            <a:r>
              <a:rPr lang="nl-NL" sz="1200" dirty="0">
                <a:solidFill>
                  <a:srgbClr val="000000"/>
                </a:solidFill>
              </a:rPr>
              <a:t>Small/moderate + moderate</a:t>
            </a:r>
          </a:p>
          <a:p>
            <a:r>
              <a:rPr lang="nl-NL" sz="1200" dirty="0">
                <a:solidFill>
                  <a:srgbClr val="000000"/>
                </a:solidFill>
              </a:rPr>
              <a:t>None + </a:t>
            </a:r>
            <a:r>
              <a:rPr lang="nl-NL" sz="1200" dirty="0" err="1">
                <a:solidFill>
                  <a:srgbClr val="000000"/>
                </a:solidFill>
              </a:rPr>
              <a:t>limited</a:t>
            </a:r>
            <a:endParaRPr lang="nl-NL" sz="1200" dirty="0">
              <a:solidFill>
                <a:srgbClr val="000000"/>
              </a:solidFill>
            </a:endParaRPr>
          </a:p>
        </p:txBody>
      </p:sp>
      <p:sp>
        <p:nvSpPr>
          <p:cNvPr id="193" name="Oval 192"/>
          <p:cNvSpPr/>
          <p:nvPr/>
        </p:nvSpPr>
        <p:spPr>
          <a:xfrm>
            <a:off x="8323544" y="3604353"/>
            <a:ext cx="424920" cy="3366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4" name="Oval 193"/>
          <p:cNvSpPr/>
          <p:nvPr/>
        </p:nvSpPr>
        <p:spPr>
          <a:xfrm>
            <a:off x="8322467" y="3979693"/>
            <a:ext cx="424920" cy="33666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9" name="Oval 198"/>
          <p:cNvSpPr/>
          <p:nvPr/>
        </p:nvSpPr>
        <p:spPr>
          <a:xfrm>
            <a:off x="8324944" y="4370322"/>
            <a:ext cx="424920" cy="3366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6364987" y="3575090"/>
            <a:ext cx="19896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err="1"/>
              <a:t>Established</a:t>
            </a:r>
            <a:r>
              <a:rPr lang="nl-NL" sz="1200" dirty="0"/>
              <a:t> </a:t>
            </a:r>
            <a:r>
              <a:rPr lang="nl-NL" sz="1200" dirty="0" err="1"/>
              <a:t>national</a:t>
            </a:r>
            <a:r>
              <a:rPr lang="nl-NL" sz="1200" dirty="0"/>
              <a:t> </a:t>
            </a:r>
            <a:r>
              <a:rPr lang="nl-NL" sz="1200" dirty="0" err="1"/>
              <a:t>group</a:t>
            </a:r>
            <a:endParaRPr lang="nl-NL" sz="1200" dirty="0"/>
          </a:p>
          <a:p>
            <a:endParaRPr lang="nl-NL" sz="1200" dirty="0"/>
          </a:p>
          <a:p>
            <a:r>
              <a:rPr lang="nl-NL" sz="1200" dirty="0" err="1"/>
              <a:t>Regional</a:t>
            </a:r>
            <a:r>
              <a:rPr lang="nl-NL" sz="1200" dirty="0"/>
              <a:t> </a:t>
            </a:r>
            <a:r>
              <a:rPr lang="nl-NL" sz="1200" dirty="0" err="1"/>
              <a:t>group</a:t>
            </a:r>
            <a:endParaRPr lang="nl-NL" sz="1200" dirty="0"/>
          </a:p>
          <a:p>
            <a:endParaRPr lang="nl-NL" sz="1200" dirty="0"/>
          </a:p>
          <a:p>
            <a:r>
              <a:rPr lang="nl-NL" sz="1200" dirty="0"/>
              <a:t>Limited/no </a:t>
            </a:r>
            <a:r>
              <a:rPr lang="nl-NL" sz="1200" dirty="0" err="1"/>
              <a:t>group</a:t>
            </a:r>
            <a:endParaRPr lang="nl-NL" sz="1200" dirty="0"/>
          </a:p>
          <a:p>
            <a:endParaRPr lang="nl-NL" dirty="0"/>
          </a:p>
          <a:p>
            <a:endParaRPr lang="en-US" dirty="0"/>
          </a:p>
        </p:txBody>
      </p:sp>
      <p:sp>
        <p:nvSpPr>
          <p:cNvPr id="201" name="TextBox 200"/>
          <p:cNvSpPr txBox="1"/>
          <p:nvPr/>
        </p:nvSpPr>
        <p:spPr>
          <a:xfrm>
            <a:off x="7884368" y="4946684"/>
            <a:ext cx="10879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rgbClr val="000000"/>
                </a:solidFill>
              </a:rPr>
              <a:t>Engagement</a:t>
            </a:r>
          </a:p>
        </p:txBody>
      </p:sp>
      <p:sp>
        <p:nvSpPr>
          <p:cNvPr id="204" name="Oval 203"/>
          <p:cNvSpPr/>
          <p:nvPr/>
        </p:nvSpPr>
        <p:spPr>
          <a:xfrm>
            <a:off x="8384578" y="6032217"/>
            <a:ext cx="424920" cy="3366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05" name="Oval 204"/>
          <p:cNvSpPr/>
          <p:nvPr/>
        </p:nvSpPr>
        <p:spPr>
          <a:xfrm>
            <a:off x="8383178" y="5298209"/>
            <a:ext cx="424920" cy="3366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06" name="Oval 205"/>
          <p:cNvSpPr/>
          <p:nvPr/>
        </p:nvSpPr>
        <p:spPr>
          <a:xfrm>
            <a:off x="8382101" y="5673549"/>
            <a:ext cx="424920" cy="33666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6368059" y="5223683"/>
            <a:ext cx="142859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Focus on DRM/</a:t>
            </a:r>
            <a:br>
              <a:rPr lang="nl-NL" sz="1200" dirty="0"/>
            </a:br>
            <a:r>
              <a:rPr lang="nl-NL" sz="1200" dirty="0" err="1"/>
              <a:t>nutritional</a:t>
            </a:r>
            <a:r>
              <a:rPr lang="nl-NL" sz="1200" dirty="0"/>
              <a:t> care </a:t>
            </a:r>
          </a:p>
          <a:p>
            <a:endParaRPr lang="nl-NL" sz="1200" dirty="0"/>
          </a:p>
          <a:p>
            <a:r>
              <a:rPr lang="nl-NL" sz="1200" dirty="0" err="1"/>
              <a:t>Peripheral</a:t>
            </a:r>
            <a:r>
              <a:rPr lang="nl-NL" sz="1200" dirty="0"/>
              <a:t> interest</a:t>
            </a:r>
          </a:p>
          <a:p>
            <a:endParaRPr lang="nl-NL" sz="1200" dirty="0"/>
          </a:p>
          <a:p>
            <a:r>
              <a:rPr lang="nl-NL" sz="1200" dirty="0"/>
              <a:t>Limited/no interest</a:t>
            </a:r>
          </a:p>
          <a:p>
            <a:endParaRPr lang="nl-N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016629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1" charset="0"/>
            <a:ea typeface="ＭＳ Ｐゴシック" pitchFamily="-111" charset="-128"/>
            <a:cs typeface="ＭＳ Ｐゴシック" pitchFamily="-11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1" charset="0"/>
            <a:ea typeface="ＭＳ Ｐゴシック" pitchFamily="-111" charset="-128"/>
            <a:cs typeface="ＭＳ Ｐゴシック" pitchFamily="-11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1" charset="0"/>
            <a:ea typeface="ＭＳ Ｐゴシック" pitchFamily="-111" charset="-128"/>
            <a:cs typeface="ＭＳ Ｐゴシック" pitchFamily="-11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1" charset="0"/>
            <a:ea typeface="ＭＳ Ｐゴシック" pitchFamily="-111" charset="-128"/>
            <a:cs typeface="ＭＳ Ｐゴシック" pitchFamily="-11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231</Words>
  <Application>Microsoft Office PowerPoint</Application>
  <PresentationFormat>Presentación en pantalla (4:3)</PresentationFormat>
  <Paragraphs>152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1_Blank Presentation</vt:lpstr>
      <vt:lpstr>Blank Presentation</vt:lpstr>
      <vt:lpstr>Optimal nutritional care for all </vt:lpstr>
      <vt:lpstr>Optimal nutritional care for all </vt:lpstr>
    </vt:vector>
  </TitlesOfParts>
  <Company>Interpublic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Optimal nutritional care for all Where are we in country x?</dc:title>
  <dc:creator>LaZelle, Katie (BRU-WSW)</dc:creator>
  <cp:lastModifiedBy>Irene Sánchez</cp:lastModifiedBy>
  <cp:revision>41</cp:revision>
  <cp:lastPrinted>2013-12-09T11:02:34Z</cp:lastPrinted>
  <dcterms:created xsi:type="dcterms:W3CDTF">2013-11-07T13:58:47Z</dcterms:created>
  <dcterms:modified xsi:type="dcterms:W3CDTF">2018-10-09T15:41:09Z</dcterms:modified>
</cp:coreProperties>
</file>