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718" r:id="rId2"/>
    <p:sldId id="732" r:id="rId3"/>
    <p:sldId id="771" r:id="rId4"/>
    <p:sldId id="770" r:id="rId5"/>
    <p:sldId id="759" r:id="rId6"/>
    <p:sldId id="753" r:id="rId7"/>
    <p:sldId id="739" r:id="rId8"/>
    <p:sldId id="758" r:id="rId9"/>
    <p:sldId id="754" r:id="rId10"/>
    <p:sldId id="756" r:id="rId11"/>
    <p:sldId id="741" r:id="rId12"/>
    <p:sldId id="736" r:id="rId13"/>
    <p:sldId id="749" r:id="rId14"/>
    <p:sldId id="719" r:id="rId15"/>
    <p:sldId id="765" r:id="rId16"/>
    <p:sldId id="767" r:id="rId17"/>
    <p:sldId id="764" r:id="rId18"/>
    <p:sldId id="766" r:id="rId19"/>
    <p:sldId id="733" r:id="rId20"/>
    <p:sldId id="760" r:id="rId21"/>
    <p:sldId id="769" r:id="rId22"/>
    <p:sldId id="761" r:id="rId23"/>
    <p:sldId id="772" r:id="rId24"/>
    <p:sldId id="768"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ost Wesseling" initials="JW" lastIdx="3" clrIdx="0">
    <p:extLst>
      <p:ext uri="{19B8F6BF-5375-455C-9EA6-DF929625EA0E}">
        <p15:presenceInfo xmlns:p15="http://schemas.microsoft.com/office/powerpoint/2012/main" userId="426a2a75ddaa792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F2"/>
    <a:srgbClr val="71CA40"/>
    <a:srgbClr val="283B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p:restoredTop sz="96327"/>
  </p:normalViewPr>
  <p:slideViewPr>
    <p:cSldViewPr snapToGrid="0" snapToObjects="1">
      <p:cViewPr varScale="1">
        <p:scale>
          <a:sx n="83" d="100"/>
          <a:sy n="83" d="100"/>
        </p:scale>
        <p:origin x="224"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BBE1A-AF5F-D346-A808-E336B77AC534}" type="datetimeFigureOut">
              <a:rPr lang="nl-NL" smtClean="0"/>
              <a:t>24-09-2021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FA9ABD-6E7B-D547-A122-67BC1685D1A3}" type="slidenum">
              <a:rPr lang="nl-NL" smtClean="0"/>
              <a:t>‹nr.›</a:t>
            </a:fld>
            <a:endParaRPr lang="nl-NL"/>
          </a:p>
        </p:txBody>
      </p:sp>
    </p:spTree>
    <p:extLst>
      <p:ext uri="{BB962C8B-B14F-4D97-AF65-F5344CB8AC3E}">
        <p14:creationId xmlns:p14="http://schemas.microsoft.com/office/powerpoint/2010/main" val="442585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en-GB" sz="1200" dirty="0">
                <a:latin typeface="Helvetica Light" panose="020B0403020202020204" pitchFamily="34" charset="0"/>
                <a:ea typeface="Calibri" charset="0"/>
                <a:cs typeface="Times New Roman" charset="0"/>
              </a:rPr>
              <a:t>Our proposal is to launch a Thematic Network on Integrated Nutrition Cancer Care – Which is </a:t>
            </a:r>
            <a:r>
              <a:rPr lang="nl-NL" sz="1200" dirty="0" err="1">
                <a:latin typeface="Helvetica Light" panose="020B0403020202020204" pitchFamily="34" charset="0"/>
                <a:ea typeface="Calibri" charset="0"/>
                <a:cs typeface="Times New Roman" charset="0"/>
              </a:rPr>
              <a:t>an</a:t>
            </a:r>
            <a:r>
              <a:rPr lang="nl-NL" sz="1200" dirty="0">
                <a:latin typeface="Helvetica Light" panose="020B0403020202020204" pitchFamily="34" charset="0"/>
              </a:rPr>
              <a:t> </a:t>
            </a:r>
            <a:r>
              <a:rPr lang="nl-NL" sz="1200" dirty="0" err="1">
                <a:latin typeface="Helvetica Light" panose="020B0403020202020204" pitchFamily="34" charset="0"/>
              </a:rPr>
              <a:t>indispensable</a:t>
            </a:r>
            <a:r>
              <a:rPr lang="nl-NL" sz="1200" dirty="0">
                <a:latin typeface="Helvetica Light" panose="020B0403020202020204" pitchFamily="34" charset="0"/>
              </a:rPr>
              <a:t> part of </a:t>
            </a:r>
            <a:r>
              <a:rPr lang="nl-NL" sz="1200" dirty="0" err="1">
                <a:latin typeface="Helvetica Light" panose="020B0403020202020204" pitchFamily="34" charset="0"/>
              </a:rPr>
              <a:t>multidisciplinary</a:t>
            </a:r>
            <a:r>
              <a:rPr lang="nl-NL" sz="1200" dirty="0">
                <a:latin typeface="Helvetica Light" panose="020B0403020202020204" pitchFamily="34" charset="0"/>
              </a:rPr>
              <a:t> </a:t>
            </a:r>
            <a:r>
              <a:rPr lang="nl-NL" sz="1200" dirty="0" err="1">
                <a:latin typeface="Helvetica Light" panose="020B0403020202020204" pitchFamily="34" charset="0"/>
              </a:rPr>
              <a:t>patient-centred</a:t>
            </a:r>
            <a:r>
              <a:rPr lang="nl-NL" sz="1200" dirty="0">
                <a:latin typeface="Helvetica Light" panose="020B0403020202020204" pitchFamily="34" charset="0"/>
              </a:rPr>
              <a:t> </a:t>
            </a:r>
            <a:r>
              <a:rPr lang="nl-NL" sz="1200" dirty="0" err="1">
                <a:latin typeface="Helvetica Light" panose="020B0403020202020204" pitchFamily="34" charset="0"/>
              </a:rPr>
              <a:t>cancer</a:t>
            </a:r>
            <a:r>
              <a:rPr lang="nl-NL" sz="1200" dirty="0">
                <a:latin typeface="Helvetica Light" panose="020B0403020202020204" pitchFamily="34" charset="0"/>
              </a:rPr>
              <a:t> care.</a:t>
            </a:r>
          </a:p>
          <a:p>
            <a:pPr marL="171450" indent="-171450" algn="l">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initiators of this proposal collaborate other under the EU4Nutrition platform. The bottom line of this policy platform: If you are serious about health, you should be serious about nutrition.</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D8FA9ABD-6E7B-D547-A122-67BC1685D1A3}" type="slidenum">
              <a:rPr lang="nl-NL" smtClean="0"/>
              <a:t>1</a:t>
            </a:fld>
            <a:endParaRPr lang="nl-NL"/>
          </a:p>
        </p:txBody>
      </p:sp>
    </p:spTree>
    <p:extLst>
      <p:ext uri="{BB962C8B-B14F-4D97-AF65-F5344CB8AC3E}">
        <p14:creationId xmlns:p14="http://schemas.microsoft.com/office/powerpoint/2010/main" val="599531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8FA9ABD-6E7B-D547-A122-67BC1685D1A3}" type="slidenum">
              <a:rPr lang="nl-NL" smtClean="0"/>
              <a:t>10</a:t>
            </a:fld>
            <a:endParaRPr lang="nl-NL"/>
          </a:p>
        </p:txBody>
      </p:sp>
    </p:spTree>
    <p:extLst>
      <p:ext uri="{BB962C8B-B14F-4D97-AF65-F5344CB8AC3E}">
        <p14:creationId xmlns:p14="http://schemas.microsoft.com/office/powerpoint/2010/main" val="1124767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D8FA9ABD-6E7B-D547-A122-67BC1685D1A3}" type="slidenum">
              <a:rPr lang="nl-NL" smtClean="0"/>
              <a:t>11</a:t>
            </a:fld>
            <a:endParaRPr lang="nl-NL"/>
          </a:p>
        </p:txBody>
      </p:sp>
    </p:spTree>
    <p:extLst>
      <p:ext uri="{BB962C8B-B14F-4D97-AF65-F5344CB8AC3E}">
        <p14:creationId xmlns:p14="http://schemas.microsoft.com/office/powerpoint/2010/main" val="557852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z="1200" kern="1200" dirty="0" err="1">
                <a:solidFill>
                  <a:schemeClr val="tx1"/>
                </a:solidFill>
                <a:effectLst/>
                <a:latin typeface="+mn-lt"/>
                <a:ea typeface="+mn-ea"/>
                <a:cs typeface="+mn-cs"/>
              </a:rPr>
              <a:t>Europe’s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Beating</a:t>
            </a:r>
            <a:r>
              <a:rPr lang="nl-NL" sz="1200" kern="1200" dirty="0">
                <a:solidFill>
                  <a:schemeClr val="tx1"/>
                </a:solidFill>
                <a:effectLst/>
                <a:latin typeface="+mn-lt"/>
                <a:ea typeface="+mn-ea"/>
                <a:cs typeface="+mn-cs"/>
              </a:rPr>
              <a:t> Cancer Plan </a:t>
            </a:r>
            <a:r>
              <a:rPr lang="nl-NL" sz="1200" kern="1200" dirty="0" err="1">
                <a:solidFill>
                  <a:schemeClr val="tx1"/>
                </a:solidFill>
                <a:effectLst/>
                <a:latin typeface="+mn-lt"/>
                <a:ea typeface="+mn-ea"/>
                <a:cs typeface="+mn-cs"/>
              </a:rPr>
              <a:t>carries</a:t>
            </a:r>
            <a:r>
              <a:rPr lang="nl-NL" sz="1200" kern="1200" dirty="0">
                <a:solidFill>
                  <a:schemeClr val="tx1"/>
                </a:solidFill>
                <a:effectLst/>
                <a:latin typeface="+mn-lt"/>
                <a:ea typeface="+mn-ea"/>
                <a:cs typeface="+mn-cs"/>
              </a:rPr>
              <a:t> a strong commitment </a:t>
            </a:r>
            <a:r>
              <a:rPr lang="nl-NL" sz="1200" kern="1200" dirty="0" err="1">
                <a:solidFill>
                  <a:schemeClr val="tx1"/>
                </a:solidFill>
                <a:effectLst/>
                <a:latin typeface="+mn-lt"/>
                <a:ea typeface="+mn-ea"/>
                <a:cs typeface="+mn-cs"/>
              </a:rPr>
              <a:t>to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giving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all</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patients</a:t>
            </a:r>
            <a:r>
              <a:rPr lang="nl-NL" sz="1200" kern="1200" dirty="0">
                <a:solidFill>
                  <a:schemeClr val="tx1"/>
                </a:solidFill>
                <a:effectLst/>
                <a:latin typeface="+mn-lt"/>
                <a:ea typeface="+mn-ea"/>
                <a:cs typeface="+mn-cs"/>
              </a:rPr>
              <a:t> in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EU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same</a:t>
            </a:r>
            <a:r>
              <a:rPr lang="nl-NL" sz="1200" kern="1200" dirty="0">
                <a:solidFill>
                  <a:schemeClr val="tx1"/>
                </a:solidFill>
                <a:effectLst/>
                <a:latin typeface="+mn-lt"/>
                <a:ea typeface="+mn-ea"/>
                <a:cs typeface="+mn-cs"/>
              </a:rPr>
              <a:t> access </a:t>
            </a:r>
            <a:r>
              <a:rPr lang="nl-NL" sz="1200" kern="1200" dirty="0" err="1">
                <a:solidFill>
                  <a:schemeClr val="tx1"/>
                </a:solidFill>
                <a:effectLst/>
                <a:latin typeface="+mn-lt"/>
                <a:ea typeface="+mn-ea"/>
                <a:cs typeface="+mn-cs"/>
              </a:rPr>
              <a:t>to</a:t>
            </a:r>
            <a:r>
              <a:rPr lang="nl-NL" sz="1200" kern="1200" dirty="0">
                <a:solidFill>
                  <a:schemeClr val="tx1"/>
                </a:solidFill>
                <a:effectLst/>
                <a:latin typeface="+mn-lt"/>
                <a:ea typeface="+mn-ea"/>
                <a:cs typeface="+mn-cs"/>
              </a:rPr>
              <a:t> high-</a:t>
            </a:r>
            <a:r>
              <a:rPr lang="nl-NL" sz="1200" kern="1200" dirty="0" err="1">
                <a:solidFill>
                  <a:schemeClr val="tx1"/>
                </a:solidFill>
                <a:effectLst/>
                <a:latin typeface="+mn-lt"/>
                <a:ea typeface="+mn-ea"/>
                <a:cs typeface="+mn-cs"/>
              </a:rPr>
              <a:t>quality</a:t>
            </a:r>
            <a:r>
              <a:rPr lang="nl-NL" sz="1200" kern="1200" dirty="0">
                <a:solidFill>
                  <a:schemeClr val="tx1"/>
                </a:solidFill>
                <a:effectLst/>
                <a:latin typeface="+mn-lt"/>
                <a:ea typeface="+mn-ea"/>
                <a:cs typeface="+mn-cs"/>
              </a:rPr>
              <a:t> 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We were very pleased that nutrition support has become part of the cancer plan, but we also strive for more.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 Stella </a:t>
            </a:r>
            <a:r>
              <a:rPr lang="en-US" sz="1200" kern="1200" dirty="0" err="1">
                <a:solidFill>
                  <a:schemeClr val="tx1"/>
                </a:solidFill>
                <a:effectLst/>
                <a:latin typeface="+mn-lt"/>
                <a:ea typeface="+mn-ea"/>
                <a:cs typeface="+mn-cs"/>
              </a:rPr>
              <a:t>Kyriakides</a:t>
            </a:r>
            <a:r>
              <a:rPr lang="en-US" sz="1200" kern="1200" dirty="0">
                <a:solidFill>
                  <a:schemeClr val="tx1"/>
                </a:solidFill>
                <a:effectLst/>
                <a:latin typeface="+mn-lt"/>
                <a:ea typeface="+mn-ea"/>
                <a:cs typeface="+mn-cs"/>
              </a:rPr>
              <a:t>, European Commissioner for Health and Food Safety, stated: ‘The challenge of the plan lies in its implementation’,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Nutrition</a:t>
            </a:r>
            <a:r>
              <a:rPr lang="nl-NL" sz="1200" kern="1200" dirty="0">
                <a:solidFill>
                  <a:schemeClr val="tx1"/>
                </a:solidFill>
                <a:effectLst/>
                <a:latin typeface="+mn-lt"/>
                <a:ea typeface="+mn-ea"/>
                <a:cs typeface="+mn-cs"/>
              </a:rPr>
              <a:t> is part of </a:t>
            </a:r>
            <a:r>
              <a:rPr lang="nl-NL" sz="1200" kern="1200" dirty="0" err="1">
                <a:solidFill>
                  <a:schemeClr val="tx1"/>
                </a:solidFill>
                <a:effectLst/>
                <a:latin typeface="+mn-lt"/>
                <a:ea typeface="+mn-ea"/>
                <a:cs typeface="+mn-cs"/>
              </a:rPr>
              <a:t>every</a:t>
            </a:r>
            <a:r>
              <a:rPr lang="nl-NL" sz="1200" kern="1200" dirty="0">
                <a:solidFill>
                  <a:schemeClr val="tx1"/>
                </a:solidFill>
                <a:effectLst/>
                <a:latin typeface="+mn-lt"/>
                <a:ea typeface="+mn-ea"/>
                <a:cs typeface="+mn-cs"/>
              </a:rPr>
              <a:t> step of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cancer</a:t>
            </a:r>
            <a:r>
              <a:rPr lang="nl-NL" sz="1200" kern="1200" dirty="0">
                <a:solidFill>
                  <a:schemeClr val="tx1"/>
                </a:solidFill>
                <a:effectLst/>
                <a:latin typeface="+mn-lt"/>
                <a:ea typeface="+mn-ea"/>
                <a:cs typeface="+mn-cs"/>
              </a:rPr>
              <a:t> care </a:t>
            </a:r>
            <a:r>
              <a:rPr lang="nl-NL" sz="1200" kern="1200" dirty="0" err="1">
                <a:solidFill>
                  <a:schemeClr val="tx1"/>
                </a:solidFill>
                <a:effectLst/>
                <a:latin typeface="+mn-lt"/>
                <a:ea typeface="+mn-ea"/>
                <a:cs typeface="+mn-cs"/>
              </a:rPr>
              <a:t>pathway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Integrated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Nutritional</a:t>
            </a:r>
            <a:r>
              <a:rPr lang="nl-NL" sz="1200" kern="1200" dirty="0">
                <a:solidFill>
                  <a:schemeClr val="tx1"/>
                </a:solidFill>
                <a:effectLst/>
                <a:latin typeface="+mn-lt"/>
                <a:ea typeface="+mn-ea"/>
                <a:cs typeface="+mn-cs"/>
              </a:rPr>
              <a:t> Cancer Care </a:t>
            </a:r>
            <a:r>
              <a:rPr lang="nl-NL" sz="1200" kern="1200" dirty="0" err="1">
                <a:solidFill>
                  <a:schemeClr val="tx1"/>
                </a:solidFill>
                <a:effectLst/>
                <a:latin typeface="+mn-lt"/>
                <a:ea typeface="+mn-ea"/>
                <a:cs typeface="+mn-cs"/>
              </a:rPr>
              <a:t>requires</a:t>
            </a:r>
            <a:r>
              <a:rPr lang="nl-NL" sz="1200" kern="1200" dirty="0">
                <a:solidFill>
                  <a:schemeClr val="tx1"/>
                </a:solidFill>
                <a:effectLst/>
                <a:latin typeface="+mn-lt"/>
                <a:ea typeface="+mn-ea"/>
                <a:cs typeface="+mn-cs"/>
              </a:rPr>
              <a:t> a well </a:t>
            </a:r>
            <a:r>
              <a:rPr lang="nl-NL" sz="1200" kern="1200" dirty="0" err="1">
                <a:solidFill>
                  <a:schemeClr val="tx1"/>
                </a:solidFill>
                <a:effectLst/>
                <a:latin typeface="+mn-lt"/>
                <a:ea typeface="+mn-ea"/>
                <a:cs typeface="+mn-cs"/>
              </a:rPr>
              <a:t>thought</a:t>
            </a:r>
            <a:r>
              <a:rPr lang="nl-NL" sz="1200" kern="1200" dirty="0">
                <a:solidFill>
                  <a:schemeClr val="tx1"/>
                </a:solidFill>
                <a:effectLst/>
                <a:latin typeface="+mn-lt"/>
                <a:ea typeface="+mn-ea"/>
                <a:cs typeface="+mn-cs"/>
              </a:rPr>
              <a:t> out </a:t>
            </a:r>
            <a:r>
              <a:rPr lang="nl-NL" sz="1200" kern="1200" dirty="0" err="1">
                <a:solidFill>
                  <a:schemeClr val="tx1"/>
                </a:solidFill>
                <a:effectLst/>
                <a:latin typeface="+mn-lt"/>
                <a:ea typeface="+mn-ea"/>
                <a:cs typeface="+mn-cs"/>
              </a:rPr>
              <a:t>implementation</a:t>
            </a:r>
            <a:r>
              <a:rPr lang="nl-NL"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a:solidFill>
                <a:schemeClr val="tx1"/>
              </a:solidFill>
              <a:effectLst/>
              <a:latin typeface="+mn-lt"/>
              <a:ea typeface="+mn-ea"/>
              <a:cs typeface="+mn-cs"/>
            </a:endParaRP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D8FA9ABD-6E7B-D547-A122-67BC1685D1A3}" type="slidenum">
              <a:rPr lang="nl-NL" smtClean="0"/>
              <a:t>12</a:t>
            </a:fld>
            <a:endParaRPr lang="nl-NL"/>
          </a:p>
        </p:txBody>
      </p:sp>
    </p:spTree>
    <p:extLst>
      <p:ext uri="{BB962C8B-B14F-4D97-AF65-F5344CB8AC3E}">
        <p14:creationId xmlns:p14="http://schemas.microsoft.com/office/powerpoint/2010/main" val="1942710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z="1200" kern="1200" dirty="0" err="1">
                <a:solidFill>
                  <a:schemeClr val="tx1"/>
                </a:solidFill>
                <a:effectLst/>
                <a:latin typeface="+mn-lt"/>
                <a:ea typeface="+mn-ea"/>
                <a:cs typeface="+mn-cs"/>
              </a:rPr>
              <a:t>Overwhelming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scientific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evidence</a:t>
            </a:r>
            <a:r>
              <a:rPr lang="nl-NL" sz="1200" kern="1200" dirty="0">
                <a:solidFill>
                  <a:schemeClr val="tx1"/>
                </a:solidFill>
                <a:effectLst/>
                <a:latin typeface="+mn-lt"/>
                <a:ea typeface="+mn-ea"/>
                <a:cs typeface="+mn-cs"/>
              </a:rPr>
              <a:t> supports </a:t>
            </a:r>
            <a:r>
              <a:rPr lang="nl-NL" sz="1200" kern="1200" dirty="0" err="1">
                <a:solidFill>
                  <a:schemeClr val="tx1"/>
                </a:solidFill>
                <a:effectLst/>
                <a:latin typeface="+mn-lt"/>
                <a:ea typeface="+mn-ea"/>
                <a:cs typeface="+mn-cs"/>
              </a:rPr>
              <a:t>that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weight</a:t>
            </a:r>
            <a:r>
              <a:rPr lang="nl-NL" sz="1200" kern="1200" dirty="0">
                <a:solidFill>
                  <a:schemeClr val="tx1"/>
                </a:solidFill>
                <a:effectLst/>
                <a:latin typeface="+mn-lt"/>
                <a:ea typeface="+mn-ea"/>
                <a:cs typeface="+mn-cs"/>
              </a:rPr>
              <a:t>, body </a:t>
            </a:r>
            <a:r>
              <a:rPr lang="nl-NL" sz="1200" kern="1200" dirty="0" err="1">
                <a:solidFill>
                  <a:schemeClr val="tx1"/>
                </a:solidFill>
                <a:effectLst/>
                <a:latin typeface="+mn-lt"/>
                <a:ea typeface="+mn-ea"/>
                <a:cs typeface="+mn-cs"/>
              </a:rPr>
              <a:t>composition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nutrition</a:t>
            </a:r>
            <a:r>
              <a:rPr lang="nl-NL" sz="1200" kern="1200" dirty="0">
                <a:solidFill>
                  <a:schemeClr val="tx1"/>
                </a:solidFill>
                <a:effectLst/>
                <a:latin typeface="+mn-lt"/>
                <a:ea typeface="+mn-ea"/>
                <a:cs typeface="+mn-cs"/>
              </a:rPr>
              <a:t> intake </a:t>
            </a:r>
            <a:r>
              <a:rPr lang="nl-NL" sz="1200" kern="1200" dirty="0" err="1">
                <a:solidFill>
                  <a:schemeClr val="tx1"/>
                </a:solidFill>
                <a:effectLst/>
                <a:latin typeface="+mn-lt"/>
                <a:ea typeface="+mn-ea"/>
                <a:cs typeface="+mn-cs"/>
              </a:rPr>
              <a:t>play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essential</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role</a:t>
            </a:r>
            <a:r>
              <a:rPr lang="nl-NL" sz="1200" kern="1200" dirty="0">
                <a:solidFill>
                  <a:schemeClr val="tx1"/>
                </a:solidFill>
                <a:effectLst/>
                <a:latin typeface="+mn-lt"/>
                <a:ea typeface="+mn-ea"/>
                <a:cs typeface="+mn-cs"/>
              </a:rPr>
              <a:t> in </a:t>
            </a:r>
            <a:r>
              <a:rPr lang="nl-NL" sz="1200" kern="1200" dirty="0" err="1">
                <a:solidFill>
                  <a:schemeClr val="tx1"/>
                </a:solidFill>
                <a:effectLst/>
                <a:latin typeface="+mn-lt"/>
                <a:ea typeface="+mn-ea"/>
                <a:cs typeface="+mn-cs"/>
              </a:rPr>
              <a:t>all</a:t>
            </a:r>
            <a:r>
              <a:rPr lang="nl-NL" sz="1200" kern="1200" dirty="0">
                <a:solidFill>
                  <a:schemeClr val="tx1"/>
                </a:solidFill>
                <a:effectLst/>
                <a:latin typeface="+mn-lt"/>
                <a:ea typeface="+mn-ea"/>
                <a:cs typeface="+mn-cs"/>
              </a:rPr>
              <a:t> stages of </a:t>
            </a:r>
            <a:r>
              <a:rPr lang="nl-NL" sz="1200" kern="1200" dirty="0" err="1">
                <a:solidFill>
                  <a:schemeClr val="tx1"/>
                </a:solidFill>
                <a:effectLst/>
                <a:latin typeface="+mn-lt"/>
                <a:ea typeface="+mn-ea"/>
                <a:cs typeface="+mn-cs"/>
              </a:rPr>
              <a:t>cancer</a:t>
            </a:r>
            <a:r>
              <a:rPr lang="nl-NL" sz="1200" kern="1200" dirty="0">
                <a:solidFill>
                  <a:schemeClr val="tx1"/>
                </a:solidFill>
                <a:effectLst/>
                <a:latin typeface="+mn-lt"/>
                <a:ea typeface="+mn-ea"/>
                <a:cs typeface="+mn-cs"/>
              </a:rPr>
              <a:t> treatment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risk of </a:t>
            </a:r>
            <a:r>
              <a:rPr lang="nl-NL" sz="1200" kern="1200" dirty="0" err="1">
                <a:solidFill>
                  <a:schemeClr val="tx1"/>
                </a:solidFill>
                <a:effectLst/>
                <a:latin typeface="+mn-lt"/>
                <a:ea typeface="+mn-ea"/>
                <a:cs typeface="+mn-cs"/>
              </a:rPr>
              <a:t>developing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certain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cancers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Despite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being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single most frequent, </a:t>
            </a:r>
            <a:r>
              <a:rPr lang="nl-NL" sz="1200" kern="1200" dirty="0" err="1">
                <a:solidFill>
                  <a:schemeClr val="tx1"/>
                </a:solidFill>
                <a:effectLst/>
                <a:latin typeface="+mn-lt"/>
                <a:ea typeface="+mn-ea"/>
                <a:cs typeface="+mn-cs"/>
              </a:rPr>
              <a:t>serious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complication</a:t>
            </a:r>
            <a:r>
              <a:rPr lang="nl-NL" sz="1200" kern="1200" dirty="0">
                <a:solidFill>
                  <a:schemeClr val="tx1"/>
                </a:solidFill>
                <a:effectLst/>
                <a:latin typeface="+mn-lt"/>
                <a:ea typeface="+mn-ea"/>
                <a:cs typeface="+mn-cs"/>
              </a:rPr>
              <a:t> in </a:t>
            </a:r>
            <a:r>
              <a:rPr lang="nl-NL" sz="1200" kern="1200" dirty="0" err="1">
                <a:solidFill>
                  <a:schemeClr val="tx1"/>
                </a:solidFill>
                <a:effectLst/>
                <a:latin typeface="+mn-lt"/>
                <a:ea typeface="+mn-ea"/>
                <a:cs typeface="+mn-cs"/>
              </a:rPr>
              <a:t>cancer</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malnutrition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continues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receive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unacceptably</a:t>
            </a:r>
            <a:r>
              <a:rPr lang="nl-NL" sz="1200" kern="1200" dirty="0">
                <a:solidFill>
                  <a:schemeClr val="tx1"/>
                </a:solidFill>
                <a:effectLst/>
                <a:latin typeface="+mn-lt"/>
                <a:ea typeface="+mn-ea"/>
                <a:cs typeface="+mn-cs"/>
              </a:rPr>
              <a:t> low priority in </a:t>
            </a:r>
            <a:r>
              <a:rPr lang="nl-NL" sz="1200" kern="1200" dirty="0" err="1">
                <a:solidFill>
                  <a:schemeClr val="tx1"/>
                </a:solidFill>
                <a:effectLst/>
                <a:latin typeface="+mn-lt"/>
                <a:ea typeface="+mn-ea"/>
                <a:cs typeface="+mn-cs"/>
              </a:rPr>
              <a:t>some</a:t>
            </a:r>
            <a:r>
              <a:rPr lang="nl-NL" sz="1200" kern="1200" dirty="0">
                <a:solidFill>
                  <a:schemeClr val="tx1"/>
                </a:solidFill>
                <a:effectLst/>
                <a:latin typeface="+mn-lt"/>
                <a:ea typeface="+mn-ea"/>
                <a:cs typeface="+mn-cs"/>
              </a:rPr>
              <a:t> </a:t>
            </a:r>
            <a:r>
              <a:rPr lang="nl-NL" sz="1200" b="0" kern="1200" dirty="0" err="1">
                <a:solidFill>
                  <a:schemeClr val="tx1"/>
                </a:solidFill>
                <a:effectLst/>
                <a:latin typeface="+mn-lt"/>
                <a:ea typeface="+mn-ea"/>
                <a:cs typeface="+mn-cs"/>
              </a:rPr>
              <a:t>national</a:t>
            </a:r>
            <a:r>
              <a:rPr lang="nl-NL" sz="1200" b="0" kern="1200" dirty="0">
                <a:solidFill>
                  <a:schemeClr val="tx1"/>
                </a:solidFill>
                <a:effectLst/>
                <a:latin typeface="+mn-lt"/>
                <a:ea typeface="+mn-ea"/>
                <a:cs typeface="+mn-cs"/>
              </a:rPr>
              <a:t> </a:t>
            </a:r>
            <a:r>
              <a:rPr lang="nl-NL" sz="1200" b="0" kern="1200" dirty="0" err="1">
                <a:solidFill>
                  <a:schemeClr val="tx1"/>
                </a:solidFill>
                <a:effectLst/>
                <a:latin typeface="+mn-lt"/>
                <a:ea typeface="+mn-ea"/>
                <a:cs typeface="+mn-cs"/>
              </a:rPr>
              <a:t>cancer</a:t>
            </a:r>
            <a:r>
              <a:rPr lang="nl-NL" sz="1200" b="0" kern="1200" dirty="0">
                <a:solidFill>
                  <a:schemeClr val="tx1"/>
                </a:solidFill>
                <a:effectLst/>
                <a:latin typeface="+mn-lt"/>
                <a:ea typeface="+mn-ea"/>
                <a:cs typeface="+mn-cs"/>
              </a:rPr>
              <a:t> care </a:t>
            </a:r>
            <a:r>
              <a:rPr lang="nl-NL" sz="1200" b="0" kern="1200" dirty="0" err="1">
                <a:solidFill>
                  <a:schemeClr val="tx1"/>
                </a:solidFill>
                <a:effectLst/>
                <a:latin typeface="+mn-lt"/>
                <a:ea typeface="+mn-ea"/>
                <a:cs typeface="+mn-cs"/>
              </a:rPr>
              <a:t>policies</a:t>
            </a:r>
            <a:r>
              <a:rPr lang="nl-NL" sz="1200" b="0" kern="1200" dirty="0">
                <a:solidFill>
                  <a:schemeClr val="tx1"/>
                </a:solidFill>
                <a:effectLst/>
                <a:latin typeface="+mn-lt"/>
                <a:ea typeface="+mn-ea"/>
                <a:cs typeface="+mn-cs"/>
              </a:rPr>
              <a:t> </a:t>
            </a:r>
            <a:r>
              <a:rPr lang="nl-NL" sz="1200" b="0" kern="1200" dirty="0" err="1">
                <a:solidFill>
                  <a:schemeClr val="tx1"/>
                </a:solidFill>
                <a:effectLst/>
                <a:latin typeface="+mn-lt"/>
                <a:ea typeface="+mn-ea"/>
                <a:cs typeface="+mn-cs"/>
              </a:rPr>
              <a:t>and</a:t>
            </a:r>
            <a:r>
              <a:rPr lang="nl-NL" sz="1200" b="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the concept </a:t>
            </a:r>
            <a:r>
              <a:rPr lang="en-US" sz="1200" kern="1200" dirty="0">
                <a:solidFill>
                  <a:schemeClr val="tx1"/>
                </a:solidFill>
                <a:effectLst/>
                <a:latin typeface="+mn-lt"/>
                <a:ea typeface="+mn-ea"/>
                <a:cs typeface="+mn-cs"/>
              </a:rPr>
              <a:t>of integrated nutritional care in healthcare systems is not yet well established in every European country, increasing inequality.</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kern="1200" dirty="0">
                <a:solidFill>
                  <a:schemeClr val="tx1"/>
                </a:solidFill>
                <a:effectLst/>
                <a:latin typeface="+mn-lt"/>
                <a:ea typeface="+mn-ea"/>
                <a:cs typeface="+mn-cs"/>
              </a:rPr>
              <a:t>National policy makers now have an unrivalled opportunity to align their cancer programmes with best international practice for high quality cancer care that carries the same hope of survival and quality of life.  However, high quality cancer care cannot be delivered without addressing the gaps in workforce training, clinical pathways and dietetic services that leave many patients without timely access to information, dietary counselling or nutrition support needed to achieve their best possible outcome.</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IE" sz="1200" kern="1200" dirty="0">
                <a:solidFill>
                  <a:schemeClr val="tx1"/>
                </a:solidFill>
                <a:effectLst/>
                <a:latin typeface="+mn-lt"/>
                <a:ea typeface="+mn-ea"/>
                <a:cs typeface="+mn-cs"/>
              </a:rPr>
              <a:t>Recognising the need for every member state to take coordinated actions for Beating Cancer Plan implementation, a this joint ‘call to action’ is being developed which includes 7 key recommendations designed to ensure the protection of nutritional status in cancer in national health policies.</a:t>
            </a:r>
          </a:p>
          <a:p>
            <a:pPr marL="171450" indent="-171450">
              <a:buFont typeface="Arial" panose="020B0604020202020204" pitchFamily="34" charset="0"/>
              <a:buChar char="•"/>
            </a:pPr>
            <a:endParaRPr lang="en-IE" sz="120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a:solidFill>
                  <a:schemeClr val="tx1"/>
                </a:solidFill>
                <a:effectLst/>
                <a:latin typeface="+mn-lt"/>
                <a:ea typeface="+mn-ea"/>
                <a:cs typeface="+mn-cs"/>
              </a:rPr>
              <a:t>High-</a:t>
            </a:r>
            <a:r>
              <a:rPr lang="nl-NL" sz="1200" kern="1200" dirty="0" err="1">
                <a:solidFill>
                  <a:schemeClr val="tx1"/>
                </a:solidFill>
                <a:effectLst/>
                <a:latin typeface="+mn-lt"/>
                <a:ea typeface="+mn-ea"/>
                <a:cs typeface="+mn-cs"/>
              </a:rPr>
              <a:t>quality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cancer</a:t>
            </a:r>
            <a:r>
              <a:rPr lang="nl-NL" sz="1200" kern="1200" dirty="0">
                <a:solidFill>
                  <a:schemeClr val="tx1"/>
                </a:solidFill>
                <a:effectLst/>
                <a:latin typeface="+mn-lt"/>
                <a:ea typeface="+mn-ea"/>
                <a:cs typeface="+mn-cs"/>
              </a:rPr>
              <a:t> prevention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care </a:t>
            </a:r>
            <a:r>
              <a:rPr lang="nl-NL" sz="1200" kern="1200" dirty="0" err="1">
                <a:solidFill>
                  <a:schemeClr val="tx1"/>
                </a:solidFill>
                <a:effectLst/>
                <a:latin typeface="+mn-lt"/>
                <a:ea typeface="+mn-ea"/>
                <a:cs typeface="+mn-cs"/>
              </a:rPr>
              <a:t>cannot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be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delivered</a:t>
            </a:r>
            <a:r>
              <a:rPr lang="nl-NL" sz="1200" kern="1200" dirty="0">
                <a:solidFill>
                  <a:schemeClr val="tx1"/>
                </a:solidFill>
                <a:effectLst/>
                <a:latin typeface="+mn-lt"/>
                <a:ea typeface="+mn-ea"/>
                <a:cs typeface="+mn-cs"/>
              </a:rPr>
              <a:t> without </a:t>
            </a:r>
            <a:r>
              <a:rPr lang="nl-NL" sz="1200" kern="1200" dirty="0" err="1">
                <a:solidFill>
                  <a:schemeClr val="tx1"/>
                </a:solidFill>
                <a:effectLst/>
                <a:latin typeface="+mn-lt"/>
                <a:ea typeface="+mn-ea"/>
                <a:cs typeface="+mn-cs"/>
              </a:rPr>
              <a:t>addressing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existing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gaps</a:t>
            </a:r>
            <a:r>
              <a:rPr lang="nl-NL" sz="1200" kern="1200" dirty="0">
                <a:solidFill>
                  <a:schemeClr val="tx1"/>
                </a:solidFill>
                <a:effectLst/>
                <a:latin typeface="+mn-lt"/>
                <a:ea typeface="+mn-ea"/>
                <a:cs typeface="+mn-cs"/>
              </a:rPr>
              <a:t> in </a:t>
            </a:r>
            <a:r>
              <a:rPr lang="nl-NL" sz="1200" kern="1200" dirty="0" err="1">
                <a:solidFill>
                  <a:schemeClr val="tx1"/>
                </a:solidFill>
                <a:effectLst/>
                <a:latin typeface="+mn-lt"/>
                <a:ea typeface="+mn-ea"/>
                <a:cs typeface="+mn-cs"/>
              </a:rPr>
              <a:t>healthcare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workforce</a:t>
            </a:r>
            <a:r>
              <a:rPr lang="nl-NL" sz="1200" kern="1200" dirty="0">
                <a:solidFill>
                  <a:schemeClr val="tx1"/>
                </a:solidFill>
                <a:effectLst/>
                <a:latin typeface="+mn-lt"/>
                <a:ea typeface="+mn-ea"/>
                <a:cs typeface="+mn-cs"/>
              </a:rPr>
              <a:t> training, </a:t>
            </a:r>
            <a:r>
              <a:rPr lang="nl-NL" sz="1200" kern="1200" dirty="0" err="1">
                <a:solidFill>
                  <a:schemeClr val="tx1"/>
                </a:solidFill>
                <a:effectLst/>
                <a:latin typeface="+mn-lt"/>
                <a:ea typeface="+mn-ea"/>
                <a:cs typeface="+mn-cs"/>
              </a:rPr>
              <a:t>clinical</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pathways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dietetic</a:t>
            </a:r>
            <a:r>
              <a:rPr lang="nl-NL" sz="1200" kern="1200" dirty="0">
                <a:solidFill>
                  <a:schemeClr val="tx1"/>
                </a:solidFill>
                <a:effectLst/>
                <a:latin typeface="+mn-lt"/>
                <a:ea typeface="+mn-ea"/>
                <a:cs typeface="+mn-cs"/>
              </a:rPr>
              <a:t> services are </a:t>
            </a:r>
            <a:r>
              <a:rPr lang="nl-NL" sz="1200" kern="1200" dirty="0" err="1">
                <a:solidFill>
                  <a:schemeClr val="tx1"/>
                </a:solidFill>
                <a:effectLst/>
                <a:latin typeface="+mn-lt"/>
                <a:ea typeface="+mn-ea"/>
                <a:cs typeface="+mn-cs"/>
              </a:rPr>
              <a:t>often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not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available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leaving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many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patients</a:t>
            </a:r>
            <a:r>
              <a:rPr lang="nl-NL" sz="1200" kern="1200" dirty="0">
                <a:solidFill>
                  <a:schemeClr val="tx1"/>
                </a:solidFill>
                <a:effectLst/>
                <a:latin typeface="+mn-lt"/>
                <a:ea typeface="+mn-ea"/>
                <a:cs typeface="+mn-cs"/>
              </a:rPr>
              <a:t> without </a:t>
            </a:r>
            <a:r>
              <a:rPr lang="nl-NL" sz="1200" kern="1200" dirty="0" err="1">
                <a:solidFill>
                  <a:schemeClr val="tx1"/>
                </a:solidFill>
                <a:effectLst/>
                <a:latin typeface="+mn-lt"/>
                <a:ea typeface="+mn-ea"/>
                <a:cs typeface="+mn-cs"/>
              </a:rPr>
              <a:t>timely</a:t>
            </a:r>
            <a:r>
              <a:rPr lang="nl-NL" sz="1200" kern="1200" dirty="0">
                <a:solidFill>
                  <a:schemeClr val="tx1"/>
                </a:solidFill>
                <a:effectLst/>
                <a:latin typeface="+mn-lt"/>
                <a:ea typeface="+mn-ea"/>
                <a:cs typeface="+mn-cs"/>
              </a:rPr>
              <a:t> access </a:t>
            </a:r>
            <a:r>
              <a:rPr lang="nl-NL" sz="1200" kern="1200" dirty="0" err="1">
                <a:solidFill>
                  <a:schemeClr val="tx1"/>
                </a:solidFill>
                <a:effectLst/>
                <a:latin typeface="+mn-lt"/>
                <a:ea typeface="+mn-ea"/>
                <a:cs typeface="+mn-cs"/>
              </a:rPr>
              <a:t>to</a:t>
            </a:r>
            <a:r>
              <a:rPr lang="nl-NL" sz="1200" kern="1200" dirty="0">
                <a:solidFill>
                  <a:schemeClr val="tx1"/>
                </a:solidFill>
                <a:effectLst/>
                <a:latin typeface="+mn-lt"/>
                <a:ea typeface="+mn-ea"/>
                <a:cs typeface="+mn-cs"/>
              </a:rPr>
              <a:t> information, </a:t>
            </a:r>
            <a:r>
              <a:rPr lang="nl-NL" sz="1200" kern="1200" dirty="0" err="1">
                <a:solidFill>
                  <a:schemeClr val="tx1"/>
                </a:solidFill>
                <a:effectLst/>
                <a:latin typeface="+mn-lt"/>
                <a:ea typeface="+mn-ea"/>
                <a:cs typeface="+mn-cs"/>
              </a:rPr>
              <a:t>dietary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counselling</a:t>
            </a:r>
            <a:r>
              <a:rPr lang="nl-NL" sz="1200" kern="1200" dirty="0">
                <a:solidFill>
                  <a:schemeClr val="tx1"/>
                </a:solidFill>
                <a:effectLst/>
                <a:latin typeface="+mn-lt"/>
                <a:ea typeface="+mn-ea"/>
                <a:cs typeface="+mn-cs"/>
              </a:rPr>
              <a:t> or </a:t>
            </a:r>
            <a:r>
              <a:rPr lang="nl-NL" sz="1200" kern="1200" dirty="0" err="1">
                <a:solidFill>
                  <a:schemeClr val="tx1"/>
                </a:solidFill>
                <a:effectLst/>
                <a:latin typeface="+mn-lt"/>
                <a:ea typeface="+mn-ea"/>
                <a:cs typeface="+mn-cs"/>
              </a:rPr>
              <a:t>nutrition</a:t>
            </a:r>
            <a:r>
              <a:rPr lang="nl-NL" sz="1200" kern="1200" dirty="0">
                <a:solidFill>
                  <a:schemeClr val="tx1"/>
                </a:solidFill>
                <a:effectLst/>
                <a:latin typeface="+mn-lt"/>
                <a:ea typeface="+mn-ea"/>
                <a:cs typeface="+mn-cs"/>
              </a:rPr>
              <a:t> support </a:t>
            </a:r>
            <a:r>
              <a:rPr lang="nl-NL" sz="1200" kern="1200" dirty="0" err="1">
                <a:solidFill>
                  <a:schemeClr val="tx1"/>
                </a:solidFill>
                <a:effectLst/>
                <a:latin typeface="+mn-lt"/>
                <a:ea typeface="+mn-ea"/>
                <a:cs typeface="+mn-cs"/>
              </a:rPr>
              <a:t>needed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achieve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their</a:t>
            </a:r>
            <a:r>
              <a:rPr lang="nl-NL" sz="1200" kern="1200" dirty="0">
                <a:solidFill>
                  <a:schemeClr val="tx1"/>
                </a:solidFill>
                <a:effectLst/>
                <a:latin typeface="+mn-lt"/>
                <a:ea typeface="+mn-ea"/>
                <a:cs typeface="+mn-cs"/>
              </a:rPr>
              <a:t> best </a:t>
            </a:r>
            <a:r>
              <a:rPr lang="nl-NL" sz="1200" kern="1200" dirty="0" err="1">
                <a:solidFill>
                  <a:schemeClr val="tx1"/>
                </a:solidFill>
                <a:effectLst/>
                <a:latin typeface="+mn-lt"/>
                <a:ea typeface="+mn-ea"/>
                <a:cs typeface="+mn-cs"/>
              </a:rPr>
              <a:t>possible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outcome</a:t>
            </a:r>
            <a:r>
              <a:rPr lang="nl-NL" sz="1200" kern="1200" dirty="0">
                <a:solidFill>
                  <a:schemeClr val="tx1"/>
                </a:solidFill>
                <a:effectLst/>
                <a:latin typeface="+mn-lt"/>
                <a:ea typeface="+mn-ea"/>
                <a:cs typeface="+mn-cs"/>
              </a:rPr>
              <a:t>.</a:t>
            </a:r>
          </a:p>
          <a:p>
            <a:pPr marL="171450" indent="-171450">
              <a:buFont typeface="Arial" panose="020B0604020202020204" pitchFamily="34" charset="0"/>
              <a:buChar char="•"/>
            </a:pPr>
            <a:endParaRPr lang="nl-NL"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nl-NL"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E" sz="1200" kern="1200" dirty="0">
                <a:solidFill>
                  <a:schemeClr val="tx1"/>
                </a:solidFill>
                <a:effectLst/>
                <a:latin typeface="+mn-lt"/>
                <a:ea typeface="+mn-ea"/>
                <a:cs typeface="+mn-cs"/>
              </a:rPr>
              <a:t>To influence EU programmes and to support national initiatives, together with our partners we have developed this joint call to action with 7 actionable recommendations designed to ensure the protection of nutritional status in cancer in national health policies.</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IE" sz="1200" kern="1200" dirty="0">
                <a:solidFill>
                  <a:schemeClr val="tx1"/>
                </a:solidFill>
                <a:effectLst/>
                <a:latin typeface="+mn-lt"/>
                <a:ea typeface="+mn-ea"/>
                <a:cs typeface="+mn-cs"/>
              </a:rPr>
              <a:t>The CTA is a template that can be tailored to your country’s or region’s specific situation and needs. And we can help you to do that and reach out to reach out to politicians and media or support the organisation of a policy seminar.</a:t>
            </a:r>
            <a:br>
              <a:rPr lang="en-IE" sz="1200" kern="1200" dirty="0">
                <a:solidFill>
                  <a:schemeClr val="tx1"/>
                </a:solidFill>
                <a:effectLst/>
                <a:latin typeface="+mn-lt"/>
                <a:ea typeface="+mn-ea"/>
                <a:cs typeface="+mn-cs"/>
              </a:rPr>
            </a:br>
            <a:br>
              <a:rPr lang="en-IE" sz="1200" kern="1200" dirty="0">
                <a:solidFill>
                  <a:schemeClr val="tx1"/>
                </a:solidFill>
                <a:effectLst/>
                <a:latin typeface="+mn-lt"/>
                <a:ea typeface="+mn-ea"/>
                <a:cs typeface="+mn-cs"/>
              </a:rPr>
            </a:br>
            <a:r>
              <a:rPr lang="en-IE" sz="1200" kern="1200" dirty="0">
                <a:solidFill>
                  <a:schemeClr val="tx1"/>
                </a:solidFill>
                <a:effectLst/>
                <a:latin typeface="+mn-lt"/>
                <a:ea typeface="+mn-ea"/>
                <a:cs typeface="+mn-cs"/>
              </a:rPr>
              <a:t>You can read and download the call to action at European-</a:t>
            </a:r>
            <a:r>
              <a:rPr lang="en-IE" sz="1200" kern="1200" dirty="0" err="1">
                <a:solidFill>
                  <a:schemeClr val="tx1"/>
                </a:solidFill>
                <a:effectLst/>
                <a:latin typeface="+mn-lt"/>
                <a:ea typeface="+mn-ea"/>
                <a:cs typeface="+mn-cs"/>
              </a:rPr>
              <a:t>nutrition.org</a:t>
            </a:r>
            <a:r>
              <a:rPr lang="en-IE" sz="1200" kern="1200" dirty="0">
                <a:solidFill>
                  <a:schemeClr val="tx1"/>
                </a:solidFill>
                <a:effectLst/>
                <a:latin typeface="+mn-lt"/>
                <a:ea typeface="+mn-ea"/>
                <a:cs typeface="+mn-cs"/>
              </a:rPr>
              <a:t>/recommendations.</a:t>
            </a:r>
            <a:endParaRPr lang="nl-NL"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D8FA9ABD-6E7B-D547-A122-67BC1685D1A3}" type="slidenum">
              <a:rPr lang="nl-NL" smtClean="0"/>
              <a:t>13</a:t>
            </a:fld>
            <a:endParaRPr lang="nl-NL"/>
          </a:p>
        </p:txBody>
      </p:sp>
    </p:spTree>
    <p:extLst>
      <p:ext uri="{BB962C8B-B14F-4D97-AF65-F5344CB8AC3E}">
        <p14:creationId xmlns:p14="http://schemas.microsoft.com/office/powerpoint/2010/main" val="3187702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proposal is led by ECPC (450 members), EFAD (35L dietitians), EASO (15K leaders in obesity research) and ESPEN 65 member societies covering the whole of the EU.</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European Nutrition for Health Alliance is a multistakeholder and multidisciplinary platform that aims to accelerate the implementation of optimal nutritional care in Europe and beyond.  </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83046EF4-152D-45A6-8880-4A460B59770D}" type="slidenum">
              <a:rPr lang="en-GB" smtClean="0"/>
              <a:t>14</a:t>
            </a:fld>
            <a:endParaRPr lang="en-GB"/>
          </a:p>
        </p:txBody>
      </p:sp>
    </p:spTree>
    <p:extLst>
      <p:ext uri="{BB962C8B-B14F-4D97-AF65-F5344CB8AC3E}">
        <p14:creationId xmlns:p14="http://schemas.microsoft.com/office/powerpoint/2010/main" val="2478869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83046EF4-152D-45A6-8880-4A460B59770D}" type="slidenum">
              <a:rPr lang="en-GB" smtClean="0"/>
              <a:t>15</a:t>
            </a:fld>
            <a:endParaRPr lang="en-GB"/>
          </a:p>
        </p:txBody>
      </p:sp>
    </p:spTree>
    <p:extLst>
      <p:ext uri="{BB962C8B-B14F-4D97-AF65-F5344CB8AC3E}">
        <p14:creationId xmlns:p14="http://schemas.microsoft.com/office/powerpoint/2010/main" val="4000951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83046EF4-152D-45A6-8880-4A460B59770D}" type="slidenum">
              <a:rPr lang="en-GB" smtClean="0"/>
              <a:t>16</a:t>
            </a:fld>
            <a:endParaRPr lang="en-GB"/>
          </a:p>
        </p:txBody>
      </p:sp>
    </p:spTree>
    <p:extLst>
      <p:ext uri="{BB962C8B-B14F-4D97-AF65-F5344CB8AC3E}">
        <p14:creationId xmlns:p14="http://schemas.microsoft.com/office/powerpoint/2010/main" val="2336426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83046EF4-152D-45A6-8880-4A460B59770D}" type="slidenum">
              <a:rPr lang="en-GB" smtClean="0"/>
              <a:t>17</a:t>
            </a:fld>
            <a:endParaRPr lang="en-GB"/>
          </a:p>
        </p:txBody>
      </p:sp>
    </p:spTree>
    <p:extLst>
      <p:ext uri="{BB962C8B-B14F-4D97-AF65-F5344CB8AC3E}">
        <p14:creationId xmlns:p14="http://schemas.microsoft.com/office/powerpoint/2010/main" val="1046407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83046EF4-152D-45A6-8880-4A460B59770D}" type="slidenum">
              <a:rPr lang="en-GB" smtClean="0"/>
              <a:t>18</a:t>
            </a:fld>
            <a:endParaRPr lang="en-GB"/>
          </a:p>
        </p:txBody>
      </p:sp>
    </p:spTree>
    <p:extLst>
      <p:ext uri="{BB962C8B-B14F-4D97-AF65-F5344CB8AC3E}">
        <p14:creationId xmlns:p14="http://schemas.microsoft.com/office/powerpoint/2010/main" val="3710995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min)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National, multidisciplinary alliances in 19 countries, we call them ‘ONCA teams’, bring together health care professionals, patients’ groups, Ministries of Health and other key stakeholders. They work together to implement national nutritional care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The next International ONCA conference </a:t>
            </a:r>
            <a:r>
              <a:rPr lang="nl-NL" dirty="0" err="1"/>
              <a:t>will</a:t>
            </a:r>
            <a:r>
              <a:rPr lang="nl-NL" dirty="0"/>
              <a:t> </a:t>
            </a:r>
            <a:r>
              <a:rPr lang="nl-NL" dirty="0" err="1"/>
              <a:t>be</a:t>
            </a:r>
            <a:r>
              <a:rPr lang="nl-NL" dirty="0"/>
              <a:t> </a:t>
            </a:r>
            <a:r>
              <a:rPr lang="nl-NL" dirty="0" err="1"/>
              <a:t>hosted</a:t>
            </a:r>
            <a:r>
              <a:rPr lang="nl-NL" dirty="0"/>
              <a:t> </a:t>
            </a:r>
            <a:r>
              <a:rPr lang="nl-NL" dirty="0" err="1"/>
              <a:t>by</a:t>
            </a:r>
            <a:r>
              <a:rPr lang="nl-NL" dirty="0"/>
              <a:t> </a:t>
            </a:r>
            <a:r>
              <a:rPr lang="nl-NL" dirty="0" err="1"/>
              <a:t>the</a:t>
            </a:r>
            <a:r>
              <a:rPr lang="nl-NL" dirty="0"/>
              <a:t> </a:t>
            </a:r>
            <a:r>
              <a:rPr lang="nl-NL" dirty="0" err="1"/>
              <a:t>Danish</a:t>
            </a:r>
            <a:r>
              <a:rPr lang="nl-NL" dirty="0"/>
              <a:t> team in May 22 </a:t>
            </a:r>
            <a:r>
              <a:rPr lang="nl-NL" dirty="0" err="1"/>
              <a:t>and</a:t>
            </a:r>
            <a:r>
              <a:rPr lang="nl-NL" dirty="0"/>
              <a:t> </a:t>
            </a:r>
            <a:r>
              <a:rPr lang="nl-NL" dirty="0" err="1"/>
              <a:t>you</a:t>
            </a:r>
            <a:r>
              <a:rPr lang="nl-NL" dirty="0"/>
              <a:t> are more </a:t>
            </a:r>
            <a:r>
              <a:rPr lang="nl-NL" dirty="0" err="1"/>
              <a:t>than</a:t>
            </a:r>
            <a:r>
              <a:rPr lang="nl-NL" dirty="0"/>
              <a:t> </a:t>
            </a:r>
            <a:r>
              <a:rPr lang="nl-NL" dirty="0" err="1"/>
              <a:t>welcome</a:t>
            </a:r>
            <a:r>
              <a:rPr lang="nl-NL"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MAW drives </a:t>
            </a:r>
            <a:r>
              <a:rPr lang="nl-NL" dirty="0" err="1"/>
              <a:t>ongoing</a:t>
            </a:r>
            <a:r>
              <a:rPr lang="nl-NL" dirty="0"/>
              <a:t> awareness </a:t>
            </a:r>
            <a:r>
              <a:rPr lang="nl-NL" dirty="0" err="1"/>
              <a:t>and</a:t>
            </a:r>
            <a:r>
              <a:rPr lang="nl-NL" dirty="0"/>
              <a:t> </a:t>
            </a:r>
            <a:r>
              <a:rPr lang="nl-NL" dirty="0" err="1"/>
              <a:t>advocating</a:t>
            </a:r>
            <a:r>
              <a:rPr lang="nl-NL" dirty="0"/>
              <a:t> </a:t>
            </a:r>
            <a:r>
              <a:rPr lang="nl-NL" dirty="0" err="1"/>
              <a:t>for</a:t>
            </a:r>
            <a:r>
              <a:rPr lang="nl-NL" dirty="0"/>
              <a:t> </a:t>
            </a:r>
            <a:r>
              <a:rPr lang="nl-NL" dirty="0" err="1"/>
              <a:t>nutritional</a:t>
            </a:r>
            <a:r>
              <a:rPr lang="nl-NL" dirty="0"/>
              <a:t> care </a:t>
            </a:r>
            <a:r>
              <a:rPr lang="nl-NL" dirty="0" err="1"/>
              <a:t>and</a:t>
            </a:r>
            <a:r>
              <a:rPr lang="nl-NL" dirty="0"/>
              <a:t> </a:t>
            </a:r>
            <a:r>
              <a:rPr lang="nl-NL" dirty="0" err="1"/>
              <a:t>will</a:t>
            </a:r>
            <a:r>
              <a:rPr lang="nl-NL" dirty="0"/>
              <a:t> </a:t>
            </a:r>
            <a:r>
              <a:rPr lang="nl-NL" dirty="0" err="1"/>
              <a:t>be</a:t>
            </a:r>
            <a:r>
              <a:rPr lang="nl-NL" dirty="0"/>
              <a:t> held in </a:t>
            </a:r>
            <a:r>
              <a:rPr lang="nl-NL" dirty="0" err="1"/>
              <a:t>some</a:t>
            </a:r>
            <a:r>
              <a:rPr lang="nl-NL" dirty="0"/>
              <a:t> 10 ONCA </a:t>
            </a:r>
            <a:r>
              <a:rPr lang="nl-NL" dirty="0" err="1"/>
              <a:t>countries</a:t>
            </a:r>
            <a:r>
              <a:rPr lang="nl-NL" dirty="0"/>
              <a:t> </a:t>
            </a:r>
            <a:r>
              <a:rPr lang="nl-NL" dirty="0" err="1"/>
              <a:t>this</a:t>
            </a:r>
            <a:r>
              <a:rPr lang="nl-NL" dirty="0"/>
              <a:t> </a:t>
            </a:r>
            <a:r>
              <a:rPr lang="nl-NL" dirty="0" err="1"/>
              <a:t>year</a:t>
            </a:r>
            <a:r>
              <a:rPr lang="nl-NL" dirty="0"/>
              <a:t>.</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Last but </a:t>
            </a:r>
            <a:r>
              <a:rPr lang="nl-NL" sz="1200" kern="1200" dirty="0" err="1">
                <a:solidFill>
                  <a:schemeClr val="tx1"/>
                </a:solidFill>
                <a:effectLst/>
                <a:latin typeface="+mn-lt"/>
                <a:ea typeface="+mn-ea"/>
                <a:cs typeface="+mn-cs"/>
              </a:rPr>
              <a:t>not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least</a:t>
            </a:r>
            <a:r>
              <a:rPr lang="nl-NL" sz="1200" kern="1200" dirty="0">
                <a:solidFill>
                  <a:schemeClr val="tx1"/>
                </a:solidFill>
                <a:effectLst/>
                <a:latin typeface="+mn-lt"/>
                <a:ea typeface="+mn-ea"/>
                <a:cs typeface="+mn-cs"/>
              </a:rPr>
              <a:t> , </a:t>
            </a:r>
            <a:r>
              <a:rPr lang="nl-NL" sz="1200" kern="1200" dirty="0" err="1">
                <a:solidFill>
                  <a:schemeClr val="tx1"/>
                </a:solidFill>
                <a:effectLst/>
                <a:latin typeface="+mn-lt"/>
                <a:ea typeface="+mn-ea"/>
                <a:cs typeface="+mn-cs"/>
              </a:rPr>
              <a:t>especially</a:t>
            </a:r>
            <a:r>
              <a:rPr lang="nl-NL" sz="1200" kern="1200" dirty="0">
                <a:solidFill>
                  <a:schemeClr val="tx1"/>
                </a:solidFill>
                <a:effectLst/>
                <a:latin typeface="+mn-lt"/>
                <a:ea typeface="+mn-ea"/>
                <a:cs typeface="+mn-cs"/>
              </a:rPr>
              <a:t> in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contect</a:t>
            </a:r>
            <a:r>
              <a:rPr lang="nl-NL" sz="1200" kern="1200" dirty="0">
                <a:solidFill>
                  <a:schemeClr val="tx1"/>
                </a:solidFill>
                <a:effectLst/>
                <a:latin typeface="+mn-lt"/>
                <a:ea typeface="+mn-ea"/>
                <a:cs typeface="+mn-cs"/>
              </a:rPr>
              <a:t> of </a:t>
            </a:r>
            <a:r>
              <a:rPr lang="nl-NL" sz="1200" kern="1200" dirty="0" err="1">
                <a:solidFill>
                  <a:schemeClr val="tx1"/>
                </a:solidFill>
                <a:effectLst/>
                <a:latin typeface="+mn-lt"/>
                <a:ea typeface="+mn-ea"/>
                <a:cs typeface="+mn-cs"/>
              </a:rPr>
              <a:t>today’s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session</a:t>
            </a:r>
            <a:r>
              <a:rPr lang="nl-NL" sz="1200" kern="1200" dirty="0">
                <a:solidFill>
                  <a:schemeClr val="tx1"/>
                </a:solidFill>
                <a:effectLst/>
                <a:latin typeface="+mn-lt"/>
                <a:ea typeface="+mn-ea"/>
                <a:cs typeface="+mn-cs"/>
              </a:rPr>
              <a:t>: ONCA </a:t>
            </a:r>
            <a:r>
              <a:rPr lang="nl-NL" sz="1200" kern="1200" dirty="0" err="1">
                <a:solidFill>
                  <a:schemeClr val="tx1"/>
                </a:solidFill>
                <a:effectLst/>
                <a:latin typeface="+mn-lt"/>
                <a:ea typeface="+mn-ea"/>
                <a:cs typeface="+mn-cs"/>
              </a:rPr>
              <a:t>organises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national</a:t>
            </a:r>
            <a:r>
              <a:rPr lang="nl-NL" sz="1200" kern="1200" dirty="0">
                <a:solidFill>
                  <a:schemeClr val="tx1"/>
                </a:solidFill>
                <a:effectLst/>
                <a:latin typeface="+mn-lt"/>
                <a:ea typeface="+mn-ea"/>
                <a:cs typeface="+mn-cs"/>
              </a:rPr>
              <a:t> policy seminars, </a:t>
            </a:r>
            <a:r>
              <a:rPr lang="nl-NL" sz="1200" kern="1200" dirty="0" err="1">
                <a:solidFill>
                  <a:schemeClr val="tx1"/>
                </a:solidFill>
                <a:effectLst/>
                <a:latin typeface="+mn-lt"/>
                <a:ea typeface="+mn-ea"/>
                <a:cs typeface="+mn-cs"/>
              </a:rPr>
              <a:t>that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include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politicians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policymakers. Last </a:t>
            </a:r>
            <a:r>
              <a:rPr lang="nl-NL" sz="1200" kern="1200" dirty="0" err="1">
                <a:solidFill>
                  <a:schemeClr val="tx1"/>
                </a:solidFill>
                <a:effectLst/>
                <a:latin typeface="+mn-lt"/>
                <a:ea typeface="+mn-ea"/>
                <a:cs typeface="+mn-cs"/>
              </a:rPr>
              <a:t>March</a:t>
            </a:r>
            <a:r>
              <a:rPr lang="nl-NL" sz="1200" kern="1200" dirty="0">
                <a:solidFill>
                  <a:schemeClr val="tx1"/>
                </a:solidFill>
                <a:effectLst/>
                <a:latin typeface="+mn-lt"/>
                <a:ea typeface="+mn-ea"/>
                <a:cs typeface="+mn-cs"/>
              </a:rPr>
              <a:t> in Portugal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coming</a:t>
            </a:r>
            <a:r>
              <a:rPr lang="nl-NL" sz="1200" kern="1200" dirty="0">
                <a:solidFill>
                  <a:schemeClr val="tx1"/>
                </a:solidFill>
                <a:effectLst/>
                <a:latin typeface="+mn-lt"/>
                <a:ea typeface="+mn-ea"/>
                <a:cs typeface="+mn-cs"/>
              </a:rPr>
              <a:t> up in </a:t>
            </a:r>
            <a:r>
              <a:rPr lang="nl-NL" sz="1200" kern="1200" dirty="0" err="1">
                <a:solidFill>
                  <a:schemeClr val="tx1"/>
                </a:solidFill>
                <a:effectLst/>
                <a:latin typeface="+mn-lt"/>
                <a:ea typeface="+mn-ea"/>
                <a:cs typeface="+mn-cs"/>
              </a:rPr>
              <a:t>other</a:t>
            </a:r>
            <a:r>
              <a:rPr lang="nl-NL" sz="1200" kern="1200" dirty="0">
                <a:solidFill>
                  <a:schemeClr val="tx1"/>
                </a:solidFill>
                <a:effectLst/>
                <a:latin typeface="+mn-lt"/>
                <a:ea typeface="+mn-ea"/>
                <a:cs typeface="+mn-cs"/>
              </a:rPr>
              <a:t> ONCA </a:t>
            </a:r>
            <a:r>
              <a:rPr lang="nl-NL" sz="1200" kern="1200" dirty="0" err="1">
                <a:solidFill>
                  <a:schemeClr val="tx1"/>
                </a:solidFill>
                <a:effectLst/>
                <a:latin typeface="+mn-lt"/>
                <a:ea typeface="+mn-ea"/>
                <a:cs typeface="+mn-cs"/>
              </a:rPr>
              <a:t>countries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such</a:t>
            </a:r>
            <a:r>
              <a:rPr lang="nl-NL" sz="1200" kern="1200" dirty="0">
                <a:solidFill>
                  <a:schemeClr val="tx1"/>
                </a:solidFill>
                <a:effectLst/>
                <a:latin typeface="+mn-lt"/>
                <a:ea typeface="+mn-ea"/>
                <a:cs typeface="+mn-cs"/>
              </a:rPr>
              <a:t> as Denmark, Slovenia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Italy.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remains an ongoing challenge to engage with national authorities and it is therefore one of our key objectives to create opportunities through these policy seminars, </a:t>
            </a:r>
            <a:r>
              <a:rPr lang="en-GB" sz="1200" kern="1200" dirty="0">
                <a:solidFill>
                  <a:schemeClr val="tx1"/>
                </a:solidFill>
                <a:effectLst/>
                <a:latin typeface="+mn-lt"/>
                <a:ea typeface="+mn-ea"/>
                <a:cs typeface="+mn-cs"/>
              </a:rPr>
              <a:t>utilizing our European network to support national implementation. </a:t>
            </a:r>
            <a:r>
              <a:rPr lang="en-IE" sz="1200" kern="1200" dirty="0">
                <a:solidFill>
                  <a:schemeClr val="tx1"/>
                </a:solidFill>
                <a:effectLst/>
                <a:latin typeface="+mn-lt"/>
                <a:ea typeface="+mn-ea"/>
                <a:cs typeface="+mn-cs"/>
              </a:rPr>
              <a:t>This is why we launch our call to action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D8FA9ABD-6E7B-D547-A122-67BC1685D1A3}" type="slidenum">
              <a:rPr lang="nl-NL" smtClean="0"/>
              <a:t>19</a:t>
            </a:fld>
            <a:endParaRPr lang="nl-NL"/>
          </a:p>
        </p:txBody>
      </p:sp>
    </p:spTree>
    <p:extLst>
      <p:ext uri="{BB962C8B-B14F-4D97-AF65-F5344CB8AC3E}">
        <p14:creationId xmlns:p14="http://schemas.microsoft.com/office/powerpoint/2010/main" val="343692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kern="1200" dirty="0">
                <a:solidFill>
                  <a:schemeClr val="tx1"/>
                </a:solidFill>
                <a:effectLst/>
                <a:latin typeface="+mn-lt"/>
                <a:ea typeface="+mn-ea"/>
                <a:cs typeface="+mn-cs"/>
              </a:rPr>
              <a:t>(30 sec)</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I’d like to thank all speakers and </a:t>
            </a:r>
            <a:r>
              <a:rPr lang="en-GB" sz="1200" kern="1200" dirty="0" err="1">
                <a:solidFill>
                  <a:schemeClr val="tx1"/>
                </a:solidFill>
                <a:effectLst/>
                <a:latin typeface="+mn-lt"/>
                <a:ea typeface="+mn-ea"/>
                <a:cs typeface="+mn-cs"/>
              </a:rPr>
              <a:t>panelist</a:t>
            </a:r>
            <a:r>
              <a:rPr lang="en-GB" sz="1200" kern="1200" dirty="0">
                <a:solidFill>
                  <a:schemeClr val="tx1"/>
                </a:solidFill>
                <a:effectLst/>
                <a:latin typeface="+mn-lt"/>
                <a:ea typeface="+mn-ea"/>
                <a:cs typeface="+mn-cs"/>
              </a:rPr>
              <a:t> for their contribution to this important topic and let’s regard this as an important step for future collaborations.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let me briefly touch upon </a:t>
            </a:r>
            <a:r>
              <a:rPr lang="en-US" sz="1200" kern="1200" dirty="0">
                <a:solidFill>
                  <a:schemeClr val="tx1"/>
                </a:solidFill>
                <a:effectLst/>
                <a:latin typeface="+mn-lt"/>
                <a:ea typeface="+mn-ea"/>
                <a:cs typeface="+mn-cs"/>
              </a:rPr>
              <a:t>European Nutrition for Health Alliance, ENHA</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ultimate aim of ENHA and its partners is to ensure that the </a:t>
            </a:r>
            <a:r>
              <a:rPr lang="en-GB" sz="1200" b="1" kern="1200" dirty="0">
                <a:solidFill>
                  <a:schemeClr val="tx1"/>
                </a:solidFill>
                <a:effectLst/>
                <a:latin typeface="+mn-lt"/>
                <a:ea typeface="+mn-ea"/>
                <a:cs typeface="+mn-cs"/>
              </a:rPr>
              <a:t>protection of a person’s nutritional status </a:t>
            </a:r>
            <a:r>
              <a:rPr lang="en-GB" sz="1200" kern="1200" dirty="0">
                <a:solidFill>
                  <a:schemeClr val="tx1"/>
                </a:solidFill>
                <a:effectLst/>
                <a:latin typeface="+mn-lt"/>
                <a:ea typeface="+mn-ea"/>
                <a:cs typeface="+mn-cs"/>
              </a:rPr>
              <a:t>is an integral part of high-quality care in aging and disease. A right of every European citizen.</a:t>
            </a:r>
            <a:r>
              <a:rPr lang="nl-NL" dirty="0">
                <a:effectLst/>
              </a:rPr>
              <a:t> </a:t>
            </a:r>
            <a:endParaRPr lang="nl-NL" dirty="0"/>
          </a:p>
        </p:txBody>
      </p:sp>
      <p:sp>
        <p:nvSpPr>
          <p:cNvPr id="4" name="Tijdelijke aanduiding voor dianummer 3"/>
          <p:cNvSpPr>
            <a:spLocks noGrp="1"/>
          </p:cNvSpPr>
          <p:nvPr>
            <p:ph type="sldNum" sz="quarter" idx="5"/>
          </p:nvPr>
        </p:nvSpPr>
        <p:spPr/>
        <p:txBody>
          <a:bodyPr/>
          <a:lstStyle/>
          <a:p>
            <a:fld id="{D8FA9ABD-6E7B-D547-A122-67BC1685D1A3}" type="slidenum">
              <a:rPr lang="nl-NL" smtClean="0"/>
              <a:t>2</a:t>
            </a:fld>
            <a:endParaRPr lang="nl-NL"/>
          </a:p>
        </p:txBody>
      </p:sp>
    </p:spTree>
    <p:extLst>
      <p:ext uri="{BB962C8B-B14F-4D97-AF65-F5344CB8AC3E}">
        <p14:creationId xmlns:p14="http://schemas.microsoft.com/office/powerpoint/2010/main" val="3628656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Helvetica Light" panose="020B0403020202020204" pitchFamily="34" charset="0"/>
                <a:ea typeface="Calibri" charset="0"/>
                <a:cs typeface="Times New Roman" charset="0"/>
              </a:rPr>
              <a:t>To develop a truly integrative approach, the composition of the network partners ensure cross-border, regional, multidisciplinary and multistakeholder input;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Helvetica Light" panose="020B0403020202020204" pitchFamily="34" charset="0"/>
                <a:ea typeface="Calibri" charset="0"/>
                <a:cs typeface="Times New Roman" charset="0"/>
              </a:rPr>
              <a:t>Stakeholders will include patients, healthcare professionals and health authorities;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Helvetica Light" panose="020B0403020202020204" pitchFamily="34" charset="0"/>
                <a:ea typeface="Calibri" charset="0"/>
                <a:cs typeface="Times New Roman" charset="0"/>
              </a:rPr>
              <a:t>The Joint Statement and Thematic Network will drive sharing of Good Practices and will build on existing science, guidelines and recommendations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Helvetica Light" panose="020B0403020202020204" pitchFamily="34" charset="0"/>
              <a:ea typeface="Calibri" charset="0"/>
              <a:cs typeface="Times New Roman" charset="0"/>
            </a:endParaRPr>
          </a:p>
          <a:p>
            <a:endParaRPr lang="nl-NL" dirty="0"/>
          </a:p>
        </p:txBody>
      </p:sp>
      <p:sp>
        <p:nvSpPr>
          <p:cNvPr id="4" name="Tijdelijke aanduiding voor dianummer 3"/>
          <p:cNvSpPr>
            <a:spLocks noGrp="1"/>
          </p:cNvSpPr>
          <p:nvPr>
            <p:ph type="sldNum" sz="quarter" idx="5"/>
          </p:nvPr>
        </p:nvSpPr>
        <p:spPr/>
        <p:txBody>
          <a:bodyPr/>
          <a:lstStyle/>
          <a:p>
            <a:fld id="{D8FA9ABD-6E7B-D547-A122-67BC1685D1A3}" type="slidenum">
              <a:rPr lang="nl-NL" smtClean="0"/>
              <a:t>20</a:t>
            </a:fld>
            <a:endParaRPr lang="nl-NL"/>
          </a:p>
        </p:txBody>
      </p:sp>
    </p:spTree>
    <p:extLst>
      <p:ext uri="{BB962C8B-B14F-4D97-AF65-F5344CB8AC3E}">
        <p14:creationId xmlns:p14="http://schemas.microsoft.com/office/powerpoint/2010/main" val="2994441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Helvetica Light" panose="020B0403020202020204" pitchFamily="34" charset="0"/>
                <a:ea typeface="Calibri" charset="0"/>
                <a:cs typeface="Times New Roman" charset="0"/>
              </a:rPr>
              <a:t>To develop a truly integrative approach, the composition of the network partners ensure cross-border, regional, multidisciplinary and multistakeholder input;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Helvetica Light" panose="020B0403020202020204" pitchFamily="34" charset="0"/>
                <a:ea typeface="Calibri" charset="0"/>
                <a:cs typeface="Times New Roman" charset="0"/>
              </a:rPr>
              <a:t>Stakeholders will include patients, healthcare professionals and health authorities;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Helvetica Light" panose="020B0403020202020204" pitchFamily="34" charset="0"/>
                <a:ea typeface="Calibri" charset="0"/>
                <a:cs typeface="Times New Roman" charset="0"/>
              </a:rPr>
              <a:t>The Joint Statement and Thematic Network will drive sharing of Good Practices and will build on existing science, guidelines and recommendations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Helvetica Light" panose="020B0403020202020204" pitchFamily="34" charset="0"/>
              <a:ea typeface="Calibri" charset="0"/>
              <a:cs typeface="Times New Roman" charset="0"/>
            </a:endParaRPr>
          </a:p>
          <a:p>
            <a:endParaRPr lang="nl-NL" dirty="0"/>
          </a:p>
        </p:txBody>
      </p:sp>
      <p:sp>
        <p:nvSpPr>
          <p:cNvPr id="4" name="Tijdelijke aanduiding voor dianummer 3"/>
          <p:cNvSpPr>
            <a:spLocks noGrp="1"/>
          </p:cNvSpPr>
          <p:nvPr>
            <p:ph type="sldNum" sz="quarter" idx="5"/>
          </p:nvPr>
        </p:nvSpPr>
        <p:spPr/>
        <p:txBody>
          <a:bodyPr/>
          <a:lstStyle/>
          <a:p>
            <a:fld id="{D8FA9ABD-6E7B-D547-A122-67BC1685D1A3}" type="slidenum">
              <a:rPr lang="nl-NL" smtClean="0"/>
              <a:t>21</a:t>
            </a:fld>
            <a:endParaRPr lang="nl-NL"/>
          </a:p>
        </p:txBody>
      </p:sp>
    </p:spTree>
    <p:extLst>
      <p:ext uri="{BB962C8B-B14F-4D97-AF65-F5344CB8AC3E}">
        <p14:creationId xmlns:p14="http://schemas.microsoft.com/office/powerpoint/2010/main" val="855529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Helvetica Light" panose="020B0403020202020204" pitchFamily="34" charset="0"/>
                <a:ea typeface="Calibri" charset="0"/>
                <a:cs typeface="Times New Roman" charset="0"/>
              </a:rPr>
              <a:t>The joint statement will result in an actionable guide for both EU and regional policymakers, pointing them in the right direction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Helvetica Light" panose="020B0403020202020204" pitchFamily="34" charset="0"/>
                <a:ea typeface="Calibri" charset="0"/>
                <a:cs typeface="Times New Roman" charset="0"/>
              </a:rPr>
              <a:t>Leveraging the joint statement through the EU wide ‘Optimal Nutritional Care for All’ campaign to support implementations </a:t>
            </a:r>
            <a:r>
              <a:rPr lang="en-GB">
                <a:latin typeface="Helvetica Light" panose="020B0403020202020204" pitchFamily="34" charset="0"/>
                <a:ea typeface="Calibri" charset="0"/>
                <a:cs typeface="Times New Roman" charset="0"/>
              </a:rPr>
              <a:t>at country level</a:t>
            </a:r>
            <a:endParaRPr lang="en-GB" dirty="0">
              <a:latin typeface="Helvetica Light" panose="020B0403020202020204" pitchFamily="34" charset="0"/>
              <a:ea typeface="Calibri" charset="0"/>
              <a:cs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Helvetica Light" panose="020B0403020202020204" pitchFamily="34" charset="0"/>
              <a:ea typeface="Calibri" charset="0"/>
              <a:cs typeface="Times New Roman" charset="0"/>
            </a:endParaRPr>
          </a:p>
          <a:p>
            <a:endParaRPr lang="nl-NL" dirty="0"/>
          </a:p>
        </p:txBody>
      </p:sp>
      <p:sp>
        <p:nvSpPr>
          <p:cNvPr id="4" name="Tijdelijke aanduiding voor dianummer 3"/>
          <p:cNvSpPr>
            <a:spLocks noGrp="1"/>
          </p:cNvSpPr>
          <p:nvPr>
            <p:ph type="sldNum" sz="quarter" idx="5"/>
          </p:nvPr>
        </p:nvSpPr>
        <p:spPr/>
        <p:txBody>
          <a:bodyPr/>
          <a:lstStyle/>
          <a:p>
            <a:fld id="{D8FA9ABD-6E7B-D547-A122-67BC1685D1A3}" type="slidenum">
              <a:rPr lang="nl-NL" smtClean="0"/>
              <a:t>22</a:t>
            </a:fld>
            <a:endParaRPr lang="nl-NL"/>
          </a:p>
        </p:txBody>
      </p:sp>
    </p:spTree>
    <p:extLst>
      <p:ext uri="{BB962C8B-B14F-4D97-AF65-F5344CB8AC3E}">
        <p14:creationId xmlns:p14="http://schemas.microsoft.com/office/powerpoint/2010/main" val="3737151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Helvetica Light" panose="020B0403020202020204" pitchFamily="34" charset="0"/>
                <a:ea typeface="Calibri" charset="0"/>
                <a:cs typeface="Times New Roman" charset="0"/>
              </a:rPr>
              <a:t>The joint statement will result in an actionable guide for both EU and regional policymakers, pointing them in the right direction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Helvetica Light" panose="020B0403020202020204" pitchFamily="34" charset="0"/>
                <a:ea typeface="Calibri" charset="0"/>
                <a:cs typeface="Times New Roman" charset="0"/>
              </a:rPr>
              <a:t>Leveraging the joint statement through the EU wide ‘Optimal Nutritional Care for All’ campaign to support implementations </a:t>
            </a:r>
            <a:r>
              <a:rPr lang="en-GB">
                <a:latin typeface="Helvetica Light" panose="020B0403020202020204" pitchFamily="34" charset="0"/>
                <a:ea typeface="Calibri" charset="0"/>
                <a:cs typeface="Times New Roman" charset="0"/>
              </a:rPr>
              <a:t>at country level</a:t>
            </a:r>
            <a:endParaRPr lang="en-GB" dirty="0">
              <a:latin typeface="Helvetica Light" panose="020B0403020202020204" pitchFamily="34" charset="0"/>
              <a:ea typeface="Calibri" charset="0"/>
              <a:cs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Helvetica Light" panose="020B0403020202020204" pitchFamily="34" charset="0"/>
              <a:ea typeface="Calibri" charset="0"/>
              <a:cs typeface="Times New Roman" charset="0"/>
            </a:endParaRPr>
          </a:p>
          <a:p>
            <a:endParaRPr lang="nl-NL" dirty="0"/>
          </a:p>
        </p:txBody>
      </p:sp>
      <p:sp>
        <p:nvSpPr>
          <p:cNvPr id="4" name="Tijdelijke aanduiding voor dianummer 3"/>
          <p:cNvSpPr>
            <a:spLocks noGrp="1"/>
          </p:cNvSpPr>
          <p:nvPr>
            <p:ph type="sldNum" sz="quarter" idx="5"/>
          </p:nvPr>
        </p:nvSpPr>
        <p:spPr/>
        <p:txBody>
          <a:bodyPr/>
          <a:lstStyle/>
          <a:p>
            <a:fld id="{D8FA9ABD-6E7B-D547-A122-67BC1685D1A3}" type="slidenum">
              <a:rPr lang="nl-NL" smtClean="0"/>
              <a:t>23</a:t>
            </a:fld>
            <a:endParaRPr lang="nl-NL"/>
          </a:p>
        </p:txBody>
      </p:sp>
    </p:spTree>
    <p:extLst>
      <p:ext uri="{BB962C8B-B14F-4D97-AF65-F5344CB8AC3E}">
        <p14:creationId xmlns:p14="http://schemas.microsoft.com/office/powerpoint/2010/main" val="2324432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en-GB" sz="1200" dirty="0">
                <a:latin typeface="Helvetica Light" panose="020B0403020202020204" pitchFamily="34" charset="0"/>
                <a:ea typeface="Calibri" charset="0"/>
                <a:cs typeface="Times New Roman" charset="0"/>
              </a:rPr>
              <a:t>Our proposal is to launch a Thematic Network on Integrated Nutrition Cancer Care – Which is </a:t>
            </a:r>
            <a:r>
              <a:rPr lang="nl-NL" sz="1200" dirty="0" err="1">
                <a:latin typeface="Helvetica Light" panose="020B0403020202020204" pitchFamily="34" charset="0"/>
                <a:ea typeface="Calibri" charset="0"/>
                <a:cs typeface="Times New Roman" charset="0"/>
              </a:rPr>
              <a:t>an</a:t>
            </a:r>
            <a:r>
              <a:rPr lang="nl-NL" sz="1200" dirty="0">
                <a:latin typeface="Helvetica Light" panose="020B0403020202020204" pitchFamily="34" charset="0"/>
              </a:rPr>
              <a:t> </a:t>
            </a:r>
            <a:r>
              <a:rPr lang="nl-NL" sz="1200" dirty="0" err="1">
                <a:latin typeface="Helvetica Light" panose="020B0403020202020204" pitchFamily="34" charset="0"/>
              </a:rPr>
              <a:t>indispensable</a:t>
            </a:r>
            <a:r>
              <a:rPr lang="nl-NL" sz="1200" dirty="0">
                <a:latin typeface="Helvetica Light" panose="020B0403020202020204" pitchFamily="34" charset="0"/>
              </a:rPr>
              <a:t> part of </a:t>
            </a:r>
            <a:r>
              <a:rPr lang="nl-NL" sz="1200" dirty="0" err="1">
                <a:latin typeface="Helvetica Light" panose="020B0403020202020204" pitchFamily="34" charset="0"/>
              </a:rPr>
              <a:t>multidisciplinary</a:t>
            </a:r>
            <a:r>
              <a:rPr lang="nl-NL" sz="1200" dirty="0">
                <a:latin typeface="Helvetica Light" panose="020B0403020202020204" pitchFamily="34" charset="0"/>
              </a:rPr>
              <a:t> </a:t>
            </a:r>
            <a:r>
              <a:rPr lang="nl-NL" sz="1200" dirty="0" err="1">
                <a:latin typeface="Helvetica Light" panose="020B0403020202020204" pitchFamily="34" charset="0"/>
              </a:rPr>
              <a:t>patient-centred</a:t>
            </a:r>
            <a:r>
              <a:rPr lang="nl-NL" sz="1200" dirty="0">
                <a:latin typeface="Helvetica Light" panose="020B0403020202020204" pitchFamily="34" charset="0"/>
              </a:rPr>
              <a:t> </a:t>
            </a:r>
            <a:r>
              <a:rPr lang="nl-NL" sz="1200" dirty="0" err="1">
                <a:latin typeface="Helvetica Light" panose="020B0403020202020204" pitchFamily="34" charset="0"/>
              </a:rPr>
              <a:t>cancer</a:t>
            </a:r>
            <a:r>
              <a:rPr lang="nl-NL" sz="1200" dirty="0">
                <a:latin typeface="Helvetica Light" panose="020B0403020202020204" pitchFamily="34" charset="0"/>
              </a:rPr>
              <a:t> care.</a:t>
            </a:r>
          </a:p>
          <a:p>
            <a:pPr marL="171450" indent="-171450" algn="l">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initiators of this proposal collaborate other under the EU4Nutrition platform. The bottom line of this policy platform: If you are serious about health, you should be serious about nutrition.</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D8FA9ABD-6E7B-D547-A122-67BC1685D1A3}" type="slidenum">
              <a:rPr lang="nl-NL" smtClean="0"/>
              <a:t>24</a:t>
            </a:fld>
            <a:endParaRPr lang="nl-NL"/>
          </a:p>
        </p:txBody>
      </p:sp>
    </p:spTree>
    <p:extLst>
      <p:ext uri="{BB962C8B-B14F-4D97-AF65-F5344CB8AC3E}">
        <p14:creationId xmlns:p14="http://schemas.microsoft.com/office/powerpoint/2010/main" val="552007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kern="1200" dirty="0">
                <a:solidFill>
                  <a:schemeClr val="tx1"/>
                </a:solidFill>
                <a:effectLst/>
                <a:latin typeface="+mn-lt"/>
                <a:ea typeface="+mn-ea"/>
                <a:cs typeface="+mn-cs"/>
              </a:rPr>
              <a:t>(30 sec)</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I’d like to thank all speakers and </a:t>
            </a:r>
            <a:r>
              <a:rPr lang="en-GB" sz="1200" kern="1200" dirty="0" err="1">
                <a:solidFill>
                  <a:schemeClr val="tx1"/>
                </a:solidFill>
                <a:effectLst/>
                <a:latin typeface="+mn-lt"/>
                <a:ea typeface="+mn-ea"/>
                <a:cs typeface="+mn-cs"/>
              </a:rPr>
              <a:t>panelist</a:t>
            </a:r>
            <a:r>
              <a:rPr lang="en-GB" sz="1200" kern="1200" dirty="0">
                <a:solidFill>
                  <a:schemeClr val="tx1"/>
                </a:solidFill>
                <a:effectLst/>
                <a:latin typeface="+mn-lt"/>
                <a:ea typeface="+mn-ea"/>
                <a:cs typeface="+mn-cs"/>
              </a:rPr>
              <a:t> for their contribution to this important topic and let’s regard this as an important step for future collaborations.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let me briefly touch upon </a:t>
            </a:r>
            <a:r>
              <a:rPr lang="en-US" sz="1200" kern="1200" dirty="0">
                <a:solidFill>
                  <a:schemeClr val="tx1"/>
                </a:solidFill>
                <a:effectLst/>
                <a:latin typeface="+mn-lt"/>
                <a:ea typeface="+mn-ea"/>
                <a:cs typeface="+mn-cs"/>
              </a:rPr>
              <a:t>European Nutrition for Health Alliance, ENHA</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ultimate aim of ENHA and its partners is to ensure that the </a:t>
            </a:r>
            <a:r>
              <a:rPr lang="en-GB" sz="1200" b="1" kern="1200" dirty="0">
                <a:solidFill>
                  <a:schemeClr val="tx1"/>
                </a:solidFill>
                <a:effectLst/>
                <a:latin typeface="+mn-lt"/>
                <a:ea typeface="+mn-ea"/>
                <a:cs typeface="+mn-cs"/>
              </a:rPr>
              <a:t>protection of a person’s nutritional status </a:t>
            </a:r>
            <a:r>
              <a:rPr lang="en-GB" sz="1200" kern="1200" dirty="0">
                <a:solidFill>
                  <a:schemeClr val="tx1"/>
                </a:solidFill>
                <a:effectLst/>
                <a:latin typeface="+mn-lt"/>
                <a:ea typeface="+mn-ea"/>
                <a:cs typeface="+mn-cs"/>
              </a:rPr>
              <a:t>is an integral part of high-quality care in aging and disease. A right of every European citizen.</a:t>
            </a:r>
            <a:r>
              <a:rPr lang="nl-NL" dirty="0">
                <a:effectLst/>
              </a:rPr>
              <a:t> </a:t>
            </a:r>
            <a:endParaRPr lang="nl-NL" dirty="0"/>
          </a:p>
        </p:txBody>
      </p:sp>
      <p:sp>
        <p:nvSpPr>
          <p:cNvPr id="4" name="Tijdelijke aanduiding voor dianummer 3"/>
          <p:cNvSpPr>
            <a:spLocks noGrp="1"/>
          </p:cNvSpPr>
          <p:nvPr>
            <p:ph type="sldNum" sz="quarter" idx="5"/>
          </p:nvPr>
        </p:nvSpPr>
        <p:spPr/>
        <p:txBody>
          <a:bodyPr/>
          <a:lstStyle/>
          <a:p>
            <a:fld id="{D8FA9ABD-6E7B-D547-A122-67BC1685D1A3}" type="slidenum">
              <a:rPr lang="nl-NL" smtClean="0"/>
              <a:t>3</a:t>
            </a:fld>
            <a:endParaRPr lang="nl-NL"/>
          </a:p>
        </p:txBody>
      </p:sp>
    </p:spTree>
    <p:extLst>
      <p:ext uri="{BB962C8B-B14F-4D97-AF65-F5344CB8AC3E}">
        <p14:creationId xmlns:p14="http://schemas.microsoft.com/office/powerpoint/2010/main" val="1105379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a:solidFill>
                  <a:schemeClr val="tx1"/>
                </a:solidFill>
                <a:effectLst/>
                <a:latin typeface="+mn-lt"/>
                <a:ea typeface="+mn-ea"/>
                <a:cs typeface="+mn-cs"/>
              </a:rPr>
              <a:t>(30 sec)</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ENHA is a _Multistakeholder and _Multidisciplinary platform.</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members are, among others, Europe’s leading professional societies, in clinical nutrition (ESPEN), geriatrics (</a:t>
            </a:r>
            <a:r>
              <a:rPr lang="en-US" sz="1200" kern="1200" dirty="0" err="1">
                <a:solidFill>
                  <a:schemeClr val="tx1"/>
                </a:solidFill>
                <a:effectLst/>
                <a:latin typeface="+mn-lt"/>
                <a:ea typeface="+mn-ea"/>
                <a:cs typeface="+mn-cs"/>
              </a:rPr>
              <a:t>EuGMS</a:t>
            </a:r>
            <a:r>
              <a:rPr lang="en-US" sz="1200" kern="1200" dirty="0">
                <a:solidFill>
                  <a:schemeClr val="tx1"/>
                </a:solidFill>
                <a:effectLst/>
                <a:latin typeface="+mn-lt"/>
                <a:ea typeface="+mn-ea"/>
                <a:cs typeface="+mn-cs"/>
              </a:rPr>
              <a:t>) and dietetics (EFAD) as well as European patient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the European Patients’ Forum (EPF) and the European Cancer Patient Coalition (ECPC).</a:t>
            </a:r>
          </a:p>
          <a:p>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3046EF4-152D-45A6-8880-4A460B59770D}" type="slidenum">
              <a:rPr lang="en-GB" smtClean="0"/>
              <a:t>4</a:t>
            </a:fld>
            <a:endParaRPr lang="en-GB"/>
          </a:p>
        </p:txBody>
      </p:sp>
    </p:spTree>
    <p:extLst>
      <p:ext uri="{BB962C8B-B14F-4D97-AF65-F5344CB8AC3E}">
        <p14:creationId xmlns:p14="http://schemas.microsoft.com/office/powerpoint/2010/main" val="2478869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a:p>
            <a:pPr marL="0" marR="0" lvl="0" indent="0" algn="l" defTabSz="514345" rtl="0" eaLnBrk="1" fontAlgn="auto" latinLnBrk="0" hangingPunct="1">
              <a:lnSpc>
                <a:spcPct val="140000"/>
              </a:lnSpc>
              <a:spcBef>
                <a:spcPts val="0"/>
              </a:spcBef>
              <a:spcAft>
                <a:spcPts val="0"/>
              </a:spcAft>
              <a:buClr>
                <a:srgbClr val="D72238"/>
              </a:buClr>
              <a:buSzTx/>
              <a:buFontTx/>
              <a:buNone/>
              <a:tabLst/>
              <a:defRPr/>
            </a:pPr>
            <a:r>
              <a:rPr lang="en-US" sz="1200" kern="1200" dirty="0">
                <a:solidFill>
                  <a:schemeClr val="tx1"/>
                </a:solidFill>
                <a:effectLst/>
                <a:latin typeface="+mn-lt"/>
                <a:ea typeface="+mn-ea"/>
                <a:cs typeface="+mn-cs"/>
              </a:rPr>
              <a:t>(1 minute)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ENHA and its partners have collaborated to build EU level relationships with the Commission, Committees, Members of European Parliament and other stakeholders to further drive implementation of optimal nutritional care. We do this through EU4Nutrition, a </a:t>
            </a:r>
            <a:r>
              <a:rPr lang="en-GB" sz="1200" kern="1200" dirty="0">
                <a:solidFill>
                  <a:schemeClr val="tx1"/>
                </a:solidFill>
                <a:effectLst/>
                <a:latin typeface="Helvetica Light" panose="020B0403020202020204" pitchFamily="34" charset="0"/>
                <a:ea typeface="+mn-ea"/>
                <a:cs typeface="Times New Roman" charset="0"/>
              </a:rPr>
              <a:t>p</a:t>
            </a:r>
            <a:r>
              <a:rPr lang="en-GB" sz="1200" dirty="0">
                <a:latin typeface="Helvetica Light" panose="020B0403020202020204" pitchFamily="34" charset="0"/>
                <a:ea typeface="Calibri" charset="0"/>
                <a:cs typeface="Times New Roman" charset="0"/>
              </a:rPr>
              <a:t>olicy advocacy platform </a:t>
            </a:r>
            <a:r>
              <a:rPr lang="en-US" sz="1200" kern="1200" dirty="0">
                <a:solidFill>
                  <a:schemeClr val="tx1"/>
                </a:solidFill>
                <a:effectLst/>
                <a:latin typeface="+mn-lt"/>
                <a:ea typeface="+mn-ea"/>
                <a:cs typeface="+mn-cs"/>
              </a:rPr>
              <a:t>that aims integrate nutrition in all EU programs AND EU recommendations for NATIONAL health policies such as Europe’s Beating Cancer plan. The EU has health high on the agenda, working towards a European Health Union. So what WE say is: ‘If you are serious about health, you should be serious about nutrition’. With Europe’s Beating Cancer plan, n</a:t>
            </a:r>
            <a:r>
              <a:rPr lang="en-IE" sz="1200" kern="1200" dirty="0" err="1">
                <a:solidFill>
                  <a:schemeClr val="tx1"/>
                </a:solidFill>
                <a:effectLst/>
                <a:latin typeface="+mn-lt"/>
                <a:ea typeface="+mn-ea"/>
                <a:cs typeface="+mn-cs"/>
              </a:rPr>
              <a:t>ational</a:t>
            </a:r>
            <a:r>
              <a:rPr lang="en-IE" sz="1200" kern="1200" dirty="0">
                <a:solidFill>
                  <a:schemeClr val="tx1"/>
                </a:solidFill>
                <a:effectLst/>
                <a:latin typeface="+mn-lt"/>
                <a:ea typeface="+mn-ea"/>
                <a:cs typeface="+mn-cs"/>
              </a:rPr>
              <a:t> policy makers now have an unrivalled opportunity to align their cancer programmes with best international practice for high quality cancer care. Which brings us to our national level campaign: Optimal Nutritional Care for all. </a:t>
            </a:r>
          </a:p>
          <a:p>
            <a:pPr marL="0" marR="0" lvl="0" indent="0" algn="l" defTabSz="514345" rtl="0" eaLnBrk="1" fontAlgn="auto" latinLnBrk="0" hangingPunct="1">
              <a:lnSpc>
                <a:spcPct val="140000"/>
              </a:lnSpc>
              <a:spcBef>
                <a:spcPts val="0"/>
              </a:spcBef>
              <a:spcAft>
                <a:spcPts val="0"/>
              </a:spcAft>
              <a:buClr>
                <a:srgbClr val="D72238"/>
              </a:buClr>
              <a:buSzTx/>
              <a:buFontTx/>
              <a:buNone/>
              <a:tabLst/>
              <a:defRPr/>
            </a:pPr>
            <a:endParaRPr lang="en-US" sz="1200" kern="1200" dirty="0">
              <a:solidFill>
                <a:schemeClr val="tx1"/>
              </a:solidFill>
              <a:effectLst/>
              <a:latin typeface="+mn-lt"/>
              <a:ea typeface="+mn-ea"/>
              <a:cs typeface="+mn-cs"/>
            </a:endParaRPr>
          </a:p>
          <a:p>
            <a:pPr defTabSz="514345">
              <a:lnSpc>
                <a:spcPct val="140000"/>
              </a:lnSpc>
              <a:buClr>
                <a:srgbClr val="D72238"/>
              </a:buClr>
              <a:defRPr/>
            </a:pPr>
            <a:endParaRPr lang="en-GB" sz="1200" dirty="0">
              <a:latin typeface="Helvetica Light" panose="020B0403020202020204" pitchFamily="34" charset="0"/>
              <a:ea typeface="Calibri" charset="0"/>
              <a:cs typeface="Times New Roman" charset="0"/>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COVID-19 pandemic has severely impacted cancer care, disrupting prevention and treatment. The aim of Europe’s Beating Cancer Plan is to tackle the entire disease pathway. It is structured around four key action areas where the EU can add the most value: (1) prevention; (2) early detection; (3) diagnosis and treatment; and (4) quality of life of cancer patients and survivors.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ENHA and its partners have worked hard to include nutritional care in the cancer plan. And so we were very pleased to that _nutritional support has become part of the cancer plan, within a workforce 'Inter-specialty cancer training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But we obviously strive for more.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 Stella </a:t>
            </a:r>
            <a:r>
              <a:rPr lang="en-US" sz="1200" kern="1200" dirty="0" err="1">
                <a:solidFill>
                  <a:schemeClr val="tx1"/>
                </a:solidFill>
                <a:effectLst/>
                <a:latin typeface="+mn-lt"/>
                <a:ea typeface="+mn-ea"/>
                <a:cs typeface="+mn-cs"/>
              </a:rPr>
              <a:t>Kyriakides</a:t>
            </a:r>
            <a:r>
              <a:rPr lang="en-US" sz="1200" kern="1200" dirty="0">
                <a:solidFill>
                  <a:schemeClr val="tx1"/>
                </a:solidFill>
                <a:effectLst/>
                <a:latin typeface="+mn-lt"/>
                <a:ea typeface="+mn-ea"/>
                <a:cs typeface="+mn-cs"/>
              </a:rPr>
              <a:t>, European Commissioner for Health and Food Safety, stated: ‘The challenge of the plan lies in its implementation’,</a:t>
            </a:r>
            <a:endParaRPr lang="en-I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a:solidFill>
                  <a:schemeClr val="tx1"/>
                </a:solidFill>
                <a:effectLst/>
                <a:latin typeface="+mn-lt"/>
                <a:ea typeface="+mn-ea"/>
                <a:cs typeface="+mn-cs"/>
              </a:rPr>
              <a:t>ENHA recognises Europe’s Beating Cancer Plan as a major step forward in the bloc’s collective efforts to address inequities in the quality of cancer care across member states.  With a €4.1billion budget aimed at supporting implementation of this ambitious programme, __national policy makers now have an unrivalled opportunity to align their cancer programmes with best international practice for high quality cancer care that carries the same hope of survival and quality of life.  However, high quality cancer care cannot be delivered without addressing the gaps in workforce training, clinical pathways and dietetic services that leave many patients without timely access to information, dietary counselling or nutrition support needed to achieve their best possible outcome.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her first State of the Union address, drawing lessons from the COVID-19 pandemic, European Commission President Ursula von der Leyen highlighted the need to build a stronger European Health Union and, with that, relaunched the idea of rethinking health competence, which is currently in member states’ hands. As you might know, the European Union is active on several health-related policy domains. However, health services and medical care being a competency of the members states, the EU’s impact on healthcare has been limited thus far. The focus being on complementing national policies. This has started to change, with the idea of a European Health Union, beginning with the launch of the Commission’s ambitious Europe’s Beating cancer plan of which treatment of cancer, and with that healthcare, is one of its four pillars.</a:t>
            </a:r>
          </a:p>
          <a:p>
            <a:r>
              <a:rPr lang="en-US" sz="1200"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of the EU’s instruments to fund Europe’s Beating Cancer plan, is the EU4Health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which, in response to the COVID pandemic, has a 5 billion Euro budget, more than 10 times that of the previous health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In the next seven years it will aim to reduce the burden of communicable and non-communicable diseases in the EU. EU4Health will provide funding to EU countries, health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and NGOs.</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D8FA9ABD-6E7B-D547-A122-67BC1685D1A3}" type="slidenum">
              <a:rPr lang="nl-NL" smtClean="0"/>
              <a:t>5</a:t>
            </a:fld>
            <a:endParaRPr lang="nl-NL"/>
          </a:p>
        </p:txBody>
      </p:sp>
    </p:spTree>
    <p:extLst>
      <p:ext uri="{BB962C8B-B14F-4D97-AF65-F5344CB8AC3E}">
        <p14:creationId xmlns:p14="http://schemas.microsoft.com/office/powerpoint/2010/main" val="3945153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z="1200" b="0" i="0" kern="1200" dirty="0" err="1">
                <a:solidFill>
                  <a:schemeClr val="tx1"/>
                </a:solidFill>
                <a:effectLst/>
                <a:latin typeface="+mn-lt"/>
                <a:ea typeface="+mn-ea"/>
                <a:cs typeface="+mn-cs"/>
              </a:rPr>
              <a:t>Malnutrition</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and</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undernutrition</a:t>
            </a:r>
            <a:r>
              <a:rPr lang="nl-NL" sz="1200" b="0" i="0" kern="1200" dirty="0">
                <a:solidFill>
                  <a:schemeClr val="tx1"/>
                </a:solidFill>
                <a:effectLst/>
                <a:latin typeface="+mn-lt"/>
                <a:ea typeface="+mn-ea"/>
                <a:cs typeface="+mn-cs"/>
              </a:rPr>
              <a:t> affect over 30 </a:t>
            </a:r>
            <a:r>
              <a:rPr lang="nl-NL" sz="1200" b="0" i="0" kern="1200" dirty="0" err="1">
                <a:solidFill>
                  <a:schemeClr val="tx1"/>
                </a:solidFill>
                <a:effectLst/>
                <a:latin typeface="+mn-lt"/>
                <a:ea typeface="+mn-ea"/>
                <a:cs typeface="+mn-cs"/>
              </a:rPr>
              <a:t>Million</a:t>
            </a:r>
            <a:r>
              <a:rPr lang="nl-NL" sz="1200" b="0" i="0" kern="1200" dirty="0">
                <a:solidFill>
                  <a:schemeClr val="tx1"/>
                </a:solidFill>
                <a:effectLst/>
                <a:latin typeface="+mn-lt"/>
                <a:ea typeface="+mn-ea"/>
                <a:cs typeface="+mn-cs"/>
              </a:rPr>
              <a:t> European </a:t>
            </a:r>
            <a:r>
              <a:rPr lang="nl-NL" sz="1200" b="0" i="0" kern="1200" dirty="0" err="1">
                <a:solidFill>
                  <a:schemeClr val="tx1"/>
                </a:solidFill>
                <a:effectLst/>
                <a:latin typeface="+mn-lt"/>
                <a:ea typeface="+mn-ea"/>
                <a:cs typeface="+mn-cs"/>
              </a:rPr>
              <a:t>citizens</a:t>
            </a:r>
            <a:r>
              <a:rPr lang="nl-NL" sz="1200" b="0" i="0" kern="1200" dirty="0">
                <a:solidFill>
                  <a:schemeClr val="tx1"/>
                </a:solidFill>
                <a:effectLst/>
                <a:latin typeface="+mn-lt"/>
                <a:ea typeface="+mn-ea"/>
                <a:cs typeface="+mn-cs"/>
              </a:rPr>
              <a:t> </a:t>
            </a:r>
            <a:r>
              <a:rPr lang="nl-NL" sz="1200" b="1" i="0" kern="1200" dirty="0" err="1">
                <a:solidFill>
                  <a:schemeClr val="tx1"/>
                </a:solidFill>
                <a:effectLst/>
                <a:latin typeface="+mn-lt"/>
                <a:ea typeface="+mn-ea"/>
                <a:cs typeface="+mn-cs"/>
              </a:rPr>
              <a:t>and</a:t>
            </a:r>
            <a:r>
              <a:rPr lang="nl-NL" sz="1200" b="1" i="0" kern="1200" dirty="0">
                <a:solidFill>
                  <a:schemeClr val="tx1"/>
                </a:solidFill>
                <a:effectLst/>
                <a:latin typeface="+mn-lt"/>
                <a:ea typeface="+mn-ea"/>
                <a:cs typeface="+mn-cs"/>
              </a:rPr>
              <a:t> </a:t>
            </a:r>
            <a:r>
              <a:rPr lang="nl-NL" sz="1200" b="1" i="0" kern="1200" dirty="0" err="1">
                <a:solidFill>
                  <a:schemeClr val="tx1"/>
                </a:solidFill>
                <a:effectLst/>
                <a:latin typeface="+mn-lt"/>
                <a:ea typeface="+mn-ea"/>
                <a:cs typeface="+mn-cs"/>
              </a:rPr>
              <a:t>place</a:t>
            </a:r>
            <a:r>
              <a:rPr lang="nl-NL" sz="1200" b="1" i="0" kern="1200" dirty="0">
                <a:solidFill>
                  <a:schemeClr val="tx1"/>
                </a:solidFill>
                <a:effectLst/>
                <a:latin typeface="+mn-lt"/>
                <a:ea typeface="+mn-ea"/>
                <a:cs typeface="+mn-cs"/>
              </a:rPr>
              <a:t> </a:t>
            </a:r>
            <a:r>
              <a:rPr lang="nl-NL" sz="1200" b="1" i="0" kern="1200" dirty="0" err="1">
                <a:solidFill>
                  <a:schemeClr val="tx1"/>
                </a:solidFill>
                <a:effectLst/>
                <a:latin typeface="+mn-lt"/>
                <a:ea typeface="+mn-ea"/>
                <a:cs typeface="+mn-cs"/>
              </a:rPr>
              <a:t>an</a:t>
            </a:r>
            <a:r>
              <a:rPr lang="nl-NL" sz="1200" b="1" i="0" kern="1200" dirty="0">
                <a:solidFill>
                  <a:schemeClr val="tx1"/>
                </a:solidFill>
                <a:effectLst/>
                <a:latin typeface="+mn-lt"/>
                <a:ea typeface="+mn-ea"/>
                <a:cs typeface="+mn-cs"/>
              </a:rPr>
              <a:t> </a:t>
            </a:r>
            <a:r>
              <a:rPr lang="nl-NL" sz="1200" b="1" i="0" kern="1200" dirty="0" err="1">
                <a:solidFill>
                  <a:schemeClr val="tx1"/>
                </a:solidFill>
                <a:effectLst/>
                <a:latin typeface="+mn-lt"/>
                <a:ea typeface="+mn-ea"/>
                <a:cs typeface="+mn-cs"/>
              </a:rPr>
              <a:t>unacceptable</a:t>
            </a:r>
            <a:r>
              <a:rPr lang="nl-NL" sz="1200" b="1" i="0" kern="1200" dirty="0">
                <a:solidFill>
                  <a:schemeClr val="tx1"/>
                </a:solidFill>
                <a:effectLst/>
                <a:latin typeface="+mn-lt"/>
                <a:ea typeface="+mn-ea"/>
                <a:cs typeface="+mn-cs"/>
              </a:rPr>
              <a:t> </a:t>
            </a:r>
            <a:r>
              <a:rPr lang="nl-NL" sz="1200" b="1" i="0" kern="1200" dirty="0" err="1">
                <a:solidFill>
                  <a:schemeClr val="tx1"/>
                </a:solidFill>
                <a:effectLst/>
                <a:latin typeface="+mn-lt"/>
                <a:ea typeface="+mn-ea"/>
                <a:cs typeface="+mn-cs"/>
              </a:rPr>
              <a:t>burden</a:t>
            </a:r>
            <a:r>
              <a:rPr lang="nl-NL" sz="1200" b="1" i="0" kern="1200" dirty="0">
                <a:solidFill>
                  <a:schemeClr val="tx1"/>
                </a:solidFill>
                <a:effectLst/>
                <a:latin typeface="+mn-lt"/>
                <a:ea typeface="+mn-ea"/>
                <a:cs typeface="+mn-cs"/>
              </a:rPr>
              <a:t> on European </a:t>
            </a:r>
            <a:r>
              <a:rPr lang="nl-NL" sz="1200" b="1" i="0" kern="1200" dirty="0" err="1">
                <a:solidFill>
                  <a:schemeClr val="tx1"/>
                </a:solidFill>
                <a:effectLst/>
                <a:latin typeface="+mn-lt"/>
                <a:ea typeface="+mn-ea"/>
                <a:cs typeface="+mn-cs"/>
              </a:rPr>
              <a:t>citizens</a:t>
            </a:r>
            <a:r>
              <a:rPr lang="nl-NL" sz="1200" b="1" i="0" kern="1200" dirty="0">
                <a:solidFill>
                  <a:schemeClr val="tx1"/>
                </a:solidFill>
                <a:effectLst/>
                <a:latin typeface="+mn-lt"/>
                <a:ea typeface="+mn-ea"/>
                <a:cs typeface="+mn-cs"/>
              </a:rPr>
              <a:t> </a:t>
            </a:r>
            <a:r>
              <a:rPr lang="nl-NL" sz="1200" b="1" i="0" kern="1200" dirty="0" err="1">
                <a:solidFill>
                  <a:schemeClr val="tx1"/>
                </a:solidFill>
                <a:effectLst/>
                <a:latin typeface="+mn-lt"/>
                <a:ea typeface="+mn-ea"/>
                <a:cs typeface="+mn-cs"/>
              </a:rPr>
              <a:t>and</a:t>
            </a:r>
            <a:r>
              <a:rPr lang="nl-NL" sz="1200" b="1" i="0" kern="1200" dirty="0">
                <a:solidFill>
                  <a:schemeClr val="tx1"/>
                </a:solidFill>
                <a:effectLst/>
                <a:latin typeface="+mn-lt"/>
                <a:ea typeface="+mn-ea"/>
                <a:cs typeface="+mn-cs"/>
              </a:rPr>
              <a:t> health care budgets.</a:t>
            </a:r>
          </a:p>
        </p:txBody>
      </p:sp>
      <p:sp>
        <p:nvSpPr>
          <p:cNvPr id="4" name="Tijdelijke aanduiding voor dianummer 3"/>
          <p:cNvSpPr>
            <a:spLocks noGrp="1"/>
          </p:cNvSpPr>
          <p:nvPr>
            <p:ph type="sldNum" sz="quarter" idx="5"/>
          </p:nvPr>
        </p:nvSpPr>
        <p:spPr/>
        <p:txBody>
          <a:bodyPr/>
          <a:lstStyle/>
          <a:p>
            <a:fld id="{D8FA9ABD-6E7B-D547-A122-67BC1685D1A3}" type="slidenum">
              <a:rPr lang="nl-NL" smtClean="0"/>
              <a:t>6</a:t>
            </a:fld>
            <a:endParaRPr lang="nl-NL"/>
          </a:p>
        </p:txBody>
      </p:sp>
    </p:spTree>
    <p:extLst>
      <p:ext uri="{BB962C8B-B14F-4D97-AF65-F5344CB8AC3E}">
        <p14:creationId xmlns:p14="http://schemas.microsoft.com/office/powerpoint/2010/main" val="4106327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z="1200" b="0" kern="1200" dirty="0" err="1">
                <a:solidFill>
                  <a:schemeClr val="tx1"/>
                </a:solidFill>
                <a:effectLst/>
                <a:latin typeface="+mn-lt"/>
                <a:ea typeface="+mn-ea"/>
                <a:cs typeface="+mn-cs"/>
              </a:rPr>
              <a:t>One</a:t>
            </a:r>
            <a:r>
              <a:rPr lang="nl-NL" sz="1200" b="0" kern="1200" dirty="0">
                <a:solidFill>
                  <a:schemeClr val="tx1"/>
                </a:solidFill>
                <a:effectLst/>
                <a:latin typeface="+mn-lt"/>
                <a:ea typeface="+mn-ea"/>
                <a:cs typeface="+mn-cs"/>
              </a:rPr>
              <a:t> in </a:t>
            </a:r>
            <a:r>
              <a:rPr lang="nl-NL" sz="1200" b="0" kern="1200" dirty="0" err="1">
                <a:solidFill>
                  <a:schemeClr val="tx1"/>
                </a:solidFill>
                <a:effectLst/>
                <a:latin typeface="+mn-lt"/>
                <a:ea typeface="+mn-ea"/>
                <a:cs typeface="+mn-cs"/>
              </a:rPr>
              <a:t>two</a:t>
            </a:r>
            <a:r>
              <a:rPr lang="nl-NL" sz="1200" b="0" kern="1200" dirty="0">
                <a:solidFill>
                  <a:schemeClr val="tx1"/>
                </a:solidFill>
                <a:effectLst/>
                <a:latin typeface="+mn-lt"/>
                <a:ea typeface="+mn-ea"/>
                <a:cs typeface="+mn-cs"/>
              </a:rPr>
              <a:t> </a:t>
            </a:r>
            <a:r>
              <a:rPr lang="nl-NL" sz="1200" b="0" kern="1200" dirty="0" err="1">
                <a:solidFill>
                  <a:schemeClr val="tx1"/>
                </a:solidFill>
                <a:effectLst/>
                <a:latin typeface="+mn-lt"/>
                <a:ea typeface="+mn-ea"/>
                <a:cs typeface="+mn-cs"/>
              </a:rPr>
              <a:t>patients</a:t>
            </a:r>
            <a:r>
              <a:rPr lang="nl-NL" sz="1200" b="0" kern="1200" dirty="0">
                <a:solidFill>
                  <a:schemeClr val="tx1"/>
                </a:solidFill>
                <a:effectLst/>
                <a:latin typeface="+mn-lt"/>
                <a:ea typeface="+mn-ea"/>
                <a:cs typeface="+mn-cs"/>
              </a:rPr>
              <a:t> </a:t>
            </a:r>
            <a:r>
              <a:rPr lang="nl-NL" sz="1200" b="0" kern="1200" dirty="0" err="1">
                <a:solidFill>
                  <a:schemeClr val="tx1"/>
                </a:solidFill>
                <a:effectLst/>
                <a:latin typeface="+mn-lt"/>
                <a:ea typeface="+mn-ea"/>
                <a:cs typeface="+mn-cs"/>
              </a:rPr>
              <a:t>with</a:t>
            </a:r>
            <a:r>
              <a:rPr lang="nl-NL" sz="1200" b="0" kern="1200" dirty="0">
                <a:solidFill>
                  <a:schemeClr val="tx1"/>
                </a:solidFill>
                <a:effectLst/>
                <a:latin typeface="+mn-lt"/>
                <a:ea typeface="+mn-ea"/>
                <a:cs typeface="+mn-cs"/>
              </a:rPr>
              <a:t> </a:t>
            </a:r>
            <a:r>
              <a:rPr lang="nl-NL" sz="1200" b="0" kern="1200" dirty="0" err="1">
                <a:solidFill>
                  <a:schemeClr val="tx1"/>
                </a:solidFill>
                <a:effectLst/>
                <a:latin typeface="+mn-lt"/>
                <a:ea typeface="+mn-ea"/>
                <a:cs typeface="+mn-cs"/>
              </a:rPr>
              <a:t>cancer</a:t>
            </a:r>
            <a:r>
              <a:rPr lang="nl-NL" sz="1200" b="0" kern="1200" dirty="0">
                <a:solidFill>
                  <a:schemeClr val="tx1"/>
                </a:solidFill>
                <a:effectLst/>
                <a:latin typeface="+mn-lt"/>
                <a:ea typeface="+mn-ea"/>
                <a:cs typeface="+mn-cs"/>
              </a:rPr>
              <a:t> </a:t>
            </a:r>
            <a:r>
              <a:rPr lang="nl-NL" sz="1200" b="0" kern="1200" dirty="0" err="1">
                <a:solidFill>
                  <a:schemeClr val="tx1"/>
                </a:solidFill>
                <a:effectLst/>
                <a:latin typeface="+mn-lt"/>
                <a:ea typeface="+mn-ea"/>
                <a:cs typeface="+mn-cs"/>
              </a:rPr>
              <a:t>experience</a:t>
            </a:r>
            <a:r>
              <a:rPr lang="nl-NL" sz="1200" b="0" kern="1200" dirty="0">
                <a:solidFill>
                  <a:schemeClr val="tx1"/>
                </a:solidFill>
                <a:effectLst/>
                <a:latin typeface="+mn-lt"/>
                <a:ea typeface="+mn-ea"/>
                <a:cs typeface="+mn-cs"/>
              </a:rPr>
              <a:t> </a:t>
            </a:r>
            <a:r>
              <a:rPr lang="nl-NL" sz="1200" b="0" kern="1200" dirty="0" err="1">
                <a:solidFill>
                  <a:schemeClr val="tx1"/>
                </a:solidFill>
                <a:effectLst/>
                <a:latin typeface="+mn-lt"/>
                <a:ea typeface="+mn-ea"/>
                <a:cs typeface="+mn-cs"/>
              </a:rPr>
              <a:t>involuntary</a:t>
            </a:r>
            <a:r>
              <a:rPr lang="nl-NL" sz="1200" b="0" kern="1200" dirty="0">
                <a:solidFill>
                  <a:schemeClr val="tx1"/>
                </a:solidFill>
                <a:effectLst/>
                <a:latin typeface="+mn-lt"/>
                <a:ea typeface="+mn-ea"/>
                <a:cs typeface="+mn-cs"/>
              </a:rPr>
              <a:t> </a:t>
            </a:r>
            <a:r>
              <a:rPr lang="nl-NL" sz="1200" b="0" kern="1200" dirty="0" err="1">
                <a:solidFill>
                  <a:schemeClr val="tx1"/>
                </a:solidFill>
                <a:effectLst/>
                <a:latin typeface="+mn-lt"/>
                <a:ea typeface="+mn-ea"/>
                <a:cs typeface="+mn-cs"/>
              </a:rPr>
              <a:t>weight</a:t>
            </a:r>
            <a:r>
              <a:rPr lang="nl-NL" sz="1200" b="0" kern="1200" dirty="0">
                <a:solidFill>
                  <a:schemeClr val="tx1"/>
                </a:solidFill>
                <a:effectLst/>
                <a:latin typeface="+mn-lt"/>
                <a:ea typeface="+mn-ea"/>
                <a:cs typeface="+mn-cs"/>
              </a:rPr>
              <a:t> </a:t>
            </a:r>
            <a:r>
              <a:rPr lang="nl-NL" sz="1200" b="0" kern="1200" dirty="0" err="1">
                <a:solidFill>
                  <a:schemeClr val="tx1"/>
                </a:solidFill>
                <a:effectLst/>
                <a:latin typeface="+mn-lt"/>
                <a:ea typeface="+mn-ea"/>
                <a:cs typeface="+mn-cs"/>
              </a:rPr>
              <a:t>and</a:t>
            </a:r>
            <a:r>
              <a:rPr lang="nl-NL" sz="1200" b="0" kern="1200" dirty="0">
                <a:solidFill>
                  <a:schemeClr val="tx1"/>
                </a:solidFill>
                <a:effectLst/>
                <a:latin typeface="+mn-lt"/>
                <a:ea typeface="+mn-ea"/>
                <a:cs typeface="+mn-cs"/>
              </a:rPr>
              <a:t> </a:t>
            </a:r>
            <a:r>
              <a:rPr lang="nl-NL" sz="1200" b="0" kern="1200" dirty="0" err="1">
                <a:solidFill>
                  <a:schemeClr val="tx1"/>
                </a:solidFill>
                <a:effectLst/>
                <a:latin typeface="+mn-lt"/>
                <a:ea typeface="+mn-ea"/>
                <a:cs typeface="+mn-cs"/>
              </a:rPr>
              <a:t>muscle</a:t>
            </a:r>
            <a:r>
              <a:rPr lang="nl-NL" sz="1200" b="0" kern="1200" dirty="0">
                <a:solidFill>
                  <a:schemeClr val="tx1"/>
                </a:solidFill>
                <a:effectLst/>
                <a:latin typeface="+mn-lt"/>
                <a:ea typeface="+mn-ea"/>
                <a:cs typeface="+mn-cs"/>
              </a:rPr>
              <a:t> </a:t>
            </a:r>
            <a:r>
              <a:rPr lang="nl-NL" sz="1200" b="0" kern="1200" dirty="0" err="1">
                <a:solidFill>
                  <a:schemeClr val="tx1"/>
                </a:solidFill>
                <a:effectLst/>
                <a:latin typeface="+mn-lt"/>
                <a:ea typeface="+mn-ea"/>
                <a:cs typeface="+mn-cs"/>
              </a:rPr>
              <a:t>loss</a:t>
            </a:r>
            <a:r>
              <a:rPr lang="nl-NL" sz="1200" b="0" kern="1200" dirty="0">
                <a:solidFill>
                  <a:schemeClr val="tx1"/>
                </a:solidFill>
                <a:effectLst/>
                <a:latin typeface="+mn-lt"/>
                <a:ea typeface="+mn-ea"/>
                <a:cs typeface="+mn-cs"/>
              </a:rPr>
              <a:t>, </a:t>
            </a:r>
            <a:r>
              <a:rPr lang="nl-NL" sz="1200" b="1" kern="1200" dirty="0">
                <a:solidFill>
                  <a:schemeClr val="tx1"/>
                </a:solidFill>
                <a:effectLst/>
                <a:latin typeface="+mn-lt"/>
                <a:ea typeface="+mn-ea"/>
                <a:cs typeface="+mn-cs"/>
              </a:rPr>
              <a:t>(</a:t>
            </a:r>
            <a:r>
              <a:rPr lang="nl-NL" sz="1200" b="1" kern="1200" dirty="0" err="1">
                <a:solidFill>
                  <a:schemeClr val="tx1"/>
                </a:solidFill>
                <a:effectLst/>
                <a:latin typeface="+mn-lt"/>
                <a:ea typeface="+mn-ea"/>
                <a:cs typeface="+mn-cs"/>
              </a:rPr>
              <a:t>including</a:t>
            </a:r>
            <a:r>
              <a:rPr lang="nl-NL" sz="1200" b="1" kern="1200" dirty="0">
                <a:solidFill>
                  <a:schemeClr val="tx1"/>
                </a:solidFill>
                <a:effectLst/>
                <a:latin typeface="+mn-lt"/>
                <a:ea typeface="+mn-ea"/>
                <a:cs typeface="+mn-cs"/>
              </a:rPr>
              <a:t> </a:t>
            </a:r>
            <a:r>
              <a:rPr lang="nl-NL" sz="1200" b="1" kern="1200" dirty="0" err="1">
                <a:solidFill>
                  <a:schemeClr val="tx1"/>
                </a:solidFill>
                <a:effectLst/>
                <a:latin typeface="+mn-lt"/>
                <a:ea typeface="+mn-ea"/>
                <a:cs typeface="+mn-cs"/>
              </a:rPr>
              <a:t>patients</a:t>
            </a:r>
            <a:r>
              <a:rPr lang="nl-NL" sz="1200" b="1" kern="1200" dirty="0">
                <a:solidFill>
                  <a:schemeClr val="tx1"/>
                </a:solidFill>
                <a:effectLst/>
                <a:latin typeface="+mn-lt"/>
                <a:ea typeface="+mn-ea"/>
                <a:cs typeface="+mn-cs"/>
              </a:rPr>
              <a:t> </a:t>
            </a:r>
            <a:r>
              <a:rPr lang="nl-NL" sz="1200" b="1" kern="1200" dirty="0" err="1">
                <a:solidFill>
                  <a:schemeClr val="tx1"/>
                </a:solidFill>
                <a:effectLst/>
                <a:latin typeface="+mn-lt"/>
                <a:ea typeface="+mn-ea"/>
                <a:cs typeface="+mn-cs"/>
              </a:rPr>
              <a:t>with</a:t>
            </a:r>
            <a:r>
              <a:rPr lang="nl-NL" sz="1200" b="1" kern="1200" dirty="0">
                <a:solidFill>
                  <a:schemeClr val="tx1"/>
                </a:solidFill>
                <a:effectLst/>
                <a:latin typeface="+mn-lt"/>
                <a:ea typeface="+mn-ea"/>
                <a:cs typeface="+mn-cs"/>
              </a:rPr>
              <a:t> </a:t>
            </a:r>
            <a:r>
              <a:rPr lang="nl-NL" sz="1200" b="1" kern="1200" dirty="0" err="1">
                <a:solidFill>
                  <a:schemeClr val="tx1"/>
                </a:solidFill>
                <a:effectLst/>
                <a:latin typeface="+mn-lt"/>
                <a:ea typeface="+mn-ea"/>
                <a:cs typeface="+mn-cs"/>
              </a:rPr>
              <a:t>obesity</a:t>
            </a:r>
            <a:r>
              <a:rPr lang="nl-NL" sz="1200" b="1" kern="1200" dirty="0">
                <a:solidFill>
                  <a:schemeClr val="tx1"/>
                </a:solidFill>
                <a:effectLst/>
                <a:latin typeface="+mn-lt"/>
                <a:ea typeface="+mn-ea"/>
                <a:cs typeface="+mn-cs"/>
              </a:rPr>
              <a:t>) </a:t>
            </a:r>
            <a:r>
              <a:rPr lang="nl-NL" sz="1200" b="1" kern="1200" dirty="0" err="1">
                <a:solidFill>
                  <a:schemeClr val="tx1"/>
                </a:solidFill>
                <a:effectLst/>
                <a:latin typeface="+mn-lt"/>
                <a:ea typeface="+mn-ea"/>
                <a:cs typeface="+mn-cs"/>
              </a:rPr>
              <a:t>that</a:t>
            </a:r>
            <a:r>
              <a:rPr lang="nl-NL" sz="1200" b="1" kern="1200" dirty="0">
                <a:solidFill>
                  <a:schemeClr val="tx1"/>
                </a:solidFill>
                <a:effectLst/>
                <a:latin typeface="+mn-lt"/>
                <a:ea typeface="+mn-ea"/>
                <a:cs typeface="+mn-cs"/>
              </a:rPr>
              <a:t> </a:t>
            </a:r>
            <a:r>
              <a:rPr lang="nl-NL" sz="1200" b="1" kern="1200" dirty="0" err="1">
                <a:solidFill>
                  <a:schemeClr val="tx1"/>
                </a:solidFill>
                <a:effectLst/>
                <a:latin typeface="+mn-lt"/>
                <a:ea typeface="+mn-ea"/>
                <a:cs typeface="+mn-cs"/>
              </a:rPr>
              <a:t>undermine</a:t>
            </a:r>
            <a:r>
              <a:rPr lang="nl-NL" sz="1200" b="1" kern="1200" dirty="0">
                <a:solidFill>
                  <a:schemeClr val="tx1"/>
                </a:solidFill>
                <a:effectLst/>
                <a:latin typeface="+mn-lt"/>
                <a:ea typeface="+mn-ea"/>
                <a:cs typeface="+mn-cs"/>
              </a:rPr>
              <a:t> </a:t>
            </a:r>
            <a:r>
              <a:rPr lang="nl-NL" sz="1200" b="1" kern="1200" dirty="0" err="1">
                <a:solidFill>
                  <a:schemeClr val="tx1"/>
                </a:solidFill>
                <a:effectLst/>
                <a:latin typeface="+mn-lt"/>
                <a:ea typeface="+mn-ea"/>
                <a:cs typeface="+mn-cs"/>
              </a:rPr>
              <a:t>the</a:t>
            </a:r>
            <a:r>
              <a:rPr lang="nl-NL" sz="1200" b="1" kern="1200" dirty="0">
                <a:solidFill>
                  <a:schemeClr val="tx1"/>
                </a:solidFill>
                <a:effectLst/>
                <a:latin typeface="+mn-lt"/>
                <a:ea typeface="+mn-ea"/>
                <a:cs typeface="+mn-cs"/>
              </a:rPr>
              <a:t> </a:t>
            </a:r>
            <a:r>
              <a:rPr lang="nl-NL" sz="1200" b="1" kern="1200" dirty="0" err="1">
                <a:solidFill>
                  <a:schemeClr val="tx1"/>
                </a:solidFill>
                <a:effectLst/>
                <a:latin typeface="+mn-lt"/>
                <a:ea typeface="+mn-ea"/>
                <a:cs typeface="+mn-cs"/>
              </a:rPr>
              <a:t>effectiveness</a:t>
            </a:r>
            <a:r>
              <a:rPr lang="nl-NL" sz="1200" b="1" kern="1200" dirty="0">
                <a:solidFill>
                  <a:schemeClr val="tx1"/>
                </a:solidFill>
                <a:effectLst/>
                <a:latin typeface="+mn-lt"/>
                <a:ea typeface="+mn-ea"/>
                <a:cs typeface="+mn-cs"/>
              </a:rPr>
              <a:t> of </a:t>
            </a:r>
            <a:r>
              <a:rPr lang="nl-NL" sz="1200" b="1" kern="1200" dirty="0" err="1">
                <a:solidFill>
                  <a:schemeClr val="tx1"/>
                </a:solidFill>
                <a:effectLst/>
                <a:latin typeface="+mn-lt"/>
                <a:ea typeface="+mn-ea"/>
                <a:cs typeface="+mn-cs"/>
              </a:rPr>
              <a:t>treatments</a:t>
            </a:r>
            <a:r>
              <a:rPr lang="nl-NL" sz="1200" b="1" kern="1200" dirty="0">
                <a:solidFill>
                  <a:schemeClr val="tx1"/>
                </a:solidFill>
                <a:effectLst/>
                <a:latin typeface="+mn-lt"/>
                <a:ea typeface="+mn-ea"/>
                <a:cs typeface="+mn-cs"/>
              </a:rPr>
              <a:t>, </a:t>
            </a:r>
            <a:r>
              <a:rPr lang="nl-NL" sz="1200" b="1" kern="1200" dirty="0" err="1">
                <a:solidFill>
                  <a:schemeClr val="tx1"/>
                </a:solidFill>
                <a:effectLst/>
                <a:latin typeface="+mn-lt"/>
                <a:ea typeface="+mn-ea"/>
                <a:cs typeface="+mn-cs"/>
              </a:rPr>
              <a:t>increase</a:t>
            </a:r>
            <a:r>
              <a:rPr lang="nl-NL" sz="1200" b="1" kern="1200" dirty="0">
                <a:solidFill>
                  <a:schemeClr val="tx1"/>
                </a:solidFill>
                <a:effectLst/>
                <a:latin typeface="+mn-lt"/>
                <a:ea typeface="+mn-ea"/>
                <a:cs typeface="+mn-cs"/>
              </a:rPr>
              <a:t> </a:t>
            </a:r>
            <a:r>
              <a:rPr lang="nl-NL" sz="1200" b="1" kern="1200" dirty="0" err="1">
                <a:solidFill>
                  <a:schemeClr val="tx1"/>
                </a:solidFill>
                <a:effectLst/>
                <a:latin typeface="+mn-lt"/>
                <a:ea typeface="+mn-ea"/>
                <a:cs typeface="+mn-cs"/>
              </a:rPr>
              <a:t>risks</a:t>
            </a:r>
            <a:r>
              <a:rPr lang="nl-NL" sz="1200" b="1" kern="1200" dirty="0">
                <a:solidFill>
                  <a:schemeClr val="tx1"/>
                </a:solidFill>
                <a:effectLst/>
                <a:latin typeface="+mn-lt"/>
                <a:ea typeface="+mn-ea"/>
                <a:cs typeface="+mn-cs"/>
              </a:rPr>
              <a:t> of side </a:t>
            </a:r>
            <a:r>
              <a:rPr lang="nl-NL" sz="1200" b="1" kern="1200" dirty="0" err="1">
                <a:solidFill>
                  <a:schemeClr val="tx1"/>
                </a:solidFill>
                <a:effectLst/>
                <a:latin typeface="+mn-lt"/>
                <a:ea typeface="+mn-ea"/>
                <a:cs typeface="+mn-cs"/>
              </a:rPr>
              <a:t>effects</a:t>
            </a:r>
            <a:r>
              <a:rPr lang="nl-NL" sz="1200" b="1" kern="1200" dirty="0">
                <a:solidFill>
                  <a:schemeClr val="tx1"/>
                </a:solidFill>
                <a:effectLst/>
                <a:latin typeface="+mn-lt"/>
                <a:ea typeface="+mn-ea"/>
                <a:cs typeface="+mn-cs"/>
              </a:rPr>
              <a:t>, </a:t>
            </a:r>
            <a:r>
              <a:rPr lang="nl-NL" sz="1200" b="1" kern="1200" dirty="0" err="1">
                <a:solidFill>
                  <a:schemeClr val="tx1"/>
                </a:solidFill>
                <a:effectLst/>
                <a:latin typeface="+mn-lt"/>
                <a:ea typeface="+mn-ea"/>
                <a:cs typeface="+mn-cs"/>
              </a:rPr>
              <a:t>increase</a:t>
            </a:r>
            <a:r>
              <a:rPr lang="nl-NL" sz="1200" b="1" kern="1200" dirty="0">
                <a:solidFill>
                  <a:schemeClr val="tx1"/>
                </a:solidFill>
                <a:effectLst/>
                <a:latin typeface="+mn-lt"/>
                <a:ea typeface="+mn-ea"/>
                <a:cs typeface="+mn-cs"/>
              </a:rPr>
              <a:t> </a:t>
            </a:r>
            <a:r>
              <a:rPr lang="nl-NL" sz="1200" b="1" kern="1200" dirty="0" err="1">
                <a:solidFill>
                  <a:schemeClr val="tx1"/>
                </a:solidFill>
                <a:effectLst/>
                <a:latin typeface="+mn-lt"/>
                <a:ea typeface="+mn-ea"/>
                <a:cs typeface="+mn-cs"/>
              </a:rPr>
              <a:t>length</a:t>
            </a:r>
            <a:r>
              <a:rPr lang="nl-NL" sz="1200" b="1" kern="1200" dirty="0">
                <a:solidFill>
                  <a:schemeClr val="tx1"/>
                </a:solidFill>
                <a:effectLst/>
                <a:latin typeface="+mn-lt"/>
                <a:ea typeface="+mn-ea"/>
                <a:cs typeface="+mn-cs"/>
              </a:rPr>
              <a:t> of </a:t>
            </a:r>
            <a:r>
              <a:rPr lang="nl-NL" sz="1200" b="1" kern="1200" dirty="0" err="1">
                <a:solidFill>
                  <a:schemeClr val="tx1"/>
                </a:solidFill>
                <a:effectLst/>
                <a:latin typeface="+mn-lt"/>
                <a:ea typeface="+mn-ea"/>
                <a:cs typeface="+mn-cs"/>
              </a:rPr>
              <a:t>hospital</a:t>
            </a:r>
            <a:r>
              <a:rPr lang="nl-NL" sz="1200" b="1" kern="1200" dirty="0">
                <a:solidFill>
                  <a:schemeClr val="tx1"/>
                </a:solidFill>
                <a:effectLst/>
                <a:latin typeface="+mn-lt"/>
                <a:ea typeface="+mn-ea"/>
                <a:cs typeface="+mn-cs"/>
              </a:rPr>
              <a:t> </a:t>
            </a:r>
            <a:r>
              <a:rPr lang="nl-NL" sz="1200" b="1" kern="1200" dirty="0" err="1">
                <a:solidFill>
                  <a:schemeClr val="tx1"/>
                </a:solidFill>
                <a:effectLst/>
                <a:latin typeface="+mn-lt"/>
                <a:ea typeface="+mn-ea"/>
                <a:cs typeface="+mn-cs"/>
              </a:rPr>
              <a:t>stay</a:t>
            </a:r>
            <a:r>
              <a:rPr lang="nl-NL" sz="1200" b="1" kern="1200" dirty="0">
                <a:solidFill>
                  <a:schemeClr val="tx1"/>
                </a:solidFill>
                <a:effectLst/>
                <a:latin typeface="+mn-lt"/>
                <a:ea typeface="+mn-ea"/>
                <a:cs typeface="+mn-cs"/>
              </a:rPr>
              <a:t>, </a:t>
            </a:r>
            <a:r>
              <a:rPr lang="nl-NL" sz="1200" b="1" kern="1200" dirty="0" err="1">
                <a:solidFill>
                  <a:schemeClr val="tx1"/>
                </a:solidFill>
                <a:effectLst/>
                <a:latin typeface="+mn-lt"/>
                <a:ea typeface="+mn-ea"/>
                <a:cs typeface="+mn-cs"/>
              </a:rPr>
              <a:t>reduce</a:t>
            </a:r>
            <a:r>
              <a:rPr lang="nl-NL" sz="1200" b="1" kern="1200" dirty="0">
                <a:solidFill>
                  <a:schemeClr val="tx1"/>
                </a:solidFill>
                <a:effectLst/>
                <a:latin typeface="+mn-lt"/>
                <a:ea typeface="+mn-ea"/>
                <a:cs typeface="+mn-cs"/>
              </a:rPr>
              <a:t> </a:t>
            </a:r>
            <a:r>
              <a:rPr lang="nl-NL" sz="1200" b="1" kern="1200" dirty="0" err="1">
                <a:solidFill>
                  <a:schemeClr val="tx1"/>
                </a:solidFill>
                <a:effectLst/>
                <a:latin typeface="+mn-lt"/>
                <a:ea typeface="+mn-ea"/>
                <a:cs typeface="+mn-cs"/>
              </a:rPr>
              <a:t>quality</a:t>
            </a:r>
            <a:r>
              <a:rPr lang="nl-NL" sz="1200" b="1" kern="1200" dirty="0">
                <a:solidFill>
                  <a:schemeClr val="tx1"/>
                </a:solidFill>
                <a:effectLst/>
                <a:latin typeface="+mn-lt"/>
                <a:ea typeface="+mn-ea"/>
                <a:cs typeface="+mn-cs"/>
              </a:rPr>
              <a:t> of life </a:t>
            </a:r>
            <a:r>
              <a:rPr lang="nl-NL" sz="1200" b="1" kern="1200" dirty="0" err="1">
                <a:solidFill>
                  <a:schemeClr val="tx1"/>
                </a:solidFill>
                <a:effectLst/>
                <a:latin typeface="+mn-lt"/>
                <a:ea typeface="+mn-ea"/>
                <a:cs typeface="+mn-cs"/>
              </a:rPr>
              <a:t>and</a:t>
            </a:r>
            <a:r>
              <a:rPr lang="nl-NL" sz="1200" b="1" kern="1200" dirty="0">
                <a:solidFill>
                  <a:schemeClr val="tx1"/>
                </a:solidFill>
                <a:effectLst/>
                <a:latin typeface="+mn-lt"/>
                <a:ea typeface="+mn-ea"/>
                <a:cs typeface="+mn-cs"/>
              </a:rPr>
              <a:t> </a:t>
            </a:r>
            <a:r>
              <a:rPr lang="nl-NL" sz="1200" b="1" kern="1200" dirty="0" err="1">
                <a:solidFill>
                  <a:schemeClr val="tx1"/>
                </a:solidFill>
                <a:effectLst/>
                <a:latin typeface="+mn-lt"/>
                <a:ea typeface="+mn-ea"/>
                <a:cs typeface="+mn-cs"/>
              </a:rPr>
              <a:t>increase</a:t>
            </a:r>
            <a:r>
              <a:rPr lang="nl-NL" sz="1200" b="1" kern="1200" dirty="0">
                <a:solidFill>
                  <a:schemeClr val="tx1"/>
                </a:solidFill>
                <a:effectLst/>
                <a:latin typeface="+mn-lt"/>
                <a:ea typeface="+mn-ea"/>
                <a:cs typeface="+mn-cs"/>
              </a:rPr>
              <a:t> </a:t>
            </a:r>
            <a:r>
              <a:rPr lang="nl-NL" sz="1200" b="1" kern="1200" dirty="0" err="1">
                <a:solidFill>
                  <a:schemeClr val="tx1"/>
                </a:solidFill>
                <a:effectLst/>
                <a:latin typeface="+mn-lt"/>
                <a:ea typeface="+mn-ea"/>
                <a:cs typeface="+mn-cs"/>
              </a:rPr>
              <a:t>cost</a:t>
            </a:r>
            <a:r>
              <a:rPr lang="nl-NL" sz="1200" b="1"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5"/>
          </p:nvPr>
        </p:nvSpPr>
        <p:spPr/>
        <p:txBody>
          <a:bodyPr/>
          <a:lstStyle/>
          <a:p>
            <a:fld id="{D8FA9ABD-6E7B-D547-A122-67BC1685D1A3}" type="slidenum">
              <a:rPr lang="nl-NL" smtClean="0"/>
              <a:t>7</a:t>
            </a:fld>
            <a:endParaRPr lang="nl-NL"/>
          </a:p>
        </p:txBody>
      </p:sp>
    </p:spTree>
    <p:extLst>
      <p:ext uri="{BB962C8B-B14F-4D97-AF65-F5344CB8AC3E}">
        <p14:creationId xmlns:p14="http://schemas.microsoft.com/office/powerpoint/2010/main" val="3905625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It is </a:t>
            </a:r>
            <a:r>
              <a:rPr lang="nl-NL" sz="1200" b="0" i="0" kern="1200" dirty="0" err="1">
                <a:solidFill>
                  <a:schemeClr val="tx1"/>
                </a:solidFill>
                <a:effectLst/>
                <a:latin typeface="+mn-lt"/>
                <a:ea typeface="+mn-ea"/>
                <a:cs typeface="+mn-cs"/>
              </a:rPr>
              <a:t>estimated</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that</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the</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deaths</a:t>
            </a:r>
            <a:r>
              <a:rPr lang="nl-NL" sz="1200" b="0" i="0" kern="1200" dirty="0">
                <a:solidFill>
                  <a:schemeClr val="tx1"/>
                </a:solidFill>
                <a:effectLst/>
                <a:latin typeface="+mn-lt"/>
                <a:ea typeface="+mn-ea"/>
                <a:cs typeface="+mn-cs"/>
              </a:rPr>
              <a:t> of 10-20% of </a:t>
            </a:r>
            <a:r>
              <a:rPr lang="nl-NL" sz="1200" b="0" i="0" kern="1200" dirty="0" err="1">
                <a:solidFill>
                  <a:schemeClr val="tx1"/>
                </a:solidFill>
                <a:effectLst/>
                <a:latin typeface="+mn-lt"/>
                <a:ea typeface="+mn-ea"/>
                <a:cs typeface="+mn-cs"/>
              </a:rPr>
              <a:t>patients</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with</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cancer</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can</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be</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attributed</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to</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malnutrition</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rather</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than</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to</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the</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malignancy</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itself</a:t>
            </a:r>
            <a:r>
              <a:rPr lang="nl-NL" sz="1200" b="0" i="0" kern="1200" dirty="0">
                <a:solidFill>
                  <a:schemeClr val="tx1"/>
                </a:solidFill>
                <a:effectLst/>
                <a:latin typeface="+mn-lt"/>
                <a:ea typeface="+mn-ea"/>
                <a:cs typeface="+mn-cs"/>
              </a:rPr>
              <a:t>.</a:t>
            </a:r>
          </a:p>
        </p:txBody>
      </p:sp>
      <p:sp>
        <p:nvSpPr>
          <p:cNvPr id="4" name="Tijdelijke aanduiding voor dianummer 3"/>
          <p:cNvSpPr>
            <a:spLocks noGrp="1"/>
          </p:cNvSpPr>
          <p:nvPr>
            <p:ph type="sldNum" sz="quarter" idx="5"/>
          </p:nvPr>
        </p:nvSpPr>
        <p:spPr/>
        <p:txBody>
          <a:bodyPr/>
          <a:lstStyle/>
          <a:p>
            <a:fld id="{D8FA9ABD-6E7B-D547-A122-67BC1685D1A3}" type="slidenum">
              <a:rPr lang="nl-NL" smtClean="0"/>
              <a:t>8</a:t>
            </a:fld>
            <a:endParaRPr lang="nl-NL"/>
          </a:p>
        </p:txBody>
      </p:sp>
    </p:spTree>
    <p:extLst>
      <p:ext uri="{BB962C8B-B14F-4D97-AF65-F5344CB8AC3E}">
        <p14:creationId xmlns:p14="http://schemas.microsoft.com/office/powerpoint/2010/main" val="2096668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Research within </a:t>
            </a:r>
            <a:r>
              <a:rPr lang="nl-NL" sz="1200" b="1" i="0" kern="1200" dirty="0">
                <a:solidFill>
                  <a:schemeClr val="tx1"/>
                </a:solidFill>
                <a:effectLst/>
                <a:latin typeface="+mn-lt"/>
                <a:ea typeface="+mn-ea"/>
                <a:cs typeface="+mn-cs"/>
              </a:rPr>
              <a:t>European </a:t>
            </a:r>
            <a:r>
              <a:rPr lang="nl-NL" sz="1200" b="1" i="0" kern="1200" dirty="0" err="1">
                <a:solidFill>
                  <a:schemeClr val="tx1"/>
                </a:solidFill>
                <a:effectLst/>
                <a:latin typeface="+mn-lt"/>
                <a:ea typeface="+mn-ea"/>
                <a:cs typeface="+mn-cs"/>
              </a:rPr>
              <a:t>hospitals</a:t>
            </a:r>
            <a:r>
              <a:rPr lang="nl-NL" sz="1200" b="1" i="0" kern="1200" dirty="0">
                <a:solidFill>
                  <a:schemeClr val="tx1"/>
                </a:solidFill>
                <a:effectLst/>
                <a:latin typeface="+mn-lt"/>
                <a:ea typeface="+mn-ea"/>
                <a:cs typeface="+mn-cs"/>
              </a:rPr>
              <a:t> found </a:t>
            </a:r>
            <a:r>
              <a:rPr lang="nl-NL" sz="1200" b="0" i="0" kern="1200" dirty="0" err="1">
                <a:solidFill>
                  <a:schemeClr val="tx1"/>
                </a:solidFill>
                <a:effectLst/>
                <a:latin typeface="+mn-lt"/>
                <a:ea typeface="+mn-ea"/>
                <a:cs typeface="+mn-cs"/>
              </a:rPr>
              <a:t>that</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only</a:t>
            </a:r>
            <a:r>
              <a:rPr lang="nl-NL" sz="1200" b="0" i="0" kern="1200" dirty="0">
                <a:solidFill>
                  <a:schemeClr val="tx1"/>
                </a:solidFill>
                <a:effectLst/>
                <a:latin typeface="+mn-lt"/>
                <a:ea typeface="+mn-ea"/>
                <a:cs typeface="+mn-cs"/>
              </a:rPr>
              <a:t> 30%-60% of </a:t>
            </a:r>
            <a:r>
              <a:rPr lang="nl-NL" sz="1200" b="0" i="0" kern="1200" dirty="0" err="1">
                <a:solidFill>
                  <a:schemeClr val="tx1"/>
                </a:solidFill>
                <a:effectLst/>
                <a:latin typeface="+mn-lt"/>
                <a:ea typeface="+mn-ea"/>
                <a:cs typeface="+mn-cs"/>
              </a:rPr>
              <a:t>patients</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with</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cancer</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who</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were</a:t>
            </a:r>
            <a:r>
              <a:rPr lang="nl-NL" sz="1200" b="0" i="0" kern="1200" dirty="0">
                <a:solidFill>
                  <a:schemeClr val="tx1"/>
                </a:solidFill>
                <a:effectLst/>
                <a:latin typeface="+mn-lt"/>
                <a:ea typeface="+mn-ea"/>
                <a:cs typeface="+mn-cs"/>
              </a:rPr>
              <a:t> at risk of </a:t>
            </a:r>
            <a:r>
              <a:rPr lang="nl-NL" sz="1200" b="0" i="0" kern="1200" dirty="0" err="1">
                <a:solidFill>
                  <a:schemeClr val="tx1"/>
                </a:solidFill>
                <a:effectLst/>
                <a:latin typeface="+mn-lt"/>
                <a:ea typeface="+mn-ea"/>
                <a:cs typeface="+mn-cs"/>
              </a:rPr>
              <a:t>malnutrition</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actually</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received</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nutritional</a:t>
            </a:r>
            <a:r>
              <a:rPr lang="nl-NL" sz="1200" b="0" i="0" kern="1200" dirty="0">
                <a:solidFill>
                  <a:schemeClr val="tx1"/>
                </a:solidFill>
                <a:effectLst/>
                <a:latin typeface="+mn-lt"/>
                <a:ea typeface="+mn-ea"/>
                <a:cs typeface="+mn-cs"/>
              </a:rPr>
              <a:t> support.</a:t>
            </a:r>
            <a:endParaRPr lang="nl-NL" dirty="0"/>
          </a:p>
        </p:txBody>
      </p:sp>
      <p:sp>
        <p:nvSpPr>
          <p:cNvPr id="4" name="Tijdelijke aanduiding voor dianummer 3"/>
          <p:cNvSpPr>
            <a:spLocks noGrp="1"/>
          </p:cNvSpPr>
          <p:nvPr>
            <p:ph type="sldNum" sz="quarter" idx="5"/>
          </p:nvPr>
        </p:nvSpPr>
        <p:spPr/>
        <p:txBody>
          <a:bodyPr/>
          <a:lstStyle/>
          <a:p>
            <a:fld id="{D8FA9ABD-6E7B-D547-A122-67BC1685D1A3}" type="slidenum">
              <a:rPr lang="nl-NL" smtClean="0"/>
              <a:t>9</a:t>
            </a:fld>
            <a:endParaRPr lang="nl-NL"/>
          </a:p>
        </p:txBody>
      </p:sp>
    </p:spTree>
    <p:extLst>
      <p:ext uri="{BB962C8B-B14F-4D97-AF65-F5344CB8AC3E}">
        <p14:creationId xmlns:p14="http://schemas.microsoft.com/office/powerpoint/2010/main" val="6134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15565F-A213-4B41-BF4C-2C1F8082118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2D1DE56-A8C8-6643-91F1-3A4E65D5D5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FDDBD37-CD1C-314D-B5D0-B8F75DE05894}"/>
              </a:ext>
            </a:extLst>
          </p:cNvPr>
          <p:cNvSpPr>
            <a:spLocks noGrp="1"/>
          </p:cNvSpPr>
          <p:nvPr>
            <p:ph type="dt" sz="half" idx="10"/>
          </p:nvPr>
        </p:nvSpPr>
        <p:spPr/>
        <p:txBody>
          <a:bodyPr/>
          <a:lstStyle/>
          <a:p>
            <a:fld id="{823F67D8-088C-FD4F-9BDF-BA64E3AA23EE}" type="datetimeFigureOut">
              <a:rPr lang="nl-NL" smtClean="0"/>
              <a:t>24-09-2021</a:t>
            </a:fld>
            <a:endParaRPr lang="nl-NL"/>
          </a:p>
        </p:txBody>
      </p:sp>
      <p:sp>
        <p:nvSpPr>
          <p:cNvPr id="5" name="Tijdelijke aanduiding voor voettekst 4">
            <a:extLst>
              <a:ext uri="{FF2B5EF4-FFF2-40B4-BE49-F238E27FC236}">
                <a16:creationId xmlns:a16="http://schemas.microsoft.com/office/drawing/2014/main" id="{8DD3CCAB-539E-024D-BDA1-DC81A4EF6C9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07FB157-D349-D44D-B92C-A274839BBFC8}"/>
              </a:ext>
            </a:extLst>
          </p:cNvPr>
          <p:cNvSpPr>
            <a:spLocks noGrp="1"/>
          </p:cNvSpPr>
          <p:nvPr>
            <p:ph type="sldNum" sz="quarter" idx="12"/>
          </p:nvPr>
        </p:nvSpPr>
        <p:spPr/>
        <p:txBody>
          <a:bodyPr/>
          <a:lstStyle/>
          <a:p>
            <a:fld id="{66C2F20A-E3B1-384A-9535-ACE402C6851F}" type="slidenum">
              <a:rPr lang="nl-NL" smtClean="0"/>
              <a:t>‹nr.›</a:t>
            </a:fld>
            <a:endParaRPr lang="nl-NL"/>
          </a:p>
        </p:txBody>
      </p:sp>
    </p:spTree>
    <p:extLst>
      <p:ext uri="{BB962C8B-B14F-4D97-AF65-F5344CB8AC3E}">
        <p14:creationId xmlns:p14="http://schemas.microsoft.com/office/powerpoint/2010/main" val="4201288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9161AF-E7E9-2941-A411-9DE4BD87159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3125524-DC44-874E-8D49-FB5E39A4A18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D8A3E0A-7C4F-7C4B-BFC3-77D6AE479B65}"/>
              </a:ext>
            </a:extLst>
          </p:cNvPr>
          <p:cNvSpPr>
            <a:spLocks noGrp="1"/>
          </p:cNvSpPr>
          <p:nvPr>
            <p:ph type="dt" sz="half" idx="10"/>
          </p:nvPr>
        </p:nvSpPr>
        <p:spPr/>
        <p:txBody>
          <a:bodyPr/>
          <a:lstStyle/>
          <a:p>
            <a:fld id="{823F67D8-088C-FD4F-9BDF-BA64E3AA23EE}" type="datetimeFigureOut">
              <a:rPr lang="nl-NL" smtClean="0"/>
              <a:t>24-09-2021</a:t>
            </a:fld>
            <a:endParaRPr lang="nl-NL"/>
          </a:p>
        </p:txBody>
      </p:sp>
      <p:sp>
        <p:nvSpPr>
          <p:cNvPr id="5" name="Tijdelijke aanduiding voor voettekst 4">
            <a:extLst>
              <a:ext uri="{FF2B5EF4-FFF2-40B4-BE49-F238E27FC236}">
                <a16:creationId xmlns:a16="http://schemas.microsoft.com/office/drawing/2014/main" id="{E4942FC7-C428-D74C-8757-FD5A0AC45F2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0FEA0EB-B248-CB4C-A688-5394DF5AE67C}"/>
              </a:ext>
            </a:extLst>
          </p:cNvPr>
          <p:cNvSpPr>
            <a:spLocks noGrp="1"/>
          </p:cNvSpPr>
          <p:nvPr>
            <p:ph type="sldNum" sz="quarter" idx="12"/>
          </p:nvPr>
        </p:nvSpPr>
        <p:spPr/>
        <p:txBody>
          <a:bodyPr/>
          <a:lstStyle/>
          <a:p>
            <a:fld id="{66C2F20A-E3B1-384A-9535-ACE402C6851F}" type="slidenum">
              <a:rPr lang="nl-NL" smtClean="0"/>
              <a:t>‹nr.›</a:t>
            </a:fld>
            <a:endParaRPr lang="nl-NL"/>
          </a:p>
        </p:txBody>
      </p:sp>
    </p:spTree>
    <p:extLst>
      <p:ext uri="{BB962C8B-B14F-4D97-AF65-F5344CB8AC3E}">
        <p14:creationId xmlns:p14="http://schemas.microsoft.com/office/powerpoint/2010/main" val="76476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6589254-5E6D-844F-9305-CBF0DFF8D30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CC6D78D-D406-F74E-BC6D-D9669DE569B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165FB51-0C09-0C47-82FE-6455C06EF80F}"/>
              </a:ext>
            </a:extLst>
          </p:cNvPr>
          <p:cNvSpPr>
            <a:spLocks noGrp="1"/>
          </p:cNvSpPr>
          <p:nvPr>
            <p:ph type="dt" sz="half" idx="10"/>
          </p:nvPr>
        </p:nvSpPr>
        <p:spPr/>
        <p:txBody>
          <a:bodyPr/>
          <a:lstStyle/>
          <a:p>
            <a:fld id="{823F67D8-088C-FD4F-9BDF-BA64E3AA23EE}" type="datetimeFigureOut">
              <a:rPr lang="nl-NL" smtClean="0"/>
              <a:t>24-09-2021</a:t>
            </a:fld>
            <a:endParaRPr lang="nl-NL"/>
          </a:p>
        </p:txBody>
      </p:sp>
      <p:sp>
        <p:nvSpPr>
          <p:cNvPr id="5" name="Tijdelijke aanduiding voor voettekst 4">
            <a:extLst>
              <a:ext uri="{FF2B5EF4-FFF2-40B4-BE49-F238E27FC236}">
                <a16:creationId xmlns:a16="http://schemas.microsoft.com/office/drawing/2014/main" id="{901F6D9B-A51B-7C48-AED8-C4DAB18F03A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68AD9C8-4706-164F-8C66-2B5A68597ACD}"/>
              </a:ext>
            </a:extLst>
          </p:cNvPr>
          <p:cNvSpPr>
            <a:spLocks noGrp="1"/>
          </p:cNvSpPr>
          <p:nvPr>
            <p:ph type="sldNum" sz="quarter" idx="12"/>
          </p:nvPr>
        </p:nvSpPr>
        <p:spPr/>
        <p:txBody>
          <a:bodyPr/>
          <a:lstStyle/>
          <a:p>
            <a:fld id="{66C2F20A-E3B1-384A-9535-ACE402C6851F}" type="slidenum">
              <a:rPr lang="nl-NL" smtClean="0"/>
              <a:t>‹nr.›</a:t>
            </a:fld>
            <a:endParaRPr lang="nl-NL"/>
          </a:p>
        </p:txBody>
      </p:sp>
    </p:spTree>
    <p:extLst>
      <p:ext uri="{BB962C8B-B14F-4D97-AF65-F5344CB8AC3E}">
        <p14:creationId xmlns:p14="http://schemas.microsoft.com/office/powerpoint/2010/main" val="373243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FCC31B-FB4D-3C4E-A5A8-0F06CA99E13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F7F4DE3-D9DC-204A-A0D8-6D660725566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B88FAC7-B919-0249-BBF2-AACA8CDF5C86}"/>
              </a:ext>
            </a:extLst>
          </p:cNvPr>
          <p:cNvSpPr>
            <a:spLocks noGrp="1"/>
          </p:cNvSpPr>
          <p:nvPr>
            <p:ph type="dt" sz="half" idx="10"/>
          </p:nvPr>
        </p:nvSpPr>
        <p:spPr/>
        <p:txBody>
          <a:bodyPr/>
          <a:lstStyle/>
          <a:p>
            <a:fld id="{823F67D8-088C-FD4F-9BDF-BA64E3AA23EE}" type="datetimeFigureOut">
              <a:rPr lang="nl-NL" smtClean="0"/>
              <a:t>24-09-2021</a:t>
            </a:fld>
            <a:endParaRPr lang="nl-NL"/>
          </a:p>
        </p:txBody>
      </p:sp>
      <p:sp>
        <p:nvSpPr>
          <p:cNvPr id="5" name="Tijdelijke aanduiding voor voettekst 4">
            <a:extLst>
              <a:ext uri="{FF2B5EF4-FFF2-40B4-BE49-F238E27FC236}">
                <a16:creationId xmlns:a16="http://schemas.microsoft.com/office/drawing/2014/main" id="{E11FC13A-8E4D-6745-BEA5-C411FE71FF8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29F821C-D858-614F-9B38-C33F88D89128}"/>
              </a:ext>
            </a:extLst>
          </p:cNvPr>
          <p:cNvSpPr>
            <a:spLocks noGrp="1"/>
          </p:cNvSpPr>
          <p:nvPr>
            <p:ph type="sldNum" sz="quarter" idx="12"/>
          </p:nvPr>
        </p:nvSpPr>
        <p:spPr/>
        <p:txBody>
          <a:bodyPr/>
          <a:lstStyle/>
          <a:p>
            <a:fld id="{66C2F20A-E3B1-384A-9535-ACE402C6851F}" type="slidenum">
              <a:rPr lang="nl-NL" smtClean="0"/>
              <a:t>‹nr.›</a:t>
            </a:fld>
            <a:endParaRPr lang="nl-NL"/>
          </a:p>
        </p:txBody>
      </p:sp>
    </p:spTree>
    <p:extLst>
      <p:ext uri="{BB962C8B-B14F-4D97-AF65-F5344CB8AC3E}">
        <p14:creationId xmlns:p14="http://schemas.microsoft.com/office/powerpoint/2010/main" val="1889787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B7614F-605F-2842-98BB-76406F83DAE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B99A349-3010-794A-B888-A97E526D7F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CC6E5A2-DCEE-0C48-A2A6-808303134040}"/>
              </a:ext>
            </a:extLst>
          </p:cNvPr>
          <p:cNvSpPr>
            <a:spLocks noGrp="1"/>
          </p:cNvSpPr>
          <p:nvPr>
            <p:ph type="dt" sz="half" idx="10"/>
          </p:nvPr>
        </p:nvSpPr>
        <p:spPr/>
        <p:txBody>
          <a:bodyPr/>
          <a:lstStyle/>
          <a:p>
            <a:fld id="{823F67D8-088C-FD4F-9BDF-BA64E3AA23EE}" type="datetimeFigureOut">
              <a:rPr lang="nl-NL" smtClean="0"/>
              <a:t>24-09-2021</a:t>
            </a:fld>
            <a:endParaRPr lang="nl-NL"/>
          </a:p>
        </p:txBody>
      </p:sp>
      <p:sp>
        <p:nvSpPr>
          <p:cNvPr id="5" name="Tijdelijke aanduiding voor voettekst 4">
            <a:extLst>
              <a:ext uri="{FF2B5EF4-FFF2-40B4-BE49-F238E27FC236}">
                <a16:creationId xmlns:a16="http://schemas.microsoft.com/office/drawing/2014/main" id="{9009E360-FAC6-814D-91BB-9958DF6E79D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29ABC94-CE32-2D42-BFF1-C710DACE54C8}"/>
              </a:ext>
            </a:extLst>
          </p:cNvPr>
          <p:cNvSpPr>
            <a:spLocks noGrp="1"/>
          </p:cNvSpPr>
          <p:nvPr>
            <p:ph type="sldNum" sz="quarter" idx="12"/>
          </p:nvPr>
        </p:nvSpPr>
        <p:spPr/>
        <p:txBody>
          <a:bodyPr/>
          <a:lstStyle/>
          <a:p>
            <a:fld id="{66C2F20A-E3B1-384A-9535-ACE402C6851F}" type="slidenum">
              <a:rPr lang="nl-NL" smtClean="0"/>
              <a:t>‹nr.›</a:t>
            </a:fld>
            <a:endParaRPr lang="nl-NL"/>
          </a:p>
        </p:txBody>
      </p:sp>
    </p:spTree>
    <p:extLst>
      <p:ext uri="{BB962C8B-B14F-4D97-AF65-F5344CB8AC3E}">
        <p14:creationId xmlns:p14="http://schemas.microsoft.com/office/powerpoint/2010/main" val="72146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CAA518-FB29-B146-B8A3-87D76B56ACF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F1B2D56-D3A5-354E-8147-CBB270C9DB9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8221A5A-FB98-9349-824D-684E3803748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25F19D3-5833-0243-BF2D-9B5654F87788}"/>
              </a:ext>
            </a:extLst>
          </p:cNvPr>
          <p:cNvSpPr>
            <a:spLocks noGrp="1"/>
          </p:cNvSpPr>
          <p:nvPr>
            <p:ph type="dt" sz="half" idx="10"/>
          </p:nvPr>
        </p:nvSpPr>
        <p:spPr/>
        <p:txBody>
          <a:bodyPr/>
          <a:lstStyle/>
          <a:p>
            <a:fld id="{823F67D8-088C-FD4F-9BDF-BA64E3AA23EE}" type="datetimeFigureOut">
              <a:rPr lang="nl-NL" smtClean="0"/>
              <a:t>24-09-2021</a:t>
            </a:fld>
            <a:endParaRPr lang="nl-NL"/>
          </a:p>
        </p:txBody>
      </p:sp>
      <p:sp>
        <p:nvSpPr>
          <p:cNvPr id="6" name="Tijdelijke aanduiding voor voettekst 5">
            <a:extLst>
              <a:ext uri="{FF2B5EF4-FFF2-40B4-BE49-F238E27FC236}">
                <a16:creationId xmlns:a16="http://schemas.microsoft.com/office/drawing/2014/main" id="{749AFE41-C8D9-2B46-A1D5-F53B450F709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0A7472F-225C-674D-9004-AC80F3903210}"/>
              </a:ext>
            </a:extLst>
          </p:cNvPr>
          <p:cNvSpPr>
            <a:spLocks noGrp="1"/>
          </p:cNvSpPr>
          <p:nvPr>
            <p:ph type="sldNum" sz="quarter" idx="12"/>
          </p:nvPr>
        </p:nvSpPr>
        <p:spPr/>
        <p:txBody>
          <a:bodyPr/>
          <a:lstStyle/>
          <a:p>
            <a:fld id="{66C2F20A-E3B1-384A-9535-ACE402C6851F}" type="slidenum">
              <a:rPr lang="nl-NL" smtClean="0"/>
              <a:t>‹nr.›</a:t>
            </a:fld>
            <a:endParaRPr lang="nl-NL"/>
          </a:p>
        </p:txBody>
      </p:sp>
    </p:spTree>
    <p:extLst>
      <p:ext uri="{BB962C8B-B14F-4D97-AF65-F5344CB8AC3E}">
        <p14:creationId xmlns:p14="http://schemas.microsoft.com/office/powerpoint/2010/main" val="3181068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52818B-C43F-9B45-9E76-6B5AE584129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8385F65-1FA8-D545-BE76-78A4FCE23B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1E65670-4598-804E-B773-68E2D0A485C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0F0546F-57CC-2043-A2CF-D0B54B6FDA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2ED05CA-6A64-DE48-A730-36C78FA00C3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FBD4FF7-39E4-FD47-9857-C9D868FF46BB}"/>
              </a:ext>
            </a:extLst>
          </p:cNvPr>
          <p:cNvSpPr>
            <a:spLocks noGrp="1"/>
          </p:cNvSpPr>
          <p:nvPr>
            <p:ph type="dt" sz="half" idx="10"/>
          </p:nvPr>
        </p:nvSpPr>
        <p:spPr/>
        <p:txBody>
          <a:bodyPr/>
          <a:lstStyle/>
          <a:p>
            <a:fld id="{823F67D8-088C-FD4F-9BDF-BA64E3AA23EE}" type="datetimeFigureOut">
              <a:rPr lang="nl-NL" smtClean="0"/>
              <a:t>24-09-2021</a:t>
            </a:fld>
            <a:endParaRPr lang="nl-NL"/>
          </a:p>
        </p:txBody>
      </p:sp>
      <p:sp>
        <p:nvSpPr>
          <p:cNvPr id="8" name="Tijdelijke aanduiding voor voettekst 7">
            <a:extLst>
              <a:ext uri="{FF2B5EF4-FFF2-40B4-BE49-F238E27FC236}">
                <a16:creationId xmlns:a16="http://schemas.microsoft.com/office/drawing/2014/main" id="{38F4BC0C-FE6A-EA47-B9CF-D2B96BD9554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3893F14-8274-624C-8A6D-7A4731B8001B}"/>
              </a:ext>
            </a:extLst>
          </p:cNvPr>
          <p:cNvSpPr>
            <a:spLocks noGrp="1"/>
          </p:cNvSpPr>
          <p:nvPr>
            <p:ph type="sldNum" sz="quarter" idx="12"/>
          </p:nvPr>
        </p:nvSpPr>
        <p:spPr/>
        <p:txBody>
          <a:bodyPr/>
          <a:lstStyle/>
          <a:p>
            <a:fld id="{66C2F20A-E3B1-384A-9535-ACE402C6851F}" type="slidenum">
              <a:rPr lang="nl-NL" smtClean="0"/>
              <a:t>‹nr.›</a:t>
            </a:fld>
            <a:endParaRPr lang="nl-NL"/>
          </a:p>
        </p:txBody>
      </p:sp>
    </p:spTree>
    <p:extLst>
      <p:ext uri="{BB962C8B-B14F-4D97-AF65-F5344CB8AC3E}">
        <p14:creationId xmlns:p14="http://schemas.microsoft.com/office/powerpoint/2010/main" val="249427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45805-4911-BE4B-941D-CED78FB6464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FBFA041-09F2-8C42-9C17-E175CAA879D4}"/>
              </a:ext>
            </a:extLst>
          </p:cNvPr>
          <p:cNvSpPr>
            <a:spLocks noGrp="1"/>
          </p:cNvSpPr>
          <p:nvPr>
            <p:ph type="dt" sz="half" idx="10"/>
          </p:nvPr>
        </p:nvSpPr>
        <p:spPr/>
        <p:txBody>
          <a:bodyPr/>
          <a:lstStyle/>
          <a:p>
            <a:fld id="{823F67D8-088C-FD4F-9BDF-BA64E3AA23EE}" type="datetimeFigureOut">
              <a:rPr lang="nl-NL" smtClean="0"/>
              <a:t>24-09-2021</a:t>
            </a:fld>
            <a:endParaRPr lang="nl-NL"/>
          </a:p>
        </p:txBody>
      </p:sp>
      <p:sp>
        <p:nvSpPr>
          <p:cNvPr id="4" name="Tijdelijke aanduiding voor voettekst 3">
            <a:extLst>
              <a:ext uri="{FF2B5EF4-FFF2-40B4-BE49-F238E27FC236}">
                <a16:creationId xmlns:a16="http://schemas.microsoft.com/office/drawing/2014/main" id="{B616688E-2EE0-B347-9792-BF91FE2BCF7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534D5AA-6056-9D4B-B16E-C612809541C3}"/>
              </a:ext>
            </a:extLst>
          </p:cNvPr>
          <p:cNvSpPr>
            <a:spLocks noGrp="1"/>
          </p:cNvSpPr>
          <p:nvPr>
            <p:ph type="sldNum" sz="quarter" idx="12"/>
          </p:nvPr>
        </p:nvSpPr>
        <p:spPr/>
        <p:txBody>
          <a:bodyPr/>
          <a:lstStyle/>
          <a:p>
            <a:fld id="{66C2F20A-E3B1-384A-9535-ACE402C6851F}" type="slidenum">
              <a:rPr lang="nl-NL" smtClean="0"/>
              <a:t>‹nr.›</a:t>
            </a:fld>
            <a:endParaRPr lang="nl-NL"/>
          </a:p>
        </p:txBody>
      </p:sp>
    </p:spTree>
    <p:extLst>
      <p:ext uri="{BB962C8B-B14F-4D97-AF65-F5344CB8AC3E}">
        <p14:creationId xmlns:p14="http://schemas.microsoft.com/office/powerpoint/2010/main" val="264707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97E8DDD-4E07-024C-A8F6-0E46AFB0E965}"/>
              </a:ext>
            </a:extLst>
          </p:cNvPr>
          <p:cNvSpPr>
            <a:spLocks noGrp="1"/>
          </p:cNvSpPr>
          <p:nvPr>
            <p:ph type="dt" sz="half" idx="10"/>
          </p:nvPr>
        </p:nvSpPr>
        <p:spPr/>
        <p:txBody>
          <a:bodyPr/>
          <a:lstStyle/>
          <a:p>
            <a:fld id="{823F67D8-088C-FD4F-9BDF-BA64E3AA23EE}" type="datetimeFigureOut">
              <a:rPr lang="nl-NL" smtClean="0"/>
              <a:t>24-09-2021</a:t>
            </a:fld>
            <a:endParaRPr lang="nl-NL"/>
          </a:p>
        </p:txBody>
      </p:sp>
      <p:sp>
        <p:nvSpPr>
          <p:cNvPr id="3" name="Tijdelijke aanduiding voor voettekst 2">
            <a:extLst>
              <a:ext uri="{FF2B5EF4-FFF2-40B4-BE49-F238E27FC236}">
                <a16:creationId xmlns:a16="http://schemas.microsoft.com/office/drawing/2014/main" id="{F40BD384-7586-024E-B89A-85729575260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6D87721-3151-E44B-9FC3-70C1DD5ADDED}"/>
              </a:ext>
            </a:extLst>
          </p:cNvPr>
          <p:cNvSpPr>
            <a:spLocks noGrp="1"/>
          </p:cNvSpPr>
          <p:nvPr>
            <p:ph type="sldNum" sz="quarter" idx="12"/>
          </p:nvPr>
        </p:nvSpPr>
        <p:spPr/>
        <p:txBody>
          <a:bodyPr/>
          <a:lstStyle/>
          <a:p>
            <a:fld id="{66C2F20A-E3B1-384A-9535-ACE402C6851F}" type="slidenum">
              <a:rPr lang="nl-NL" smtClean="0"/>
              <a:t>‹nr.›</a:t>
            </a:fld>
            <a:endParaRPr lang="nl-NL"/>
          </a:p>
        </p:txBody>
      </p:sp>
      <p:sp>
        <p:nvSpPr>
          <p:cNvPr id="5" name="Rechthoek 4">
            <a:extLst>
              <a:ext uri="{FF2B5EF4-FFF2-40B4-BE49-F238E27FC236}">
                <a16:creationId xmlns:a16="http://schemas.microsoft.com/office/drawing/2014/main" id="{8E566ECB-3647-8344-913D-94C243BA0212}"/>
              </a:ext>
            </a:extLst>
          </p:cNvPr>
          <p:cNvSpPr/>
          <p:nvPr userDrawn="1"/>
        </p:nvSpPr>
        <p:spPr>
          <a:xfrm>
            <a:off x="-1920" y="6766860"/>
            <a:ext cx="12192000" cy="94655"/>
          </a:xfrm>
          <a:prstGeom prst="rect">
            <a:avLst/>
          </a:prstGeom>
          <a:gradFill>
            <a:gsLst>
              <a:gs pos="0">
                <a:srgbClr val="F3EE1A"/>
              </a:gs>
              <a:gs pos="100000">
                <a:srgbClr val="55BB4B"/>
              </a:gs>
              <a:gs pos="100000">
                <a:srgbClr val="00B0F0">
                  <a:shade val="100000"/>
                  <a:satMod val="115000"/>
                </a:srgb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5664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242604-0DB5-2843-9826-FE38E6266C2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F1D8303-11D9-D94E-B076-8BF32BC0F2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73F195C-215F-7A41-8D70-6E9C78F5B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4B44BA1-19CB-4240-9B4D-E29D3C18A06D}"/>
              </a:ext>
            </a:extLst>
          </p:cNvPr>
          <p:cNvSpPr>
            <a:spLocks noGrp="1"/>
          </p:cNvSpPr>
          <p:nvPr>
            <p:ph type="dt" sz="half" idx="10"/>
          </p:nvPr>
        </p:nvSpPr>
        <p:spPr/>
        <p:txBody>
          <a:bodyPr/>
          <a:lstStyle/>
          <a:p>
            <a:fld id="{823F67D8-088C-FD4F-9BDF-BA64E3AA23EE}" type="datetimeFigureOut">
              <a:rPr lang="nl-NL" smtClean="0"/>
              <a:t>24-09-2021</a:t>
            </a:fld>
            <a:endParaRPr lang="nl-NL"/>
          </a:p>
        </p:txBody>
      </p:sp>
      <p:sp>
        <p:nvSpPr>
          <p:cNvPr id="6" name="Tijdelijke aanduiding voor voettekst 5">
            <a:extLst>
              <a:ext uri="{FF2B5EF4-FFF2-40B4-BE49-F238E27FC236}">
                <a16:creationId xmlns:a16="http://schemas.microsoft.com/office/drawing/2014/main" id="{9F245E67-46FB-BA49-B33D-4B70754F09F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A3CE19B-53D8-C74F-94A2-BF900A78D211}"/>
              </a:ext>
            </a:extLst>
          </p:cNvPr>
          <p:cNvSpPr>
            <a:spLocks noGrp="1"/>
          </p:cNvSpPr>
          <p:nvPr>
            <p:ph type="sldNum" sz="quarter" idx="12"/>
          </p:nvPr>
        </p:nvSpPr>
        <p:spPr/>
        <p:txBody>
          <a:bodyPr/>
          <a:lstStyle/>
          <a:p>
            <a:fld id="{66C2F20A-E3B1-384A-9535-ACE402C6851F}" type="slidenum">
              <a:rPr lang="nl-NL" smtClean="0"/>
              <a:t>‹nr.›</a:t>
            </a:fld>
            <a:endParaRPr lang="nl-NL"/>
          </a:p>
        </p:txBody>
      </p:sp>
    </p:spTree>
    <p:extLst>
      <p:ext uri="{BB962C8B-B14F-4D97-AF65-F5344CB8AC3E}">
        <p14:creationId xmlns:p14="http://schemas.microsoft.com/office/powerpoint/2010/main" val="243197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F33A07-2C92-E64F-9176-02E45C10B96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2105C24-0EE0-8943-B28E-1E6C02854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6D35233-27E5-604A-956D-50D8112CF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9829752-9B63-CC4C-BE66-874D244A607D}"/>
              </a:ext>
            </a:extLst>
          </p:cNvPr>
          <p:cNvSpPr>
            <a:spLocks noGrp="1"/>
          </p:cNvSpPr>
          <p:nvPr>
            <p:ph type="dt" sz="half" idx="10"/>
          </p:nvPr>
        </p:nvSpPr>
        <p:spPr/>
        <p:txBody>
          <a:bodyPr/>
          <a:lstStyle/>
          <a:p>
            <a:fld id="{823F67D8-088C-FD4F-9BDF-BA64E3AA23EE}" type="datetimeFigureOut">
              <a:rPr lang="nl-NL" smtClean="0"/>
              <a:t>24-09-2021</a:t>
            </a:fld>
            <a:endParaRPr lang="nl-NL"/>
          </a:p>
        </p:txBody>
      </p:sp>
      <p:sp>
        <p:nvSpPr>
          <p:cNvPr id="6" name="Tijdelijke aanduiding voor voettekst 5">
            <a:extLst>
              <a:ext uri="{FF2B5EF4-FFF2-40B4-BE49-F238E27FC236}">
                <a16:creationId xmlns:a16="http://schemas.microsoft.com/office/drawing/2014/main" id="{F6D48FB0-190E-EF4E-8A6B-476A4B32831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3BC00E9-5150-CD4B-BFB4-0D540326A65C}"/>
              </a:ext>
            </a:extLst>
          </p:cNvPr>
          <p:cNvSpPr>
            <a:spLocks noGrp="1"/>
          </p:cNvSpPr>
          <p:nvPr>
            <p:ph type="sldNum" sz="quarter" idx="12"/>
          </p:nvPr>
        </p:nvSpPr>
        <p:spPr/>
        <p:txBody>
          <a:bodyPr/>
          <a:lstStyle/>
          <a:p>
            <a:fld id="{66C2F20A-E3B1-384A-9535-ACE402C6851F}" type="slidenum">
              <a:rPr lang="nl-NL" smtClean="0"/>
              <a:t>‹nr.›</a:t>
            </a:fld>
            <a:endParaRPr lang="nl-NL"/>
          </a:p>
        </p:txBody>
      </p:sp>
    </p:spTree>
    <p:extLst>
      <p:ext uri="{BB962C8B-B14F-4D97-AF65-F5344CB8AC3E}">
        <p14:creationId xmlns:p14="http://schemas.microsoft.com/office/powerpoint/2010/main" val="26565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E33B53A-F05E-884B-8E51-47DAAA6BBC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E4A9E60-14EE-1D40-A145-287B77E4A2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2735181-41CA-2041-9B8F-9A7A6B178B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3F67D8-088C-FD4F-9BDF-BA64E3AA23EE}" type="datetimeFigureOut">
              <a:rPr lang="nl-NL" smtClean="0"/>
              <a:t>24-09-2021</a:t>
            </a:fld>
            <a:endParaRPr lang="nl-NL"/>
          </a:p>
        </p:txBody>
      </p:sp>
      <p:sp>
        <p:nvSpPr>
          <p:cNvPr id="5" name="Tijdelijke aanduiding voor voettekst 4">
            <a:extLst>
              <a:ext uri="{FF2B5EF4-FFF2-40B4-BE49-F238E27FC236}">
                <a16:creationId xmlns:a16="http://schemas.microsoft.com/office/drawing/2014/main" id="{721BC013-C89C-C544-9542-30BAB32732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7BAD8EB-771D-4440-9B43-BD78ED90CE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2F20A-E3B1-384A-9535-ACE402C6851F}" type="slidenum">
              <a:rPr lang="nl-NL" smtClean="0"/>
              <a:t>‹nr.›</a:t>
            </a:fld>
            <a:endParaRPr lang="nl-NL"/>
          </a:p>
        </p:txBody>
      </p:sp>
      <p:sp>
        <p:nvSpPr>
          <p:cNvPr id="7" name="Rechthoek 6">
            <a:extLst>
              <a:ext uri="{FF2B5EF4-FFF2-40B4-BE49-F238E27FC236}">
                <a16:creationId xmlns:a16="http://schemas.microsoft.com/office/drawing/2014/main" id="{60153DAF-91D4-D443-8000-854C627844E1}"/>
              </a:ext>
            </a:extLst>
          </p:cNvPr>
          <p:cNvSpPr/>
          <p:nvPr userDrawn="1"/>
        </p:nvSpPr>
        <p:spPr>
          <a:xfrm>
            <a:off x="-1920" y="6766860"/>
            <a:ext cx="12192000" cy="94655"/>
          </a:xfrm>
          <a:prstGeom prst="rect">
            <a:avLst/>
          </a:prstGeom>
          <a:gradFill>
            <a:gsLst>
              <a:gs pos="0">
                <a:srgbClr val="F3EE1A"/>
              </a:gs>
              <a:gs pos="100000">
                <a:srgbClr val="55BB4B"/>
              </a:gs>
              <a:gs pos="100000">
                <a:srgbClr val="00B0F0">
                  <a:shade val="100000"/>
                  <a:satMod val="115000"/>
                </a:srgb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42805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png"/><Relationship Id="rId7"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30.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5.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11.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4.jpe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notesSlide" Target="../notesSlides/notesSlide4.xml"/><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5.png"/><Relationship Id="rId7"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e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Vondelpark Amsterdam | People jogging in the Vondelpark - Am… | Jannes  Glas. | Flickr">
            <a:extLst>
              <a:ext uri="{FF2B5EF4-FFF2-40B4-BE49-F238E27FC236}">
                <a16:creationId xmlns:a16="http://schemas.microsoft.com/office/drawing/2014/main" id="{3283D572-1A2C-7547-A895-8E0DD867CD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009" r="47617" b="58268"/>
          <a:stretch/>
        </p:blipFill>
        <p:spPr bwMode="auto">
          <a:xfrm>
            <a:off x="-1920" y="-11875"/>
            <a:ext cx="12193920" cy="1850127"/>
          </a:xfrm>
          <a:prstGeom prst="rect">
            <a:avLst/>
          </a:prstGeom>
          <a:noFill/>
          <a:extLst>
            <a:ext uri="{909E8E84-426E-40DD-AFC4-6F175D3DCCD1}">
              <a14:hiddenFill xmlns:a14="http://schemas.microsoft.com/office/drawing/2010/main">
                <a:solidFill>
                  <a:srgbClr val="FFFFFF"/>
                </a:solidFill>
              </a14:hiddenFill>
            </a:ext>
          </a:extLst>
        </p:spPr>
      </p:pic>
      <p:sp>
        <p:nvSpPr>
          <p:cNvPr id="6" name="Ovaal 5">
            <a:extLst>
              <a:ext uri="{FF2B5EF4-FFF2-40B4-BE49-F238E27FC236}">
                <a16:creationId xmlns:a16="http://schemas.microsoft.com/office/drawing/2014/main" id="{4E40E4C0-F31C-2948-AE22-DAEF9386BCFE}"/>
              </a:ext>
            </a:extLst>
          </p:cNvPr>
          <p:cNvSpPr/>
          <p:nvPr/>
        </p:nvSpPr>
        <p:spPr>
          <a:xfrm>
            <a:off x="2741283" y="1097312"/>
            <a:ext cx="4932948" cy="49329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inhoud 2">
            <a:extLst>
              <a:ext uri="{FF2B5EF4-FFF2-40B4-BE49-F238E27FC236}">
                <a16:creationId xmlns:a16="http://schemas.microsoft.com/office/drawing/2014/main" id="{FFDA1DEC-D62D-A842-B55D-21943171FF70}"/>
              </a:ext>
            </a:extLst>
          </p:cNvPr>
          <p:cNvSpPr txBox="1">
            <a:spLocks/>
          </p:cNvSpPr>
          <p:nvPr/>
        </p:nvSpPr>
        <p:spPr>
          <a:xfrm>
            <a:off x="1390327" y="5607696"/>
            <a:ext cx="4515262" cy="11294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14345">
              <a:lnSpc>
                <a:spcPct val="100000"/>
              </a:lnSpc>
              <a:buClr>
                <a:schemeClr val="accent6"/>
              </a:buClr>
              <a:buNone/>
              <a:defRPr/>
            </a:pPr>
            <a:r>
              <a:rPr lang="en-GB" sz="1400" dirty="0">
                <a:solidFill>
                  <a:schemeClr val="bg1">
                    <a:lumMod val="50000"/>
                  </a:schemeClr>
                </a:solidFill>
                <a:latin typeface="Helvetica Light" panose="020B0403020202020204" pitchFamily="34" charset="0"/>
                <a:ea typeface="Calibri" charset="0"/>
                <a:cs typeface="Times New Roman" charset="0"/>
              </a:rPr>
              <a:t>Joost </a:t>
            </a:r>
            <a:r>
              <a:rPr lang="en-GB" sz="1400" dirty="0" err="1">
                <a:solidFill>
                  <a:schemeClr val="bg1">
                    <a:lumMod val="50000"/>
                  </a:schemeClr>
                </a:solidFill>
                <a:latin typeface="Helvetica Light" panose="020B0403020202020204" pitchFamily="34" charset="0"/>
                <a:ea typeface="Calibri" charset="0"/>
                <a:cs typeface="Times New Roman" charset="0"/>
              </a:rPr>
              <a:t>Wesseling</a:t>
            </a:r>
            <a:br>
              <a:rPr lang="en-GB" sz="1400" b="1" dirty="0">
                <a:solidFill>
                  <a:schemeClr val="bg1">
                    <a:lumMod val="50000"/>
                  </a:schemeClr>
                </a:solidFill>
                <a:latin typeface="Helvetica Light" panose="020B0403020202020204" pitchFamily="34" charset="0"/>
                <a:ea typeface="Calibri" charset="0"/>
                <a:cs typeface="Times New Roman" charset="0"/>
              </a:rPr>
            </a:br>
            <a:r>
              <a:rPr lang="en-GB" sz="1400" dirty="0">
                <a:solidFill>
                  <a:schemeClr val="bg1">
                    <a:lumMod val="50000"/>
                  </a:schemeClr>
                </a:solidFill>
                <a:latin typeface="Helvetica Light" panose="020B0403020202020204" pitchFamily="34" charset="0"/>
                <a:ea typeface="Calibri" charset="0"/>
                <a:cs typeface="Times New Roman" charset="0"/>
              </a:rPr>
              <a:t>Executive Director</a:t>
            </a:r>
            <a:br>
              <a:rPr lang="en-GB" sz="1400" dirty="0">
                <a:solidFill>
                  <a:schemeClr val="bg1">
                    <a:lumMod val="50000"/>
                  </a:schemeClr>
                </a:solidFill>
                <a:latin typeface="Helvetica Light" panose="020B0403020202020204" pitchFamily="34" charset="0"/>
                <a:ea typeface="Calibri" charset="0"/>
                <a:cs typeface="Times New Roman" charset="0"/>
              </a:rPr>
            </a:br>
            <a:r>
              <a:rPr lang="en-GB" sz="1400" dirty="0">
                <a:solidFill>
                  <a:schemeClr val="bg1">
                    <a:lumMod val="50000"/>
                  </a:schemeClr>
                </a:solidFill>
                <a:latin typeface="Helvetica Light" panose="020B0403020202020204" pitchFamily="34" charset="0"/>
                <a:ea typeface="Calibri" charset="0"/>
                <a:cs typeface="Times New Roman" charset="0"/>
              </a:rPr>
              <a:t>The European Nutrition for Health Alliance</a:t>
            </a:r>
            <a:br>
              <a:rPr lang="en-GB" sz="1400" dirty="0">
                <a:solidFill>
                  <a:schemeClr val="bg1">
                    <a:lumMod val="50000"/>
                  </a:schemeClr>
                </a:solidFill>
                <a:latin typeface="Helvetica Light" panose="020B0403020202020204" pitchFamily="34" charset="0"/>
                <a:ea typeface="Calibri" charset="0"/>
                <a:cs typeface="Times New Roman" charset="0"/>
              </a:rPr>
            </a:br>
            <a:r>
              <a:rPr lang="en-GB" sz="1400" dirty="0" err="1">
                <a:solidFill>
                  <a:schemeClr val="bg1">
                    <a:lumMod val="50000"/>
                  </a:schemeClr>
                </a:solidFill>
                <a:latin typeface="Helvetica Light" panose="020B0403020202020204" pitchFamily="34" charset="0"/>
                <a:ea typeface="Calibri" charset="0"/>
                <a:cs typeface="Times New Roman" charset="0"/>
              </a:rPr>
              <a:t>joost@european-nutrition.org</a:t>
            </a:r>
            <a:endParaRPr lang="en-GB" sz="1400" dirty="0">
              <a:solidFill>
                <a:schemeClr val="bg1">
                  <a:lumMod val="50000"/>
                </a:schemeClr>
              </a:solidFill>
              <a:latin typeface="Helvetica Light" panose="020B0403020202020204" pitchFamily="34" charset="0"/>
              <a:ea typeface="Calibri" charset="0"/>
              <a:cs typeface="Times New Roman" charset="0"/>
            </a:endParaRPr>
          </a:p>
        </p:txBody>
      </p:sp>
      <p:sp>
        <p:nvSpPr>
          <p:cNvPr id="3" name="Rechthoek 2">
            <a:extLst>
              <a:ext uri="{FF2B5EF4-FFF2-40B4-BE49-F238E27FC236}">
                <a16:creationId xmlns:a16="http://schemas.microsoft.com/office/drawing/2014/main" id="{B16ABDB7-72B4-7043-99BB-C7DEDB32D87B}"/>
              </a:ext>
            </a:extLst>
          </p:cNvPr>
          <p:cNvSpPr/>
          <p:nvPr/>
        </p:nvSpPr>
        <p:spPr>
          <a:xfrm>
            <a:off x="248221" y="4164097"/>
            <a:ext cx="11691718" cy="592791"/>
          </a:xfrm>
          <a:prstGeom prst="rect">
            <a:avLst/>
          </a:prstGeom>
        </p:spPr>
        <p:txBody>
          <a:bodyPr wrap="square">
            <a:spAutoFit/>
          </a:bodyPr>
          <a:lstStyle/>
          <a:p>
            <a:pPr algn="ctr">
              <a:lnSpc>
                <a:spcPct val="150000"/>
              </a:lnSpc>
            </a:pPr>
            <a:r>
              <a:rPr lang="nl-NL" sz="2400" dirty="0">
                <a:solidFill>
                  <a:schemeClr val="bg1">
                    <a:lumMod val="50000"/>
                  </a:schemeClr>
                </a:solidFill>
                <a:latin typeface="Helvetica Light" panose="020B0403020202020204" pitchFamily="34" charset="0"/>
              </a:rPr>
              <a:t>An </a:t>
            </a:r>
            <a:r>
              <a:rPr lang="nl-NL" sz="2400" dirty="0" err="1">
                <a:solidFill>
                  <a:schemeClr val="bg1">
                    <a:lumMod val="50000"/>
                  </a:schemeClr>
                </a:solidFill>
                <a:latin typeface="Helvetica Light" panose="020B0403020202020204" pitchFamily="34" charset="0"/>
              </a:rPr>
              <a:t>indispensable</a:t>
            </a:r>
            <a:r>
              <a:rPr lang="nl-NL" sz="2400" dirty="0">
                <a:solidFill>
                  <a:schemeClr val="bg1">
                    <a:lumMod val="50000"/>
                  </a:schemeClr>
                </a:solidFill>
                <a:latin typeface="Helvetica Light" panose="020B0403020202020204" pitchFamily="34" charset="0"/>
              </a:rPr>
              <a:t> part of </a:t>
            </a:r>
            <a:r>
              <a:rPr lang="nl-NL" sz="2400" dirty="0" err="1">
                <a:solidFill>
                  <a:schemeClr val="bg1">
                    <a:lumMod val="50000"/>
                  </a:schemeClr>
                </a:solidFill>
                <a:latin typeface="Helvetica Light" panose="020B0403020202020204" pitchFamily="34" charset="0"/>
              </a:rPr>
              <a:t>multidisciplinary</a:t>
            </a:r>
            <a:r>
              <a:rPr lang="nl-NL" sz="2400" dirty="0">
                <a:solidFill>
                  <a:schemeClr val="bg1">
                    <a:lumMod val="50000"/>
                  </a:schemeClr>
                </a:solidFill>
                <a:latin typeface="Helvetica Light" panose="020B0403020202020204" pitchFamily="34" charset="0"/>
              </a:rPr>
              <a:t> </a:t>
            </a:r>
            <a:r>
              <a:rPr lang="nl-NL" sz="2400" dirty="0" err="1">
                <a:solidFill>
                  <a:schemeClr val="bg1">
                    <a:lumMod val="50000"/>
                  </a:schemeClr>
                </a:solidFill>
                <a:latin typeface="Helvetica Light" panose="020B0403020202020204" pitchFamily="34" charset="0"/>
              </a:rPr>
              <a:t>patient-centred</a:t>
            </a:r>
            <a:r>
              <a:rPr lang="nl-NL" sz="2400" dirty="0">
                <a:solidFill>
                  <a:schemeClr val="bg1">
                    <a:lumMod val="50000"/>
                  </a:schemeClr>
                </a:solidFill>
                <a:latin typeface="Helvetica Light" panose="020B0403020202020204" pitchFamily="34" charset="0"/>
              </a:rPr>
              <a:t> </a:t>
            </a:r>
            <a:r>
              <a:rPr lang="nl-NL" sz="2400" dirty="0" err="1">
                <a:solidFill>
                  <a:schemeClr val="bg1">
                    <a:lumMod val="50000"/>
                  </a:schemeClr>
                </a:solidFill>
                <a:latin typeface="Helvetica Light" panose="020B0403020202020204" pitchFamily="34" charset="0"/>
              </a:rPr>
              <a:t>cancer</a:t>
            </a:r>
            <a:r>
              <a:rPr lang="nl-NL" sz="2400" dirty="0">
                <a:solidFill>
                  <a:schemeClr val="bg1">
                    <a:lumMod val="50000"/>
                  </a:schemeClr>
                </a:solidFill>
                <a:latin typeface="Helvetica Light" panose="020B0403020202020204" pitchFamily="34" charset="0"/>
              </a:rPr>
              <a:t> care</a:t>
            </a:r>
          </a:p>
        </p:txBody>
      </p:sp>
      <p:pic>
        <p:nvPicPr>
          <p:cNvPr id="3074" name="Picture 2" descr="Joost Wesseling">
            <a:extLst>
              <a:ext uri="{FF2B5EF4-FFF2-40B4-BE49-F238E27FC236}">
                <a16:creationId xmlns:a16="http://schemas.microsoft.com/office/drawing/2014/main" id="{E93806ED-6CB9-C044-B114-538F2819F5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723" y="5537741"/>
            <a:ext cx="984314" cy="984314"/>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a:extLst>
              <a:ext uri="{FF2B5EF4-FFF2-40B4-BE49-F238E27FC236}">
                <a16:creationId xmlns:a16="http://schemas.microsoft.com/office/drawing/2014/main" id="{BD67E1FE-3DDA-2C4D-B49F-B64977DAE93B}"/>
              </a:ext>
            </a:extLst>
          </p:cNvPr>
          <p:cNvSpPr/>
          <p:nvPr/>
        </p:nvSpPr>
        <p:spPr>
          <a:xfrm>
            <a:off x="-1920" y="6766860"/>
            <a:ext cx="12192000" cy="94655"/>
          </a:xfrm>
          <a:prstGeom prst="rect">
            <a:avLst/>
          </a:prstGeom>
          <a:gradFill>
            <a:gsLst>
              <a:gs pos="0">
                <a:srgbClr val="F3EE1A"/>
              </a:gs>
              <a:gs pos="100000">
                <a:srgbClr val="55BB4B"/>
              </a:gs>
              <a:gs pos="100000">
                <a:srgbClr val="00B0F0">
                  <a:shade val="100000"/>
                  <a:satMod val="115000"/>
                </a:srgb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228FD306-7D4E-6949-8A30-966883C6F40E}"/>
              </a:ext>
            </a:extLst>
          </p:cNvPr>
          <p:cNvPicPr>
            <a:picLocks noChangeAspect="1"/>
          </p:cNvPicPr>
          <p:nvPr/>
        </p:nvPicPr>
        <p:blipFill>
          <a:blip r:embed="rId5"/>
          <a:stretch>
            <a:fillRect/>
          </a:stretch>
        </p:blipFill>
        <p:spPr>
          <a:xfrm>
            <a:off x="4116402" y="2163893"/>
            <a:ext cx="4110420" cy="1713434"/>
          </a:xfrm>
          <a:prstGeom prst="rect">
            <a:avLst/>
          </a:prstGeom>
        </p:spPr>
      </p:pic>
    </p:spTree>
    <p:extLst>
      <p:ext uri="{BB962C8B-B14F-4D97-AF65-F5344CB8AC3E}">
        <p14:creationId xmlns:p14="http://schemas.microsoft.com/office/powerpoint/2010/main" val="2452476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187EF6D-304C-EC4B-97D9-285AF604FE6E}"/>
              </a:ext>
            </a:extLst>
          </p:cNvPr>
          <p:cNvSpPr/>
          <p:nvPr/>
        </p:nvSpPr>
        <p:spPr>
          <a:xfrm>
            <a:off x="1847231" y="582539"/>
            <a:ext cx="4483920" cy="769441"/>
          </a:xfrm>
          <a:prstGeom prst="rect">
            <a:avLst/>
          </a:prstGeom>
        </p:spPr>
        <p:txBody>
          <a:bodyPr wrap="none">
            <a:spAutoFit/>
          </a:bodyPr>
          <a:lstStyle/>
          <a:p>
            <a:r>
              <a:rPr lang="en-GB" sz="4400" dirty="0">
                <a:latin typeface="Helvetica Light" panose="020B0403020202020204" pitchFamily="34" charset="0"/>
                <a:ea typeface="Calibri" charset="0"/>
                <a:cs typeface="Times New Roman" charset="0"/>
              </a:rPr>
              <a:t> A Patient’s Right</a:t>
            </a:r>
            <a:endParaRPr lang="nl-NL" sz="4400" dirty="0">
              <a:latin typeface="Helvetica Light" panose="020B0403020202020204" pitchFamily="34" charset="0"/>
            </a:endParaRPr>
          </a:p>
        </p:txBody>
      </p:sp>
      <p:pic>
        <p:nvPicPr>
          <p:cNvPr id="5" name="Afbeelding 4">
            <a:extLst>
              <a:ext uri="{FF2B5EF4-FFF2-40B4-BE49-F238E27FC236}">
                <a16:creationId xmlns:a16="http://schemas.microsoft.com/office/drawing/2014/main" id="{59A1B0DE-D26D-7449-935F-8A355D9FD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365125"/>
            <a:ext cx="1286224" cy="1171575"/>
          </a:xfrm>
          <a:prstGeom prst="rect">
            <a:avLst/>
          </a:prstGeom>
        </p:spPr>
      </p:pic>
      <p:sp>
        <p:nvSpPr>
          <p:cNvPr id="9" name="Tijdelijke aanduiding voor inhoud 2">
            <a:extLst>
              <a:ext uri="{FF2B5EF4-FFF2-40B4-BE49-F238E27FC236}">
                <a16:creationId xmlns:a16="http://schemas.microsoft.com/office/drawing/2014/main" id="{8CD5205A-5E51-9242-9862-A21C407F68D9}"/>
              </a:ext>
            </a:extLst>
          </p:cNvPr>
          <p:cNvSpPr txBox="1">
            <a:spLocks/>
          </p:cNvSpPr>
          <p:nvPr/>
        </p:nvSpPr>
        <p:spPr>
          <a:xfrm>
            <a:off x="702988" y="1851901"/>
            <a:ext cx="5888928" cy="39731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14345">
              <a:lnSpc>
                <a:spcPct val="140000"/>
              </a:lnSpc>
              <a:buClr>
                <a:schemeClr val="accent6"/>
              </a:buClr>
              <a:buNone/>
              <a:defRPr/>
            </a:pPr>
            <a:r>
              <a:rPr lang="en-GB" dirty="0">
                <a:latin typeface="Helvetica Light" panose="020B0403020202020204" pitchFamily="34" charset="0"/>
                <a:ea typeface="Calibri" charset="0"/>
                <a:cs typeface="Times New Roman" charset="0"/>
              </a:rPr>
              <a:t>It is a </a:t>
            </a:r>
            <a:r>
              <a:rPr lang="en-GB" dirty="0">
                <a:highlight>
                  <a:srgbClr val="00FFFF"/>
                </a:highlight>
                <a:latin typeface="Helvetica Light" panose="020B0403020202020204" pitchFamily="34" charset="0"/>
                <a:ea typeface="Calibri" charset="0"/>
                <a:cs typeface="Times New Roman" charset="0"/>
              </a:rPr>
              <a:t>patient’s right </a:t>
            </a:r>
            <a:r>
              <a:rPr lang="en-GB" dirty="0">
                <a:latin typeface="Helvetica Light" panose="020B0403020202020204" pitchFamily="34" charset="0"/>
                <a:ea typeface="Calibri" charset="0"/>
                <a:cs typeface="Times New Roman" charset="0"/>
              </a:rPr>
              <a:t>to have access to high-quality nutrition cancer care.</a:t>
            </a:r>
          </a:p>
        </p:txBody>
      </p:sp>
      <p:pic>
        <p:nvPicPr>
          <p:cNvPr id="8" name="Afbeelding 7" descr="Afbeelding met persoon&#10;&#10;Automatisch gegenereerde beschrijving">
            <a:extLst>
              <a:ext uri="{FF2B5EF4-FFF2-40B4-BE49-F238E27FC236}">
                <a16:creationId xmlns:a16="http://schemas.microsoft.com/office/drawing/2014/main" id="{B99E8C5D-43DA-2D4C-8180-CCD64AA651AF}"/>
              </a:ext>
            </a:extLst>
          </p:cNvPr>
          <p:cNvPicPr>
            <a:picLocks noChangeAspect="1"/>
          </p:cNvPicPr>
          <p:nvPr/>
        </p:nvPicPr>
        <p:blipFill>
          <a:blip r:embed="rId4"/>
          <a:stretch>
            <a:fillRect/>
          </a:stretch>
        </p:blipFill>
        <p:spPr>
          <a:xfrm>
            <a:off x="6816436" y="2203561"/>
            <a:ext cx="5011249" cy="3343275"/>
          </a:xfrm>
          <a:prstGeom prst="rect">
            <a:avLst/>
          </a:prstGeom>
        </p:spPr>
      </p:pic>
      <p:pic>
        <p:nvPicPr>
          <p:cNvPr id="10" name="Afbeelding 9">
            <a:extLst>
              <a:ext uri="{FF2B5EF4-FFF2-40B4-BE49-F238E27FC236}">
                <a16:creationId xmlns:a16="http://schemas.microsoft.com/office/drawing/2014/main" id="{3061EE71-2417-B64F-9A76-42E1D3B2EDE9}"/>
              </a:ext>
            </a:extLst>
          </p:cNvPr>
          <p:cNvPicPr>
            <a:picLocks noChangeAspect="1"/>
          </p:cNvPicPr>
          <p:nvPr/>
        </p:nvPicPr>
        <p:blipFill>
          <a:blip r:embed="rId5"/>
          <a:stretch>
            <a:fillRect/>
          </a:stretch>
        </p:blipFill>
        <p:spPr>
          <a:xfrm>
            <a:off x="10160364" y="5813796"/>
            <a:ext cx="1633213" cy="680807"/>
          </a:xfrm>
          <a:prstGeom prst="rect">
            <a:avLst/>
          </a:prstGeom>
        </p:spPr>
      </p:pic>
    </p:spTree>
    <p:extLst>
      <p:ext uri="{BB962C8B-B14F-4D97-AF65-F5344CB8AC3E}">
        <p14:creationId xmlns:p14="http://schemas.microsoft.com/office/powerpoint/2010/main" val="1529151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187EF6D-304C-EC4B-97D9-285AF604FE6E}"/>
              </a:ext>
            </a:extLst>
          </p:cNvPr>
          <p:cNvSpPr/>
          <p:nvPr/>
        </p:nvSpPr>
        <p:spPr>
          <a:xfrm>
            <a:off x="1847231" y="582539"/>
            <a:ext cx="7436651" cy="769441"/>
          </a:xfrm>
          <a:prstGeom prst="rect">
            <a:avLst/>
          </a:prstGeom>
        </p:spPr>
        <p:txBody>
          <a:bodyPr wrap="none">
            <a:spAutoFit/>
          </a:bodyPr>
          <a:lstStyle/>
          <a:p>
            <a:r>
              <a:rPr lang="en-GB" sz="4400" dirty="0">
                <a:latin typeface="Helvetica Light" panose="020B0403020202020204" pitchFamily="34" charset="0"/>
                <a:ea typeface="Calibri" charset="0"/>
                <a:cs typeface="Times New Roman" charset="0"/>
              </a:rPr>
              <a:t> What does the science say?</a:t>
            </a:r>
            <a:endParaRPr lang="nl-NL" sz="4400" dirty="0">
              <a:latin typeface="Helvetica Light" panose="020B0403020202020204" pitchFamily="34" charset="0"/>
            </a:endParaRPr>
          </a:p>
        </p:txBody>
      </p:sp>
      <p:pic>
        <p:nvPicPr>
          <p:cNvPr id="5" name="Afbeelding 4">
            <a:extLst>
              <a:ext uri="{FF2B5EF4-FFF2-40B4-BE49-F238E27FC236}">
                <a16:creationId xmlns:a16="http://schemas.microsoft.com/office/drawing/2014/main" id="{59A1B0DE-D26D-7449-935F-8A355D9FD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365125"/>
            <a:ext cx="1286224" cy="1171575"/>
          </a:xfrm>
          <a:prstGeom prst="rect">
            <a:avLst/>
          </a:prstGeom>
        </p:spPr>
      </p:pic>
      <p:sp>
        <p:nvSpPr>
          <p:cNvPr id="9" name="Tijdelijke aanduiding voor inhoud 2">
            <a:extLst>
              <a:ext uri="{FF2B5EF4-FFF2-40B4-BE49-F238E27FC236}">
                <a16:creationId xmlns:a16="http://schemas.microsoft.com/office/drawing/2014/main" id="{8CD5205A-5E51-9242-9862-A21C407F68D9}"/>
              </a:ext>
            </a:extLst>
          </p:cNvPr>
          <p:cNvSpPr txBox="1">
            <a:spLocks/>
          </p:cNvSpPr>
          <p:nvPr/>
        </p:nvSpPr>
        <p:spPr>
          <a:xfrm>
            <a:off x="725290" y="1665634"/>
            <a:ext cx="6790631" cy="39731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14345">
              <a:lnSpc>
                <a:spcPct val="140000"/>
              </a:lnSpc>
              <a:buClr>
                <a:schemeClr val="accent6"/>
              </a:buClr>
              <a:buNone/>
              <a:defRPr/>
            </a:pPr>
            <a:r>
              <a:rPr lang="en-GB" dirty="0">
                <a:latin typeface="Helvetica Light" panose="020B0403020202020204" pitchFamily="34" charset="0"/>
                <a:ea typeface="Calibri" charset="0"/>
                <a:cs typeface="Times New Roman" charset="0"/>
              </a:rPr>
              <a:t>1) The protection of the nutritional state of a patient with cancer is </a:t>
            </a:r>
            <a:r>
              <a:rPr lang="en-GB" dirty="0">
                <a:highlight>
                  <a:srgbClr val="00FFFF"/>
                </a:highlight>
                <a:latin typeface="Helvetica Light" panose="020B0403020202020204" pitchFamily="34" charset="0"/>
                <a:ea typeface="Calibri" charset="0"/>
                <a:cs typeface="Times New Roman" charset="0"/>
              </a:rPr>
              <a:t>critical for their treatment outcomes </a:t>
            </a:r>
            <a:r>
              <a:rPr lang="en-GB" dirty="0">
                <a:latin typeface="Helvetica Light" panose="020B0403020202020204" pitchFamily="34" charset="0"/>
                <a:ea typeface="Calibri" charset="0"/>
                <a:cs typeface="Times New Roman" charset="0"/>
              </a:rPr>
              <a:t>and quality of life.</a:t>
            </a:r>
            <a:br>
              <a:rPr lang="en-GB" dirty="0">
                <a:latin typeface="Helvetica Light" panose="020B0403020202020204" pitchFamily="34" charset="0"/>
                <a:ea typeface="Calibri" charset="0"/>
                <a:cs typeface="Times New Roman" charset="0"/>
              </a:rPr>
            </a:br>
            <a:r>
              <a:rPr lang="en-GB" dirty="0">
                <a:latin typeface="Helvetica Light" panose="020B0403020202020204" pitchFamily="34" charset="0"/>
                <a:ea typeface="Calibri" charset="0"/>
                <a:cs typeface="Times New Roman" charset="0"/>
              </a:rPr>
              <a:t>2) optimizing nutritional care is a very </a:t>
            </a:r>
            <a:r>
              <a:rPr lang="en-GB" dirty="0">
                <a:highlight>
                  <a:srgbClr val="00FFFF"/>
                </a:highlight>
                <a:latin typeface="Helvetica Light" panose="020B0403020202020204" pitchFamily="34" charset="0"/>
                <a:ea typeface="Calibri" charset="0"/>
                <a:cs typeface="Times New Roman" charset="0"/>
              </a:rPr>
              <a:t>(cost-) effective measure </a:t>
            </a:r>
            <a:r>
              <a:rPr lang="en-GB" dirty="0">
                <a:latin typeface="Helvetica Light" panose="020B0403020202020204" pitchFamily="34" charset="0"/>
                <a:ea typeface="Calibri" charset="0"/>
                <a:cs typeface="Times New Roman" charset="0"/>
              </a:rPr>
              <a:t>in both disease prevention and treatment</a:t>
            </a:r>
          </a:p>
        </p:txBody>
      </p:sp>
      <p:pic>
        <p:nvPicPr>
          <p:cNvPr id="10" name="Afbeelding 9" descr="Afbeelding met persoon, binnen&#10;&#10;Automatisch gegenereerde beschrijving">
            <a:extLst>
              <a:ext uri="{FF2B5EF4-FFF2-40B4-BE49-F238E27FC236}">
                <a16:creationId xmlns:a16="http://schemas.microsoft.com/office/drawing/2014/main" id="{B0EB9F73-3F9F-B845-8FE3-37B7AD39FE9C}"/>
              </a:ext>
            </a:extLst>
          </p:cNvPr>
          <p:cNvPicPr>
            <a:picLocks noChangeAspect="1"/>
          </p:cNvPicPr>
          <p:nvPr/>
        </p:nvPicPr>
        <p:blipFill rotWithShape="1">
          <a:blip r:embed="rId4"/>
          <a:srcRect l="26900"/>
          <a:stretch/>
        </p:blipFill>
        <p:spPr>
          <a:xfrm>
            <a:off x="7960255" y="2684074"/>
            <a:ext cx="3542086" cy="2219326"/>
          </a:xfrm>
          <a:prstGeom prst="rect">
            <a:avLst/>
          </a:prstGeom>
        </p:spPr>
      </p:pic>
      <p:sp>
        <p:nvSpPr>
          <p:cNvPr id="3" name="Rechteck 2"/>
          <p:cNvSpPr/>
          <p:nvPr/>
        </p:nvSpPr>
        <p:spPr>
          <a:xfrm>
            <a:off x="725290" y="5716126"/>
            <a:ext cx="8972671" cy="1015663"/>
          </a:xfrm>
          <a:prstGeom prst="rect">
            <a:avLst/>
          </a:prstGeom>
        </p:spPr>
        <p:txBody>
          <a:bodyPr wrap="square">
            <a:spAutoFit/>
          </a:bodyPr>
          <a:lstStyle/>
          <a:p>
            <a:r>
              <a:rPr lang="en-US" sz="1200" dirty="0">
                <a:solidFill>
                  <a:schemeClr val="tx1">
                    <a:lumMod val="75000"/>
                    <a:lumOff val="25000"/>
                  </a:schemeClr>
                </a:solidFill>
                <a:latin typeface="Helvetica Light" panose="020B0403020202020204" pitchFamily="34" charset="0"/>
              </a:rPr>
              <a:t>Thorne JL, Moore JB, Corfe BM. Nutrition and cancer: evidence gaps and opportunities for improving knowledge. </a:t>
            </a:r>
            <a:r>
              <a:rPr lang="en-US" sz="1200" dirty="0" err="1">
                <a:solidFill>
                  <a:schemeClr val="tx1">
                    <a:lumMod val="75000"/>
                    <a:lumOff val="25000"/>
                  </a:schemeClr>
                </a:solidFill>
                <a:latin typeface="Helvetica Light" panose="020B0403020202020204" pitchFamily="34" charset="0"/>
              </a:rPr>
              <a:t>Proc</a:t>
            </a:r>
            <a:r>
              <a:rPr lang="en-US" sz="1200" dirty="0">
                <a:solidFill>
                  <a:schemeClr val="tx1">
                    <a:lumMod val="75000"/>
                    <a:lumOff val="25000"/>
                  </a:schemeClr>
                </a:solidFill>
                <a:latin typeface="Helvetica Light" panose="020B0403020202020204" pitchFamily="34" charset="0"/>
              </a:rPr>
              <a:t> </a:t>
            </a:r>
            <a:r>
              <a:rPr lang="en-US" sz="1200" dirty="0" err="1">
                <a:solidFill>
                  <a:schemeClr val="tx1">
                    <a:lumMod val="75000"/>
                    <a:lumOff val="25000"/>
                  </a:schemeClr>
                </a:solidFill>
                <a:latin typeface="Helvetica Light" panose="020B0403020202020204" pitchFamily="34" charset="0"/>
              </a:rPr>
              <a:t>Nutr</a:t>
            </a:r>
            <a:r>
              <a:rPr lang="en-US" sz="1200" dirty="0">
                <a:solidFill>
                  <a:schemeClr val="tx1">
                    <a:lumMod val="75000"/>
                    <a:lumOff val="25000"/>
                  </a:schemeClr>
                </a:solidFill>
                <a:latin typeface="Helvetica Light" panose="020B0403020202020204" pitchFamily="34" charset="0"/>
              </a:rPr>
              <a:t> Soc. 2020 Aug;79(3):367-372. </a:t>
            </a:r>
          </a:p>
          <a:p>
            <a:r>
              <a:rPr lang="en-US" sz="1200" dirty="0">
                <a:solidFill>
                  <a:schemeClr val="tx1">
                    <a:lumMod val="75000"/>
                    <a:lumOff val="25000"/>
                  </a:schemeClr>
                </a:solidFill>
                <a:latin typeface="Helvetica Light" panose="020B0403020202020204" pitchFamily="34" charset="0"/>
              </a:rPr>
              <a:t>Scholte, R. The Value of Dietetics for Malnourished Hospital Patients. No. 2015-04. Commissioned by the Dutch Association of Dietitians SEO Economic Research. Amsterdam, April 2015</a:t>
            </a:r>
          </a:p>
          <a:p>
            <a:endParaRPr lang="de-DE" sz="1200" dirty="0">
              <a:solidFill>
                <a:schemeClr val="tx1">
                  <a:lumMod val="75000"/>
                  <a:lumOff val="25000"/>
                </a:schemeClr>
              </a:solidFill>
              <a:latin typeface="Helvetica Light" panose="020B0403020202020204" pitchFamily="34" charset="0"/>
            </a:endParaRPr>
          </a:p>
        </p:txBody>
      </p:sp>
      <p:pic>
        <p:nvPicPr>
          <p:cNvPr id="11" name="Afbeelding 10">
            <a:extLst>
              <a:ext uri="{FF2B5EF4-FFF2-40B4-BE49-F238E27FC236}">
                <a16:creationId xmlns:a16="http://schemas.microsoft.com/office/drawing/2014/main" id="{7BB3B75C-F358-134F-9D7E-0664C1EA46F1}"/>
              </a:ext>
            </a:extLst>
          </p:cNvPr>
          <p:cNvPicPr>
            <a:picLocks noChangeAspect="1"/>
          </p:cNvPicPr>
          <p:nvPr/>
        </p:nvPicPr>
        <p:blipFill>
          <a:blip r:embed="rId5"/>
          <a:stretch>
            <a:fillRect/>
          </a:stretch>
        </p:blipFill>
        <p:spPr>
          <a:xfrm>
            <a:off x="10160364" y="5813796"/>
            <a:ext cx="1633213" cy="680807"/>
          </a:xfrm>
          <a:prstGeom prst="rect">
            <a:avLst/>
          </a:prstGeom>
        </p:spPr>
      </p:pic>
    </p:spTree>
    <p:extLst>
      <p:ext uri="{BB962C8B-B14F-4D97-AF65-F5344CB8AC3E}">
        <p14:creationId xmlns:p14="http://schemas.microsoft.com/office/powerpoint/2010/main" val="709026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187EF6D-304C-EC4B-97D9-285AF604FE6E}"/>
              </a:ext>
            </a:extLst>
          </p:cNvPr>
          <p:cNvSpPr/>
          <p:nvPr/>
        </p:nvSpPr>
        <p:spPr>
          <a:xfrm>
            <a:off x="1847231" y="582539"/>
            <a:ext cx="7935186" cy="769441"/>
          </a:xfrm>
          <a:prstGeom prst="rect">
            <a:avLst/>
          </a:prstGeom>
        </p:spPr>
        <p:txBody>
          <a:bodyPr wrap="none">
            <a:spAutoFit/>
          </a:bodyPr>
          <a:lstStyle/>
          <a:p>
            <a:r>
              <a:rPr lang="en-GB" sz="4400" dirty="0">
                <a:latin typeface="Helvetica Light" panose="020B0403020202020204" pitchFamily="34" charset="0"/>
                <a:ea typeface="Calibri" charset="0"/>
                <a:cs typeface="Times New Roman" charset="0"/>
              </a:rPr>
              <a:t> Europe’s Beating Cancer plan</a:t>
            </a:r>
            <a:endParaRPr lang="nl-NL" sz="4400" dirty="0">
              <a:latin typeface="Helvetica Light" panose="020B0403020202020204" pitchFamily="34" charset="0"/>
            </a:endParaRPr>
          </a:p>
        </p:txBody>
      </p:sp>
      <p:pic>
        <p:nvPicPr>
          <p:cNvPr id="5" name="Afbeelding 4">
            <a:extLst>
              <a:ext uri="{FF2B5EF4-FFF2-40B4-BE49-F238E27FC236}">
                <a16:creationId xmlns:a16="http://schemas.microsoft.com/office/drawing/2014/main" id="{59A1B0DE-D26D-7449-935F-8A355D9FD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365125"/>
            <a:ext cx="1286224" cy="1171575"/>
          </a:xfrm>
          <a:prstGeom prst="rect">
            <a:avLst/>
          </a:prstGeom>
        </p:spPr>
      </p:pic>
      <p:sp>
        <p:nvSpPr>
          <p:cNvPr id="9" name="Tijdelijke aanduiding voor inhoud 2">
            <a:extLst>
              <a:ext uri="{FF2B5EF4-FFF2-40B4-BE49-F238E27FC236}">
                <a16:creationId xmlns:a16="http://schemas.microsoft.com/office/drawing/2014/main" id="{8CD5205A-5E51-9242-9862-A21C407F68D9}"/>
              </a:ext>
            </a:extLst>
          </p:cNvPr>
          <p:cNvSpPr txBox="1">
            <a:spLocks/>
          </p:cNvSpPr>
          <p:nvPr/>
        </p:nvSpPr>
        <p:spPr>
          <a:xfrm>
            <a:off x="1129583" y="1952383"/>
            <a:ext cx="4966418" cy="32941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14345">
              <a:lnSpc>
                <a:spcPct val="140000"/>
              </a:lnSpc>
              <a:buClr>
                <a:schemeClr val="accent6"/>
              </a:buClr>
              <a:buNone/>
              <a:defRPr/>
            </a:pPr>
            <a:r>
              <a:rPr lang="en-GB" dirty="0">
                <a:latin typeface="Helvetica Light" panose="020B0403020202020204" pitchFamily="34" charset="0"/>
                <a:ea typeface="Calibri" charset="0"/>
                <a:cs typeface="Times New Roman" charset="0"/>
              </a:rPr>
              <a:t>‘Europe’s Beating Cancer Plan will ultimately ensure that patients across the EU can benefit from </a:t>
            </a:r>
            <a:r>
              <a:rPr lang="en-GB" dirty="0">
                <a:highlight>
                  <a:srgbClr val="00FFFF"/>
                </a:highlight>
                <a:latin typeface="Helvetica Light" panose="020B0403020202020204" pitchFamily="34" charset="0"/>
                <a:ea typeface="Calibri" charset="0"/>
                <a:cs typeface="Times New Roman" charset="0"/>
              </a:rPr>
              <a:t>better care and treatment’</a:t>
            </a:r>
            <a:r>
              <a:rPr lang="en-GB" dirty="0">
                <a:latin typeface="Helvetica Light" panose="020B0403020202020204" pitchFamily="34" charset="0"/>
                <a:ea typeface="Calibri" charset="0"/>
                <a:cs typeface="Times New Roman" charset="0"/>
              </a:rPr>
              <a:t>.</a:t>
            </a:r>
          </a:p>
          <a:p>
            <a:pPr defTabSz="514345">
              <a:lnSpc>
                <a:spcPct val="140000"/>
              </a:lnSpc>
              <a:buClr>
                <a:schemeClr val="accent6"/>
              </a:buClr>
              <a:buFont typeface="Wingdings" pitchFamily="2" charset="2"/>
              <a:buChar char="ü"/>
              <a:defRPr/>
            </a:pPr>
            <a:endParaRPr lang="en-GB" dirty="0">
              <a:latin typeface="Helvetica Light" panose="020B0403020202020204" pitchFamily="34" charset="0"/>
              <a:ea typeface="Calibri" charset="0"/>
              <a:cs typeface="Times New Roman" charset="0"/>
            </a:endParaRPr>
          </a:p>
          <a:p>
            <a:pPr defTabSz="514345">
              <a:lnSpc>
                <a:spcPct val="140000"/>
              </a:lnSpc>
              <a:buClr>
                <a:schemeClr val="accent6"/>
              </a:buClr>
              <a:buFont typeface="Wingdings" pitchFamily="2" charset="2"/>
              <a:buChar char="ü"/>
              <a:defRPr/>
            </a:pPr>
            <a:endParaRPr lang="en-GB" dirty="0">
              <a:latin typeface="Helvetica Light" panose="020B0403020202020204" pitchFamily="34" charset="0"/>
              <a:ea typeface="Calibri" charset="0"/>
              <a:cs typeface="Times New Roman" charset="0"/>
            </a:endParaRPr>
          </a:p>
          <a:p>
            <a:pPr defTabSz="514345">
              <a:lnSpc>
                <a:spcPct val="140000"/>
              </a:lnSpc>
              <a:buClr>
                <a:schemeClr val="accent6"/>
              </a:buClr>
              <a:buFont typeface="Wingdings" pitchFamily="2" charset="2"/>
              <a:buChar char="ü"/>
              <a:defRPr/>
            </a:pPr>
            <a:endParaRPr lang="en-GB" dirty="0">
              <a:latin typeface="Helvetica Light" panose="020B0403020202020204" pitchFamily="34" charset="0"/>
              <a:ea typeface="Calibri" charset="0"/>
              <a:cs typeface="Times New Roman" charset="0"/>
            </a:endParaRPr>
          </a:p>
          <a:p>
            <a:pPr defTabSz="514345">
              <a:lnSpc>
                <a:spcPct val="140000"/>
              </a:lnSpc>
              <a:buClr>
                <a:schemeClr val="accent6"/>
              </a:buClr>
              <a:buFont typeface="Wingdings" pitchFamily="2" charset="2"/>
              <a:buChar char="ü"/>
              <a:defRPr/>
            </a:pPr>
            <a:endParaRPr lang="en-GB" dirty="0">
              <a:latin typeface="Helvetica Light" panose="020B0403020202020204" pitchFamily="34" charset="0"/>
              <a:ea typeface="Calibri" charset="0"/>
              <a:cs typeface="Times New Roman" charset="0"/>
            </a:endParaRPr>
          </a:p>
        </p:txBody>
      </p:sp>
      <p:pic>
        <p:nvPicPr>
          <p:cNvPr id="10" name="Picture 2" descr="Prostate patient views needed for EU cancer plan »">
            <a:extLst>
              <a:ext uri="{FF2B5EF4-FFF2-40B4-BE49-F238E27FC236}">
                <a16:creationId xmlns:a16="http://schemas.microsoft.com/office/drawing/2014/main" id="{13F1A248-8699-FE43-859B-97E2649F90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0041" y="1929555"/>
            <a:ext cx="4975502" cy="3317002"/>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4248F0C4-FEE0-074A-A04F-47DF45CF7D49}"/>
              </a:ext>
            </a:extLst>
          </p:cNvPr>
          <p:cNvPicPr>
            <a:picLocks noChangeAspect="1"/>
          </p:cNvPicPr>
          <p:nvPr/>
        </p:nvPicPr>
        <p:blipFill>
          <a:blip r:embed="rId5"/>
          <a:stretch>
            <a:fillRect/>
          </a:stretch>
        </p:blipFill>
        <p:spPr>
          <a:xfrm>
            <a:off x="10160364" y="5813796"/>
            <a:ext cx="1633213" cy="680807"/>
          </a:xfrm>
          <a:prstGeom prst="rect">
            <a:avLst/>
          </a:prstGeom>
        </p:spPr>
      </p:pic>
    </p:spTree>
    <p:extLst>
      <p:ext uri="{BB962C8B-B14F-4D97-AF65-F5344CB8AC3E}">
        <p14:creationId xmlns:p14="http://schemas.microsoft.com/office/powerpoint/2010/main" val="1772668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187EF6D-304C-EC4B-97D9-285AF604FE6E}"/>
              </a:ext>
            </a:extLst>
          </p:cNvPr>
          <p:cNvSpPr/>
          <p:nvPr/>
        </p:nvSpPr>
        <p:spPr>
          <a:xfrm>
            <a:off x="1847231" y="582539"/>
            <a:ext cx="6526146" cy="769441"/>
          </a:xfrm>
          <a:prstGeom prst="rect">
            <a:avLst/>
          </a:prstGeom>
        </p:spPr>
        <p:txBody>
          <a:bodyPr wrap="none">
            <a:spAutoFit/>
          </a:bodyPr>
          <a:lstStyle/>
          <a:p>
            <a:r>
              <a:rPr lang="en-GB" sz="4400" dirty="0">
                <a:latin typeface="Helvetica Light" panose="020B0403020202020204" pitchFamily="34" charset="0"/>
                <a:ea typeface="Calibri" charset="0"/>
                <a:cs typeface="Times New Roman" charset="0"/>
              </a:rPr>
              <a:t> What needs to be done?</a:t>
            </a:r>
            <a:endParaRPr lang="nl-NL" sz="4400" dirty="0">
              <a:latin typeface="Helvetica Light" panose="020B0403020202020204" pitchFamily="34" charset="0"/>
            </a:endParaRPr>
          </a:p>
        </p:txBody>
      </p:sp>
      <p:pic>
        <p:nvPicPr>
          <p:cNvPr id="5" name="Afbeelding 4">
            <a:extLst>
              <a:ext uri="{FF2B5EF4-FFF2-40B4-BE49-F238E27FC236}">
                <a16:creationId xmlns:a16="http://schemas.microsoft.com/office/drawing/2014/main" id="{59A1B0DE-D26D-7449-935F-8A355D9FD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365125"/>
            <a:ext cx="1286224" cy="1171575"/>
          </a:xfrm>
          <a:prstGeom prst="rect">
            <a:avLst/>
          </a:prstGeom>
        </p:spPr>
      </p:pic>
      <p:sp>
        <p:nvSpPr>
          <p:cNvPr id="9" name="Tijdelijke aanduiding voor inhoud 2">
            <a:extLst>
              <a:ext uri="{FF2B5EF4-FFF2-40B4-BE49-F238E27FC236}">
                <a16:creationId xmlns:a16="http://schemas.microsoft.com/office/drawing/2014/main" id="{8CD5205A-5E51-9242-9862-A21C407F68D9}"/>
              </a:ext>
            </a:extLst>
          </p:cNvPr>
          <p:cNvSpPr txBox="1">
            <a:spLocks/>
          </p:cNvSpPr>
          <p:nvPr/>
        </p:nvSpPr>
        <p:spPr>
          <a:xfrm>
            <a:off x="1129582" y="1952383"/>
            <a:ext cx="5556031" cy="32941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14345">
              <a:lnSpc>
                <a:spcPct val="140000"/>
              </a:lnSpc>
              <a:buClr>
                <a:schemeClr val="accent6"/>
              </a:buClr>
              <a:buFont typeface="Wingdings" pitchFamily="2" charset="2"/>
              <a:buChar char="ü"/>
              <a:defRPr/>
            </a:pPr>
            <a:r>
              <a:rPr lang="en-GB" sz="2400" dirty="0">
                <a:latin typeface="Helvetica Light" panose="020B0403020202020204" pitchFamily="34" charset="0"/>
                <a:ea typeface="Calibri" charset="0"/>
                <a:cs typeface="Times New Roman" charset="0"/>
              </a:rPr>
              <a:t> Cancer plan implementation</a:t>
            </a:r>
            <a:endParaRPr lang="en-GB" sz="2400" dirty="0">
              <a:highlight>
                <a:srgbClr val="FFFF00"/>
              </a:highlight>
              <a:latin typeface="Helvetica Light" panose="020B0403020202020204" pitchFamily="34" charset="0"/>
              <a:ea typeface="Calibri" charset="0"/>
              <a:cs typeface="Times New Roman" charset="0"/>
            </a:endParaRPr>
          </a:p>
          <a:p>
            <a:pPr defTabSz="514345">
              <a:lnSpc>
                <a:spcPct val="140000"/>
              </a:lnSpc>
              <a:buClr>
                <a:schemeClr val="accent6"/>
              </a:buClr>
              <a:buFont typeface="Wingdings" pitchFamily="2" charset="2"/>
              <a:buChar char="ü"/>
              <a:defRPr/>
            </a:pPr>
            <a:r>
              <a:rPr lang="en-GB" sz="2400" dirty="0">
                <a:latin typeface="Helvetica Light" panose="020B0403020202020204" pitchFamily="34" charset="0"/>
                <a:ea typeface="Calibri" charset="0"/>
                <a:cs typeface="Times New Roman" charset="0"/>
              </a:rPr>
              <a:t> 7 actionable recommendations</a:t>
            </a:r>
          </a:p>
          <a:p>
            <a:pPr defTabSz="514345">
              <a:lnSpc>
                <a:spcPct val="140000"/>
              </a:lnSpc>
              <a:buClr>
                <a:schemeClr val="accent6"/>
              </a:buClr>
              <a:buFont typeface="Wingdings" pitchFamily="2" charset="2"/>
              <a:buChar char="ü"/>
              <a:defRPr/>
            </a:pPr>
            <a:r>
              <a:rPr lang="en-GB" sz="2400" dirty="0">
                <a:highlight>
                  <a:srgbClr val="00FFFF"/>
                </a:highlight>
                <a:latin typeface="Helvetica Light" panose="020B0403020202020204" pitchFamily="34" charset="0"/>
                <a:ea typeface="Calibri" charset="0"/>
                <a:cs typeface="Times New Roman" charset="0"/>
              </a:rPr>
              <a:t> Adapt to local situation</a:t>
            </a:r>
          </a:p>
          <a:p>
            <a:pPr defTabSz="514345">
              <a:lnSpc>
                <a:spcPct val="140000"/>
              </a:lnSpc>
              <a:buClr>
                <a:schemeClr val="accent6"/>
              </a:buClr>
              <a:buFont typeface="Wingdings" pitchFamily="2" charset="2"/>
              <a:buChar char="ü"/>
              <a:defRPr/>
            </a:pPr>
            <a:r>
              <a:rPr lang="en-GB" sz="2400" dirty="0">
                <a:latin typeface="Helvetica Light" panose="020B0403020202020204" pitchFamily="34" charset="0"/>
                <a:ea typeface="Calibri" charset="0"/>
                <a:cs typeface="Times New Roman" charset="0"/>
              </a:rPr>
              <a:t> Addressing existing gaps</a:t>
            </a:r>
          </a:p>
        </p:txBody>
      </p:sp>
      <p:sp>
        <p:nvSpPr>
          <p:cNvPr id="12" name="Tekstvak 11">
            <a:extLst>
              <a:ext uri="{FF2B5EF4-FFF2-40B4-BE49-F238E27FC236}">
                <a16:creationId xmlns:a16="http://schemas.microsoft.com/office/drawing/2014/main" id="{51AD23AA-3BD1-8447-9C48-942E83187C08}"/>
              </a:ext>
            </a:extLst>
          </p:cNvPr>
          <p:cNvSpPr txBox="1"/>
          <p:nvPr/>
        </p:nvSpPr>
        <p:spPr>
          <a:xfrm>
            <a:off x="6909844" y="5143976"/>
            <a:ext cx="4904099" cy="369332"/>
          </a:xfrm>
          <a:prstGeom prst="rect">
            <a:avLst/>
          </a:prstGeom>
          <a:noFill/>
        </p:spPr>
        <p:txBody>
          <a:bodyPr wrap="none" rtlCol="0">
            <a:spAutoFit/>
          </a:bodyPr>
          <a:lstStyle/>
          <a:p>
            <a:r>
              <a:rPr lang="nl-NL" dirty="0" err="1">
                <a:latin typeface="Helvetica" pitchFamily="2" charset="0"/>
              </a:rPr>
              <a:t>www.european-nutrition.org</a:t>
            </a:r>
            <a:r>
              <a:rPr lang="nl-NL" dirty="0">
                <a:latin typeface="Helvetica" pitchFamily="2" charset="0"/>
              </a:rPr>
              <a:t>/</a:t>
            </a:r>
            <a:r>
              <a:rPr lang="nl-NL" dirty="0" err="1">
                <a:latin typeface="Helvetica" pitchFamily="2" charset="0"/>
              </a:rPr>
              <a:t>recommendations</a:t>
            </a:r>
            <a:endParaRPr lang="nl-NL" dirty="0">
              <a:latin typeface="Helvetica" pitchFamily="2" charset="0"/>
            </a:endParaRPr>
          </a:p>
        </p:txBody>
      </p:sp>
      <p:pic>
        <p:nvPicPr>
          <p:cNvPr id="17" name="Afbeelding 16">
            <a:extLst>
              <a:ext uri="{FF2B5EF4-FFF2-40B4-BE49-F238E27FC236}">
                <a16:creationId xmlns:a16="http://schemas.microsoft.com/office/drawing/2014/main" id="{D2407D26-79DA-AA4C-AA24-930DD2E2620A}"/>
              </a:ext>
            </a:extLst>
          </p:cNvPr>
          <p:cNvPicPr>
            <a:picLocks noChangeAspect="1"/>
          </p:cNvPicPr>
          <p:nvPr/>
        </p:nvPicPr>
        <p:blipFill>
          <a:blip r:embed="rId4"/>
          <a:stretch>
            <a:fillRect/>
          </a:stretch>
        </p:blipFill>
        <p:spPr>
          <a:xfrm>
            <a:off x="10160364" y="5813796"/>
            <a:ext cx="1633213" cy="680807"/>
          </a:xfrm>
          <a:prstGeom prst="rect">
            <a:avLst/>
          </a:prstGeom>
        </p:spPr>
      </p:pic>
      <p:pic>
        <p:nvPicPr>
          <p:cNvPr id="18" name="Afbeelding 17" descr="Afbeelding met tekst&#10;&#10;Automatisch gegenereerde beschrijving">
            <a:extLst>
              <a:ext uri="{FF2B5EF4-FFF2-40B4-BE49-F238E27FC236}">
                <a16:creationId xmlns:a16="http://schemas.microsoft.com/office/drawing/2014/main" id="{4F5ACEC1-F6CA-9E43-87AA-35277FDC70AE}"/>
              </a:ext>
            </a:extLst>
          </p:cNvPr>
          <p:cNvPicPr>
            <a:picLocks noChangeAspect="1"/>
          </p:cNvPicPr>
          <p:nvPr/>
        </p:nvPicPr>
        <p:blipFill>
          <a:blip r:embed="rId5"/>
          <a:stretch>
            <a:fillRect/>
          </a:stretch>
        </p:blipFill>
        <p:spPr>
          <a:xfrm>
            <a:off x="8620059" y="982648"/>
            <a:ext cx="2727767" cy="3860840"/>
          </a:xfrm>
          <a:prstGeom prst="rect">
            <a:avLst/>
          </a:prstGeom>
          <a:ln>
            <a:solidFill>
              <a:schemeClr val="bg2">
                <a:lumMod val="50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91837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FFD18869-6075-4F4E-B4C5-1FBC199230C2}"/>
              </a:ext>
            </a:extLst>
          </p:cNvPr>
          <p:cNvSpPr txBox="1">
            <a:spLocks/>
          </p:cNvSpPr>
          <p:nvPr/>
        </p:nvSpPr>
        <p:spPr>
          <a:xfrm>
            <a:off x="1682269" y="634372"/>
            <a:ext cx="938102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err="1"/>
              <a:t>Europe’s</a:t>
            </a:r>
            <a:r>
              <a:rPr lang="nl-NL" dirty="0"/>
              <a:t> </a:t>
            </a:r>
            <a:r>
              <a:rPr lang="nl-NL" dirty="0" err="1"/>
              <a:t>Nutrition</a:t>
            </a:r>
            <a:r>
              <a:rPr lang="nl-NL" dirty="0"/>
              <a:t> &amp; Cancer experts</a:t>
            </a:r>
          </a:p>
        </p:txBody>
      </p:sp>
      <p:pic>
        <p:nvPicPr>
          <p:cNvPr id="21" name="Afbeelding 20">
            <a:extLst>
              <a:ext uri="{FF2B5EF4-FFF2-40B4-BE49-F238E27FC236}">
                <a16:creationId xmlns:a16="http://schemas.microsoft.com/office/drawing/2014/main" id="{5D52EC13-DD08-C34E-825D-2F72F12E5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5" y="408012"/>
            <a:ext cx="1286224" cy="1171575"/>
          </a:xfrm>
          <a:prstGeom prst="rect">
            <a:avLst/>
          </a:prstGeom>
        </p:spPr>
      </p:pic>
      <p:pic>
        <p:nvPicPr>
          <p:cNvPr id="24" name="Afbeelding 23">
            <a:extLst>
              <a:ext uri="{FF2B5EF4-FFF2-40B4-BE49-F238E27FC236}">
                <a16:creationId xmlns:a16="http://schemas.microsoft.com/office/drawing/2014/main" id="{D24FDE19-A8A1-E243-AD2B-82C2F76681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7409" y="2207062"/>
            <a:ext cx="2081870" cy="835486"/>
          </a:xfrm>
          <a:prstGeom prst="rect">
            <a:avLst/>
          </a:prstGeom>
        </p:spPr>
      </p:pic>
      <p:pic>
        <p:nvPicPr>
          <p:cNvPr id="31" name="Afbeelding 30">
            <a:extLst>
              <a:ext uri="{FF2B5EF4-FFF2-40B4-BE49-F238E27FC236}">
                <a16:creationId xmlns:a16="http://schemas.microsoft.com/office/drawing/2014/main" id="{F0FA7850-7B26-0744-B53E-3C48E9EF6391}"/>
              </a:ext>
            </a:extLst>
          </p:cNvPr>
          <p:cNvPicPr>
            <a:picLocks noChangeAspect="1"/>
          </p:cNvPicPr>
          <p:nvPr/>
        </p:nvPicPr>
        <p:blipFill rotWithShape="1">
          <a:blip r:embed="rId5">
            <a:extLst>
              <a:ext uri="{28A0092B-C50C-407E-A947-70E740481C1C}">
                <a14:useLocalDpi xmlns:a14="http://schemas.microsoft.com/office/drawing/2010/main" val="0"/>
              </a:ext>
            </a:extLst>
          </a:blip>
          <a:srcRect l="2961"/>
          <a:stretch/>
        </p:blipFill>
        <p:spPr>
          <a:xfrm>
            <a:off x="2074955" y="2215753"/>
            <a:ext cx="1401042" cy="1120425"/>
          </a:xfrm>
          <a:prstGeom prst="rect">
            <a:avLst/>
          </a:prstGeom>
        </p:spPr>
      </p:pic>
      <p:pic>
        <p:nvPicPr>
          <p:cNvPr id="32" name="Afbeelding 31">
            <a:extLst>
              <a:ext uri="{FF2B5EF4-FFF2-40B4-BE49-F238E27FC236}">
                <a16:creationId xmlns:a16="http://schemas.microsoft.com/office/drawing/2014/main" id="{C677AD5A-03EA-8948-A576-AD3C21CC3D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7394" y="2554617"/>
            <a:ext cx="2234577" cy="487931"/>
          </a:xfrm>
          <a:prstGeom prst="rect">
            <a:avLst/>
          </a:prstGeom>
        </p:spPr>
      </p:pic>
      <p:pic>
        <p:nvPicPr>
          <p:cNvPr id="36" name="Picture 6" descr="ENHA Logo">
            <a:extLst>
              <a:ext uri="{FF2B5EF4-FFF2-40B4-BE49-F238E27FC236}">
                <a16:creationId xmlns:a16="http://schemas.microsoft.com/office/drawing/2014/main" id="{2DE9C491-416E-6144-B517-A11BAC9480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9494" y="4069780"/>
            <a:ext cx="3207900" cy="583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Design and Print Resources - EASO">
            <a:extLst>
              <a:ext uri="{FF2B5EF4-FFF2-40B4-BE49-F238E27FC236}">
                <a16:creationId xmlns:a16="http://schemas.microsoft.com/office/drawing/2014/main" id="{6978E2AE-EA9F-1348-B4FB-05148A848D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3191" y="4069780"/>
            <a:ext cx="1442985" cy="57151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NDietS - European Network of Dietetic Students Employees, Location,  Careers | LinkedIn">
            <a:extLst>
              <a:ext uri="{FF2B5EF4-FFF2-40B4-BE49-F238E27FC236}">
                <a16:creationId xmlns:a16="http://schemas.microsoft.com/office/drawing/2014/main" id="{4BA8A765-B099-C649-B1FF-8BD5AF394D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67930" y="3429000"/>
            <a:ext cx="1464796" cy="1464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969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FFD18869-6075-4F4E-B4C5-1FBC199230C2}"/>
              </a:ext>
            </a:extLst>
          </p:cNvPr>
          <p:cNvSpPr txBox="1">
            <a:spLocks/>
          </p:cNvSpPr>
          <p:nvPr/>
        </p:nvSpPr>
        <p:spPr>
          <a:xfrm>
            <a:off x="1682269" y="634372"/>
            <a:ext cx="938102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It starts </a:t>
            </a:r>
            <a:r>
              <a:rPr lang="nl-NL" dirty="0" err="1"/>
              <a:t>with</a:t>
            </a:r>
            <a:r>
              <a:rPr lang="nl-NL" dirty="0"/>
              <a:t> </a:t>
            </a:r>
            <a:r>
              <a:rPr lang="nl-NL" dirty="0" err="1"/>
              <a:t>education</a:t>
            </a:r>
            <a:endParaRPr lang="nl-NL" dirty="0"/>
          </a:p>
        </p:txBody>
      </p:sp>
      <p:pic>
        <p:nvPicPr>
          <p:cNvPr id="21" name="Afbeelding 20">
            <a:extLst>
              <a:ext uri="{FF2B5EF4-FFF2-40B4-BE49-F238E27FC236}">
                <a16:creationId xmlns:a16="http://schemas.microsoft.com/office/drawing/2014/main" id="{5D52EC13-DD08-C34E-825D-2F72F12E5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365125"/>
            <a:ext cx="1286224" cy="1171575"/>
          </a:xfrm>
          <a:prstGeom prst="rect">
            <a:avLst/>
          </a:prstGeom>
        </p:spPr>
      </p:pic>
      <p:pic>
        <p:nvPicPr>
          <p:cNvPr id="26" name="Picture 4" descr="EMSA Logo - ESU Online">
            <a:extLst>
              <a:ext uri="{FF2B5EF4-FFF2-40B4-BE49-F238E27FC236}">
                <a16:creationId xmlns:a16="http://schemas.microsoft.com/office/drawing/2014/main" id="{F3621E4F-897A-9A4D-99D0-03D8DFB9FC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3411" y="2464117"/>
            <a:ext cx="2367811" cy="19297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NDietS - European Network of Dietetic Students Employees, Location,  Careers | LinkedIn">
            <a:extLst>
              <a:ext uri="{FF2B5EF4-FFF2-40B4-BE49-F238E27FC236}">
                <a16:creationId xmlns:a16="http://schemas.microsoft.com/office/drawing/2014/main" id="{D78D33E2-7649-F64B-BF3C-F154F40D52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1704" y="2245094"/>
            <a:ext cx="2367811" cy="2367811"/>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id="{7C0EDD8F-7484-BA47-8D82-852C5F04A5DA}"/>
              </a:ext>
            </a:extLst>
          </p:cNvPr>
          <p:cNvPicPr>
            <a:picLocks noChangeAspect="1"/>
          </p:cNvPicPr>
          <p:nvPr/>
        </p:nvPicPr>
        <p:blipFill>
          <a:blip r:embed="rId6"/>
          <a:stretch>
            <a:fillRect/>
          </a:stretch>
        </p:blipFill>
        <p:spPr>
          <a:xfrm>
            <a:off x="10160364" y="5813796"/>
            <a:ext cx="1633213" cy="680807"/>
          </a:xfrm>
          <a:prstGeom prst="rect">
            <a:avLst/>
          </a:prstGeom>
        </p:spPr>
      </p:pic>
    </p:spTree>
    <p:extLst>
      <p:ext uri="{BB962C8B-B14F-4D97-AF65-F5344CB8AC3E}">
        <p14:creationId xmlns:p14="http://schemas.microsoft.com/office/powerpoint/2010/main" val="1765339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FFD18869-6075-4F4E-B4C5-1FBC199230C2}"/>
              </a:ext>
            </a:extLst>
          </p:cNvPr>
          <p:cNvSpPr txBox="1">
            <a:spLocks/>
          </p:cNvSpPr>
          <p:nvPr/>
        </p:nvSpPr>
        <p:spPr>
          <a:xfrm>
            <a:off x="1682269" y="634372"/>
            <a:ext cx="938102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Cancer-</a:t>
            </a:r>
            <a:r>
              <a:rPr lang="nl-NL" dirty="0" err="1"/>
              <a:t>related</a:t>
            </a:r>
            <a:r>
              <a:rPr lang="nl-NL" dirty="0"/>
              <a:t> </a:t>
            </a:r>
            <a:r>
              <a:rPr lang="nl-NL" dirty="0" err="1"/>
              <a:t>comorbidities</a:t>
            </a:r>
            <a:r>
              <a:rPr lang="nl-NL" dirty="0"/>
              <a:t> </a:t>
            </a:r>
            <a:r>
              <a:rPr lang="nl-NL" dirty="0" err="1"/>
              <a:t>initiative</a:t>
            </a:r>
            <a:endParaRPr lang="nl-NL" dirty="0"/>
          </a:p>
        </p:txBody>
      </p:sp>
      <p:pic>
        <p:nvPicPr>
          <p:cNvPr id="21" name="Afbeelding 20">
            <a:extLst>
              <a:ext uri="{FF2B5EF4-FFF2-40B4-BE49-F238E27FC236}">
                <a16:creationId xmlns:a16="http://schemas.microsoft.com/office/drawing/2014/main" id="{5D52EC13-DD08-C34E-825D-2F72F12E5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5" y="408012"/>
            <a:ext cx="1286224" cy="1171575"/>
          </a:xfrm>
          <a:prstGeom prst="rect">
            <a:avLst/>
          </a:prstGeom>
        </p:spPr>
      </p:pic>
      <p:pic>
        <p:nvPicPr>
          <p:cNvPr id="4" name="Afbeelding 3" descr="Afbeelding met tekst, persoon&#10;&#10;Automatisch gegenereerde beschrijving">
            <a:extLst>
              <a:ext uri="{FF2B5EF4-FFF2-40B4-BE49-F238E27FC236}">
                <a16:creationId xmlns:a16="http://schemas.microsoft.com/office/drawing/2014/main" id="{EB3F0E3F-1012-4441-AF3D-2CD76FB2D6B6}"/>
              </a:ext>
            </a:extLst>
          </p:cNvPr>
          <p:cNvPicPr>
            <a:picLocks noChangeAspect="1"/>
          </p:cNvPicPr>
          <p:nvPr/>
        </p:nvPicPr>
        <p:blipFill rotWithShape="1">
          <a:blip r:embed="rId4"/>
          <a:srcRect t="12194" b="27712"/>
          <a:stretch/>
        </p:blipFill>
        <p:spPr>
          <a:xfrm>
            <a:off x="4694663" y="1806497"/>
            <a:ext cx="4597675" cy="3916759"/>
          </a:xfrm>
          <a:prstGeom prst="rect">
            <a:avLst/>
          </a:prstGeom>
          <a:effectLst/>
        </p:spPr>
      </p:pic>
      <p:pic>
        <p:nvPicPr>
          <p:cNvPr id="22" name="Afbeelding 21">
            <a:extLst>
              <a:ext uri="{FF2B5EF4-FFF2-40B4-BE49-F238E27FC236}">
                <a16:creationId xmlns:a16="http://schemas.microsoft.com/office/drawing/2014/main" id="{620BE2CA-55C6-1944-A3F9-1EAD3C011F71}"/>
              </a:ext>
            </a:extLst>
          </p:cNvPr>
          <p:cNvPicPr>
            <a:picLocks noChangeAspect="1"/>
          </p:cNvPicPr>
          <p:nvPr/>
        </p:nvPicPr>
        <p:blipFill>
          <a:blip r:embed="rId5"/>
          <a:stretch>
            <a:fillRect/>
          </a:stretch>
        </p:blipFill>
        <p:spPr>
          <a:xfrm>
            <a:off x="2686238" y="4533470"/>
            <a:ext cx="1882577" cy="1168320"/>
          </a:xfrm>
          <a:prstGeom prst="rect">
            <a:avLst/>
          </a:prstGeom>
        </p:spPr>
      </p:pic>
      <p:pic>
        <p:nvPicPr>
          <p:cNvPr id="3" name="Afbeelding 2">
            <a:extLst>
              <a:ext uri="{FF2B5EF4-FFF2-40B4-BE49-F238E27FC236}">
                <a16:creationId xmlns:a16="http://schemas.microsoft.com/office/drawing/2014/main" id="{D296A0DD-AC78-AF48-B2DA-8169D3A0285B}"/>
              </a:ext>
            </a:extLst>
          </p:cNvPr>
          <p:cNvPicPr>
            <a:picLocks noChangeAspect="1"/>
          </p:cNvPicPr>
          <p:nvPr/>
        </p:nvPicPr>
        <p:blipFill>
          <a:blip r:embed="rId6"/>
          <a:stretch>
            <a:fillRect/>
          </a:stretch>
        </p:blipFill>
        <p:spPr>
          <a:xfrm>
            <a:off x="2560391" y="1743513"/>
            <a:ext cx="2134272" cy="2759927"/>
          </a:xfrm>
          <a:prstGeom prst="rect">
            <a:avLst/>
          </a:prstGeom>
        </p:spPr>
      </p:pic>
    </p:spTree>
    <p:extLst>
      <p:ext uri="{BB962C8B-B14F-4D97-AF65-F5344CB8AC3E}">
        <p14:creationId xmlns:p14="http://schemas.microsoft.com/office/powerpoint/2010/main" val="252463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FFD18869-6075-4F4E-B4C5-1FBC199230C2}"/>
              </a:ext>
            </a:extLst>
          </p:cNvPr>
          <p:cNvSpPr txBox="1">
            <a:spLocks/>
          </p:cNvSpPr>
          <p:nvPr/>
        </p:nvSpPr>
        <p:spPr>
          <a:xfrm>
            <a:off x="1682269" y="634372"/>
            <a:ext cx="938102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err="1"/>
              <a:t>Engaging</a:t>
            </a:r>
            <a:r>
              <a:rPr lang="nl-NL" dirty="0"/>
              <a:t> </a:t>
            </a:r>
            <a:r>
              <a:rPr lang="nl-NL" dirty="0" err="1"/>
              <a:t>with</a:t>
            </a:r>
            <a:r>
              <a:rPr lang="nl-NL" dirty="0"/>
              <a:t> </a:t>
            </a:r>
            <a:r>
              <a:rPr lang="nl-NL" dirty="0" err="1"/>
              <a:t>Europe’s</a:t>
            </a:r>
            <a:r>
              <a:rPr lang="nl-NL" dirty="0"/>
              <a:t> Cancer experts</a:t>
            </a:r>
          </a:p>
        </p:txBody>
      </p:sp>
      <p:pic>
        <p:nvPicPr>
          <p:cNvPr id="21" name="Afbeelding 20">
            <a:extLst>
              <a:ext uri="{FF2B5EF4-FFF2-40B4-BE49-F238E27FC236}">
                <a16:creationId xmlns:a16="http://schemas.microsoft.com/office/drawing/2014/main" id="{5D52EC13-DD08-C34E-825D-2F72F12E5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365125"/>
            <a:ext cx="1286224" cy="1171575"/>
          </a:xfrm>
          <a:prstGeom prst="rect">
            <a:avLst/>
          </a:prstGeom>
        </p:spPr>
      </p:pic>
      <p:pic>
        <p:nvPicPr>
          <p:cNvPr id="2" name="Picture 2" descr="ESSO Hands on Course on Colorectal Cancer Surgery • MEDtube.net">
            <a:extLst>
              <a:ext uri="{FF2B5EF4-FFF2-40B4-BE49-F238E27FC236}">
                <a16:creationId xmlns:a16="http://schemas.microsoft.com/office/drawing/2014/main" id="{55993C1B-48B1-FA4E-8E52-826BECCBBE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2536" y="4140397"/>
            <a:ext cx="2727608" cy="15153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A9DAF75B-25B8-6345-923E-F13361B1C7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1991" y="1887165"/>
            <a:ext cx="3192644" cy="177369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EONS">
            <a:extLst>
              <a:ext uri="{FF2B5EF4-FFF2-40B4-BE49-F238E27FC236}">
                <a16:creationId xmlns:a16="http://schemas.microsoft.com/office/drawing/2014/main" id="{39CC1AA4-9E31-4146-9159-5D18330487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1817" y="1843964"/>
            <a:ext cx="1744121" cy="17441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SMO Logo | ESMO">
            <a:extLst>
              <a:ext uri="{FF2B5EF4-FFF2-40B4-BE49-F238E27FC236}">
                <a16:creationId xmlns:a16="http://schemas.microsoft.com/office/drawing/2014/main" id="{0E50C847-A150-644C-BCA4-517C3B97E4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2416" y="4140397"/>
            <a:ext cx="3479800" cy="1193800"/>
          </a:xfrm>
          <a:prstGeom prst="rect">
            <a:avLst/>
          </a:prstGeom>
          <a:noFill/>
          <a:extLst>
            <a:ext uri="{909E8E84-426E-40DD-AFC4-6F175D3DCCD1}">
              <a14:hiddenFill xmlns:a14="http://schemas.microsoft.com/office/drawing/2010/main">
                <a:solidFill>
                  <a:srgbClr val="FFFFFF"/>
                </a:solidFill>
              </a14:hiddenFill>
            </a:ext>
          </a:extLst>
        </p:spPr>
      </p:pic>
      <p:pic>
        <p:nvPicPr>
          <p:cNvPr id="30" name="Afbeelding 29">
            <a:extLst>
              <a:ext uri="{FF2B5EF4-FFF2-40B4-BE49-F238E27FC236}">
                <a16:creationId xmlns:a16="http://schemas.microsoft.com/office/drawing/2014/main" id="{F3E51D8D-185B-8341-81BD-42D071FFEA32}"/>
              </a:ext>
            </a:extLst>
          </p:cNvPr>
          <p:cNvPicPr>
            <a:picLocks noChangeAspect="1"/>
          </p:cNvPicPr>
          <p:nvPr/>
        </p:nvPicPr>
        <p:blipFill>
          <a:blip r:embed="rId8"/>
          <a:stretch>
            <a:fillRect/>
          </a:stretch>
        </p:blipFill>
        <p:spPr>
          <a:xfrm>
            <a:off x="10160364" y="5813796"/>
            <a:ext cx="1633213" cy="680807"/>
          </a:xfrm>
          <a:prstGeom prst="rect">
            <a:avLst/>
          </a:prstGeom>
        </p:spPr>
      </p:pic>
    </p:spTree>
    <p:extLst>
      <p:ext uri="{BB962C8B-B14F-4D97-AF65-F5344CB8AC3E}">
        <p14:creationId xmlns:p14="http://schemas.microsoft.com/office/powerpoint/2010/main" val="948650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FFD18869-6075-4F4E-B4C5-1FBC199230C2}"/>
              </a:ext>
            </a:extLst>
          </p:cNvPr>
          <p:cNvSpPr txBox="1">
            <a:spLocks/>
          </p:cNvSpPr>
          <p:nvPr/>
        </p:nvSpPr>
        <p:spPr>
          <a:xfrm>
            <a:off x="1682269" y="634372"/>
            <a:ext cx="938102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Secure </a:t>
            </a:r>
            <a:r>
              <a:rPr lang="nl-NL" dirty="0" err="1"/>
              <a:t>patient</a:t>
            </a:r>
            <a:r>
              <a:rPr lang="nl-NL" dirty="0"/>
              <a:t> </a:t>
            </a:r>
            <a:r>
              <a:rPr lang="nl-NL" dirty="0" err="1"/>
              <a:t>centredness</a:t>
            </a:r>
            <a:endParaRPr lang="nl-NL" dirty="0"/>
          </a:p>
        </p:txBody>
      </p:sp>
      <p:pic>
        <p:nvPicPr>
          <p:cNvPr id="21" name="Afbeelding 20">
            <a:extLst>
              <a:ext uri="{FF2B5EF4-FFF2-40B4-BE49-F238E27FC236}">
                <a16:creationId xmlns:a16="http://schemas.microsoft.com/office/drawing/2014/main" id="{5D52EC13-DD08-C34E-825D-2F72F12E5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365125"/>
            <a:ext cx="1286224" cy="1171575"/>
          </a:xfrm>
          <a:prstGeom prst="rect">
            <a:avLst/>
          </a:prstGeom>
        </p:spPr>
      </p:pic>
      <p:pic>
        <p:nvPicPr>
          <p:cNvPr id="6" name="Afbeelding 5">
            <a:extLst>
              <a:ext uri="{FF2B5EF4-FFF2-40B4-BE49-F238E27FC236}">
                <a16:creationId xmlns:a16="http://schemas.microsoft.com/office/drawing/2014/main" id="{0031B125-560D-B741-B416-7ADF1CD3516E}"/>
              </a:ext>
            </a:extLst>
          </p:cNvPr>
          <p:cNvPicPr>
            <a:picLocks noChangeAspect="1"/>
          </p:cNvPicPr>
          <p:nvPr/>
        </p:nvPicPr>
        <p:blipFill rotWithShape="1">
          <a:blip r:embed="rId4">
            <a:extLst>
              <a:ext uri="{28A0092B-C50C-407E-A947-70E740481C1C}">
                <a14:useLocalDpi xmlns:a14="http://schemas.microsoft.com/office/drawing/2010/main" val="0"/>
              </a:ext>
            </a:extLst>
          </a:blip>
          <a:srcRect l="2961"/>
          <a:stretch/>
        </p:blipFill>
        <p:spPr>
          <a:xfrm>
            <a:off x="3231598" y="2530967"/>
            <a:ext cx="2205066" cy="1763410"/>
          </a:xfrm>
          <a:prstGeom prst="rect">
            <a:avLst/>
          </a:prstGeom>
        </p:spPr>
      </p:pic>
      <p:pic>
        <p:nvPicPr>
          <p:cNvPr id="7" name="Afbeelding 6">
            <a:extLst>
              <a:ext uri="{FF2B5EF4-FFF2-40B4-BE49-F238E27FC236}">
                <a16:creationId xmlns:a16="http://schemas.microsoft.com/office/drawing/2014/main" id="{FC8EFC07-8F8E-4D48-9342-7B0D5E2FEC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779" y="2697836"/>
            <a:ext cx="2834692" cy="1429672"/>
          </a:xfrm>
          <a:prstGeom prst="rect">
            <a:avLst/>
          </a:prstGeom>
        </p:spPr>
      </p:pic>
      <p:pic>
        <p:nvPicPr>
          <p:cNvPr id="8" name="Afbeelding 7">
            <a:extLst>
              <a:ext uri="{FF2B5EF4-FFF2-40B4-BE49-F238E27FC236}">
                <a16:creationId xmlns:a16="http://schemas.microsoft.com/office/drawing/2014/main" id="{8AB15B4B-AA5E-9843-8101-A56F56F4363E}"/>
              </a:ext>
            </a:extLst>
          </p:cNvPr>
          <p:cNvPicPr>
            <a:picLocks noChangeAspect="1"/>
          </p:cNvPicPr>
          <p:nvPr/>
        </p:nvPicPr>
        <p:blipFill>
          <a:blip r:embed="rId6"/>
          <a:stretch>
            <a:fillRect/>
          </a:stretch>
        </p:blipFill>
        <p:spPr>
          <a:xfrm>
            <a:off x="10160364" y="5813796"/>
            <a:ext cx="1633213" cy="680807"/>
          </a:xfrm>
          <a:prstGeom prst="rect">
            <a:avLst/>
          </a:prstGeom>
        </p:spPr>
      </p:pic>
    </p:spTree>
    <p:extLst>
      <p:ext uri="{BB962C8B-B14F-4D97-AF65-F5344CB8AC3E}">
        <p14:creationId xmlns:p14="http://schemas.microsoft.com/office/powerpoint/2010/main" val="2782699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B50E60A1-1810-9342-9D49-E99D02DF6B38}"/>
              </a:ext>
            </a:extLst>
          </p:cNvPr>
          <p:cNvPicPr>
            <a:picLocks noChangeAspect="1"/>
          </p:cNvPicPr>
          <p:nvPr/>
        </p:nvPicPr>
        <p:blipFill>
          <a:blip r:embed="rId3"/>
          <a:stretch>
            <a:fillRect/>
          </a:stretch>
        </p:blipFill>
        <p:spPr>
          <a:xfrm>
            <a:off x="8810523" y="557995"/>
            <a:ext cx="2231922" cy="954147"/>
          </a:xfrm>
          <a:prstGeom prst="rect">
            <a:avLst/>
          </a:prstGeom>
        </p:spPr>
      </p:pic>
      <p:pic>
        <p:nvPicPr>
          <p:cNvPr id="7" name="Afbeelding 6" descr="Afbeelding met kaart&#10;&#10;Automatisch gegenereerde beschrijving">
            <a:extLst>
              <a:ext uri="{FF2B5EF4-FFF2-40B4-BE49-F238E27FC236}">
                <a16:creationId xmlns:a16="http://schemas.microsoft.com/office/drawing/2014/main" id="{F024DE15-C1ED-B64B-A41E-B4BB63C6879A}"/>
              </a:ext>
            </a:extLst>
          </p:cNvPr>
          <p:cNvPicPr>
            <a:picLocks noChangeAspect="1"/>
          </p:cNvPicPr>
          <p:nvPr/>
        </p:nvPicPr>
        <p:blipFill rotWithShape="1">
          <a:blip r:embed="rId4"/>
          <a:srcRect t="6307" b="3316"/>
          <a:stretch/>
        </p:blipFill>
        <p:spPr>
          <a:xfrm>
            <a:off x="2279176" y="0"/>
            <a:ext cx="9912824" cy="6869288"/>
          </a:xfrm>
          <a:prstGeom prst="rect">
            <a:avLst/>
          </a:prstGeom>
        </p:spPr>
      </p:pic>
      <p:sp>
        <p:nvSpPr>
          <p:cNvPr id="8" name="Rechthoek 7">
            <a:extLst>
              <a:ext uri="{FF2B5EF4-FFF2-40B4-BE49-F238E27FC236}">
                <a16:creationId xmlns:a16="http://schemas.microsoft.com/office/drawing/2014/main" id="{AD94386F-31CD-424E-AD40-0B52BC469428}"/>
              </a:ext>
            </a:extLst>
          </p:cNvPr>
          <p:cNvSpPr/>
          <p:nvPr/>
        </p:nvSpPr>
        <p:spPr>
          <a:xfrm rot="2757396">
            <a:off x="-570007" y="-4074174"/>
            <a:ext cx="6362895" cy="11526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a:extLst>
              <a:ext uri="{FF2B5EF4-FFF2-40B4-BE49-F238E27FC236}">
                <a16:creationId xmlns:a16="http://schemas.microsoft.com/office/drawing/2014/main" id="{0D28E16F-C4F3-E24D-A467-21B591ADE150}"/>
              </a:ext>
            </a:extLst>
          </p:cNvPr>
          <p:cNvPicPr>
            <a:picLocks noChangeAspect="1"/>
          </p:cNvPicPr>
          <p:nvPr/>
        </p:nvPicPr>
        <p:blipFill>
          <a:blip r:embed="rId3"/>
          <a:stretch>
            <a:fillRect/>
          </a:stretch>
        </p:blipFill>
        <p:spPr>
          <a:xfrm>
            <a:off x="1597256" y="1761304"/>
            <a:ext cx="2231921" cy="954147"/>
          </a:xfrm>
          <a:prstGeom prst="rect">
            <a:avLst/>
          </a:prstGeom>
        </p:spPr>
      </p:pic>
      <p:pic>
        <p:nvPicPr>
          <p:cNvPr id="23" name="Afbeelding 22" descr="Afbeelding met schermafbeelding&#10;&#10;Automatisch gegenereerde beschrijving">
            <a:extLst>
              <a:ext uri="{FF2B5EF4-FFF2-40B4-BE49-F238E27FC236}">
                <a16:creationId xmlns:a16="http://schemas.microsoft.com/office/drawing/2014/main" id="{C805B003-78C4-8E48-9E26-00F28685E5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5907" y="2959776"/>
            <a:ext cx="2212325" cy="2860668"/>
          </a:xfrm>
          <a:prstGeom prst="rect">
            <a:avLst/>
          </a:prstGeom>
        </p:spPr>
      </p:pic>
      <p:sp>
        <p:nvSpPr>
          <p:cNvPr id="14" name="Titel 1">
            <a:extLst>
              <a:ext uri="{FF2B5EF4-FFF2-40B4-BE49-F238E27FC236}">
                <a16:creationId xmlns:a16="http://schemas.microsoft.com/office/drawing/2014/main" id="{155F0284-BC26-2045-80E9-FF657F52252F}"/>
              </a:ext>
            </a:extLst>
          </p:cNvPr>
          <p:cNvSpPr txBox="1">
            <a:spLocks/>
          </p:cNvSpPr>
          <p:nvPr/>
        </p:nvSpPr>
        <p:spPr>
          <a:xfrm>
            <a:off x="1682269" y="634372"/>
            <a:ext cx="938102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National Focus Group</a:t>
            </a:r>
          </a:p>
        </p:txBody>
      </p:sp>
      <p:pic>
        <p:nvPicPr>
          <p:cNvPr id="15" name="Afbeelding 14">
            <a:extLst>
              <a:ext uri="{FF2B5EF4-FFF2-40B4-BE49-F238E27FC236}">
                <a16:creationId xmlns:a16="http://schemas.microsoft.com/office/drawing/2014/main" id="{5AF3BF42-F7BD-7447-B6A8-7F68378539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045" y="408012"/>
            <a:ext cx="1286224" cy="1171575"/>
          </a:xfrm>
          <a:prstGeom prst="rect">
            <a:avLst/>
          </a:prstGeom>
        </p:spPr>
      </p:pic>
      <p:pic>
        <p:nvPicPr>
          <p:cNvPr id="16" name="Afbeelding 15">
            <a:extLst>
              <a:ext uri="{FF2B5EF4-FFF2-40B4-BE49-F238E27FC236}">
                <a16:creationId xmlns:a16="http://schemas.microsoft.com/office/drawing/2014/main" id="{0DAB1D86-8B62-9641-97FD-465DC2270DAB}"/>
              </a:ext>
            </a:extLst>
          </p:cNvPr>
          <p:cNvPicPr>
            <a:picLocks noChangeAspect="1"/>
          </p:cNvPicPr>
          <p:nvPr/>
        </p:nvPicPr>
        <p:blipFill>
          <a:blip r:embed="rId7"/>
          <a:stretch>
            <a:fillRect/>
          </a:stretch>
        </p:blipFill>
        <p:spPr>
          <a:xfrm>
            <a:off x="10160364" y="5813796"/>
            <a:ext cx="1633213" cy="680807"/>
          </a:xfrm>
          <a:prstGeom prst="rect">
            <a:avLst/>
          </a:prstGeom>
        </p:spPr>
      </p:pic>
    </p:spTree>
    <p:extLst>
      <p:ext uri="{BB962C8B-B14F-4D97-AF65-F5344CB8AC3E}">
        <p14:creationId xmlns:p14="http://schemas.microsoft.com/office/powerpoint/2010/main" val="3077702344"/>
      </p:ext>
    </p:extLst>
  </p:cSld>
  <p:clrMapOvr>
    <a:masterClrMapping/>
  </p:clrMapOvr>
  <mc:AlternateContent xmlns:mc="http://schemas.openxmlformats.org/markup-compatibility/2006" xmlns:p14="http://schemas.microsoft.com/office/powerpoint/2010/main">
    <mc:Choice Requires="p14">
      <p:transition spd="slow" p14:dur="2000" advTm="80431"/>
    </mc:Choice>
    <mc:Fallback xmlns="">
      <p:transition spd="slow" advTm="8043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2">
            <a:extLst>
              <a:ext uri="{FF2B5EF4-FFF2-40B4-BE49-F238E27FC236}">
                <a16:creationId xmlns:a16="http://schemas.microsoft.com/office/drawing/2014/main" id="{FFDA1DEC-D62D-A842-B55D-21943171FF70}"/>
              </a:ext>
            </a:extLst>
          </p:cNvPr>
          <p:cNvSpPr txBox="1">
            <a:spLocks/>
          </p:cNvSpPr>
          <p:nvPr/>
        </p:nvSpPr>
        <p:spPr>
          <a:xfrm>
            <a:off x="709344" y="1816683"/>
            <a:ext cx="5834331" cy="38158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14345">
              <a:lnSpc>
                <a:spcPct val="140000"/>
              </a:lnSpc>
              <a:buClr>
                <a:schemeClr val="accent6"/>
              </a:buClr>
              <a:buNone/>
              <a:defRPr/>
            </a:pPr>
            <a:r>
              <a:rPr lang="en-GB" sz="2400" dirty="0">
                <a:latin typeface="Helvetica Light" panose="020B0403020202020204" pitchFamily="34" charset="0"/>
                <a:ea typeface="Calibri" charset="0"/>
                <a:cs typeface="Times New Roman" charset="0"/>
              </a:rPr>
              <a:t>The protection of the nutritional state of a patient with cancer is </a:t>
            </a:r>
            <a:r>
              <a:rPr lang="en-GB" sz="2400" dirty="0">
                <a:highlight>
                  <a:srgbClr val="00FFFF"/>
                </a:highlight>
                <a:latin typeface="Helvetica Light" panose="020B0403020202020204" pitchFamily="34" charset="0"/>
                <a:ea typeface="Calibri" charset="0"/>
                <a:cs typeface="Times New Roman" charset="0"/>
              </a:rPr>
              <a:t>critical</a:t>
            </a:r>
            <a:r>
              <a:rPr lang="en-GB" sz="2400" dirty="0">
                <a:latin typeface="Helvetica Light" panose="020B0403020202020204" pitchFamily="34" charset="0"/>
                <a:ea typeface="Calibri" charset="0"/>
                <a:cs typeface="Times New Roman" charset="0"/>
              </a:rPr>
              <a:t> for their treatment outcomes and quality of life, and it is a patient’s right to have </a:t>
            </a:r>
            <a:r>
              <a:rPr lang="en-GB" sz="2400" dirty="0">
                <a:highlight>
                  <a:srgbClr val="00FFFF"/>
                </a:highlight>
                <a:latin typeface="Helvetica Light" panose="020B0403020202020204" pitchFamily="34" charset="0"/>
                <a:ea typeface="Calibri" charset="0"/>
                <a:cs typeface="Times New Roman" charset="0"/>
              </a:rPr>
              <a:t>access</a:t>
            </a:r>
            <a:r>
              <a:rPr lang="en-GB" sz="2400" dirty="0">
                <a:latin typeface="Helvetica Light" panose="020B0403020202020204" pitchFamily="34" charset="0"/>
                <a:ea typeface="Calibri" charset="0"/>
                <a:cs typeface="Times New Roman" charset="0"/>
              </a:rPr>
              <a:t> to high-quality nutrition cancer care. </a:t>
            </a:r>
            <a:endParaRPr lang="en-GB" sz="2400" dirty="0">
              <a:highlight>
                <a:srgbClr val="FFFF00"/>
              </a:highlight>
              <a:latin typeface="Helvetica Light" panose="020B0403020202020204" pitchFamily="34" charset="0"/>
              <a:ea typeface="Calibri" charset="0"/>
              <a:cs typeface="Times New Roman" charset="0"/>
            </a:endParaRPr>
          </a:p>
        </p:txBody>
      </p:sp>
      <p:pic>
        <p:nvPicPr>
          <p:cNvPr id="9" name="Picture 6" descr="ENHA Logo">
            <a:extLst>
              <a:ext uri="{FF2B5EF4-FFF2-40B4-BE49-F238E27FC236}">
                <a16:creationId xmlns:a16="http://schemas.microsoft.com/office/drawing/2014/main" id="{A3C59A72-09F3-544C-8A7B-7310A5CC8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344" y="5973968"/>
            <a:ext cx="2854340" cy="5189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Afbeelding 6">
            <a:extLst>
              <a:ext uri="{FF2B5EF4-FFF2-40B4-BE49-F238E27FC236}">
                <a16:creationId xmlns:a16="http://schemas.microsoft.com/office/drawing/2014/main" id="{E66C71DB-E8C5-F042-937A-3B5F912AEE94}"/>
              </a:ext>
            </a:extLst>
          </p:cNvPr>
          <p:cNvPicPr>
            <a:picLocks noChangeAspect="1"/>
          </p:cNvPicPr>
          <p:nvPr/>
        </p:nvPicPr>
        <p:blipFill>
          <a:blip r:embed="rId4"/>
          <a:stretch>
            <a:fillRect/>
          </a:stretch>
        </p:blipFill>
        <p:spPr>
          <a:xfrm>
            <a:off x="6766612" y="2272382"/>
            <a:ext cx="4110420" cy="1713434"/>
          </a:xfrm>
          <a:prstGeom prst="rect">
            <a:avLst/>
          </a:prstGeom>
        </p:spPr>
      </p:pic>
    </p:spTree>
    <p:extLst>
      <p:ext uri="{BB962C8B-B14F-4D97-AF65-F5344CB8AC3E}">
        <p14:creationId xmlns:p14="http://schemas.microsoft.com/office/powerpoint/2010/main" val="1762473976"/>
      </p:ext>
    </p:extLst>
  </p:cSld>
  <p:clrMapOvr>
    <a:masterClrMapping/>
  </p:clrMapOvr>
  <mc:AlternateContent xmlns:mc="http://schemas.openxmlformats.org/markup-compatibility/2006" xmlns:p14="http://schemas.microsoft.com/office/powerpoint/2010/main">
    <mc:Choice Requires="p14">
      <p:transition spd="slow" p14:dur="2000" advTm="39034"/>
    </mc:Choice>
    <mc:Fallback xmlns="">
      <p:transition spd="slow" advTm="3903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187EF6D-304C-EC4B-97D9-285AF604FE6E}"/>
              </a:ext>
            </a:extLst>
          </p:cNvPr>
          <p:cNvSpPr/>
          <p:nvPr/>
        </p:nvSpPr>
        <p:spPr>
          <a:xfrm>
            <a:off x="1847231" y="582539"/>
            <a:ext cx="3666388" cy="769441"/>
          </a:xfrm>
          <a:prstGeom prst="rect">
            <a:avLst/>
          </a:prstGeom>
        </p:spPr>
        <p:txBody>
          <a:bodyPr wrap="none">
            <a:spAutoFit/>
          </a:bodyPr>
          <a:lstStyle/>
          <a:p>
            <a:r>
              <a:rPr lang="en-GB" sz="4400" dirty="0">
                <a:latin typeface="Helvetica Light" panose="020B0403020202020204" pitchFamily="34" charset="0"/>
                <a:ea typeface="Calibri" charset="0"/>
                <a:cs typeface="Times New Roman" charset="0"/>
              </a:rPr>
              <a:t> Our proposal</a:t>
            </a:r>
            <a:endParaRPr lang="nl-NL" sz="4400" dirty="0">
              <a:latin typeface="Helvetica Light" panose="020B0403020202020204" pitchFamily="34" charset="0"/>
            </a:endParaRPr>
          </a:p>
        </p:txBody>
      </p:sp>
      <p:pic>
        <p:nvPicPr>
          <p:cNvPr id="5" name="Afbeelding 4">
            <a:extLst>
              <a:ext uri="{FF2B5EF4-FFF2-40B4-BE49-F238E27FC236}">
                <a16:creationId xmlns:a16="http://schemas.microsoft.com/office/drawing/2014/main" id="{59A1B0DE-D26D-7449-935F-8A355D9FD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365125"/>
            <a:ext cx="1286224" cy="1171575"/>
          </a:xfrm>
          <a:prstGeom prst="rect">
            <a:avLst/>
          </a:prstGeom>
        </p:spPr>
      </p:pic>
      <p:sp>
        <p:nvSpPr>
          <p:cNvPr id="9" name="Tijdelijke aanduiding voor inhoud 2">
            <a:extLst>
              <a:ext uri="{FF2B5EF4-FFF2-40B4-BE49-F238E27FC236}">
                <a16:creationId xmlns:a16="http://schemas.microsoft.com/office/drawing/2014/main" id="{8CD5205A-5E51-9242-9862-A21C407F68D9}"/>
              </a:ext>
            </a:extLst>
          </p:cNvPr>
          <p:cNvSpPr txBox="1">
            <a:spLocks/>
          </p:cNvSpPr>
          <p:nvPr/>
        </p:nvSpPr>
        <p:spPr>
          <a:xfrm>
            <a:off x="702988" y="1875279"/>
            <a:ext cx="6113448" cy="46467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14345">
              <a:lnSpc>
                <a:spcPct val="140000"/>
              </a:lnSpc>
              <a:buClr>
                <a:schemeClr val="accent6"/>
              </a:buClr>
              <a:buFont typeface="Wingdings" pitchFamily="2" charset="2"/>
              <a:buChar char="ü"/>
              <a:defRPr/>
            </a:pPr>
            <a:r>
              <a:rPr lang="en-GB" dirty="0">
                <a:latin typeface="Helvetica Light" panose="020B0403020202020204" pitchFamily="34" charset="0"/>
                <a:ea typeface="Calibri" charset="0"/>
                <a:cs typeface="Times New Roman" charset="0"/>
              </a:rPr>
              <a:t> 	A truly integrative approach</a:t>
            </a:r>
          </a:p>
          <a:p>
            <a:pPr defTabSz="514345">
              <a:lnSpc>
                <a:spcPct val="140000"/>
              </a:lnSpc>
              <a:buClr>
                <a:schemeClr val="accent6"/>
              </a:buClr>
              <a:buFont typeface="Wingdings" pitchFamily="2" charset="2"/>
              <a:buChar char="ü"/>
              <a:defRPr/>
            </a:pPr>
            <a:r>
              <a:rPr lang="en-GB" dirty="0">
                <a:latin typeface="Helvetica Light" panose="020B0403020202020204" pitchFamily="34" charset="0"/>
                <a:ea typeface="Calibri" charset="0"/>
                <a:cs typeface="Times New Roman" charset="0"/>
              </a:rPr>
              <a:t> 	Drives sharing of Good Practices</a:t>
            </a:r>
          </a:p>
          <a:p>
            <a:pPr defTabSz="514345">
              <a:lnSpc>
                <a:spcPct val="140000"/>
              </a:lnSpc>
              <a:buClr>
                <a:schemeClr val="accent6"/>
              </a:buClr>
              <a:buFont typeface="Wingdings" pitchFamily="2" charset="2"/>
              <a:buChar char="ü"/>
              <a:defRPr/>
            </a:pPr>
            <a:r>
              <a:rPr lang="en-GB" dirty="0">
                <a:latin typeface="Helvetica Light" panose="020B0403020202020204" pitchFamily="34" charset="0"/>
                <a:ea typeface="Calibri" charset="0"/>
                <a:cs typeface="Times New Roman" charset="0"/>
              </a:rPr>
              <a:t> 	Builds on existing science, 	guidelines and recommendations</a:t>
            </a:r>
          </a:p>
          <a:p>
            <a:pPr defTabSz="514345">
              <a:lnSpc>
                <a:spcPct val="140000"/>
              </a:lnSpc>
              <a:buClr>
                <a:schemeClr val="accent6"/>
              </a:buClr>
              <a:buFont typeface="Wingdings" pitchFamily="2" charset="2"/>
              <a:buChar char="ü"/>
              <a:defRPr/>
            </a:pPr>
            <a:r>
              <a:rPr lang="en-GB" dirty="0">
                <a:latin typeface="Helvetica Light" panose="020B0403020202020204" pitchFamily="34" charset="0"/>
                <a:ea typeface="Calibri" charset="0"/>
                <a:cs typeface="Times New Roman" charset="0"/>
              </a:rPr>
              <a:t>  Is </a:t>
            </a:r>
            <a:r>
              <a:rPr lang="en-GB" dirty="0">
                <a:highlight>
                  <a:srgbClr val="00FFFF"/>
                </a:highlight>
                <a:latin typeface="Helvetica Light" panose="020B0403020202020204" pitchFamily="34" charset="0"/>
                <a:ea typeface="Calibri" charset="0"/>
                <a:cs typeface="Times New Roman" charset="0"/>
              </a:rPr>
              <a:t>actionable</a:t>
            </a:r>
            <a:r>
              <a:rPr lang="en-GB" dirty="0">
                <a:latin typeface="Helvetica Light" panose="020B0403020202020204" pitchFamily="34" charset="0"/>
                <a:ea typeface="Calibri" charset="0"/>
                <a:cs typeface="Times New Roman" charset="0"/>
              </a:rPr>
              <a:t>!</a:t>
            </a:r>
          </a:p>
          <a:p>
            <a:pPr defTabSz="514345">
              <a:lnSpc>
                <a:spcPct val="140000"/>
              </a:lnSpc>
              <a:buClr>
                <a:schemeClr val="accent6"/>
              </a:buClr>
              <a:buFont typeface="Wingdings" pitchFamily="2" charset="2"/>
              <a:buChar char="ü"/>
              <a:defRPr/>
            </a:pPr>
            <a:r>
              <a:rPr lang="en-GB" dirty="0">
                <a:latin typeface="Helvetica Light" panose="020B0403020202020204" pitchFamily="34" charset="0"/>
                <a:ea typeface="Calibri" charset="0"/>
                <a:cs typeface="Times New Roman" charset="0"/>
              </a:rPr>
              <a:t>  Follow up activities</a:t>
            </a:r>
          </a:p>
        </p:txBody>
      </p:sp>
      <p:pic>
        <p:nvPicPr>
          <p:cNvPr id="7" name="Picture 2" descr="26 Multidisciplinary Team Stock Photos, Pictures &amp; Royalty-Free Images">
            <a:extLst>
              <a:ext uri="{FF2B5EF4-FFF2-40B4-BE49-F238E27FC236}">
                <a16:creationId xmlns:a16="http://schemas.microsoft.com/office/drawing/2014/main" id="{40F735A1-0673-F242-910E-648097FA46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436" y="2203561"/>
            <a:ext cx="4859658" cy="3160366"/>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id="{2A21C932-2FAC-C04B-B247-2DA016FAB978}"/>
              </a:ext>
            </a:extLst>
          </p:cNvPr>
          <p:cNvPicPr>
            <a:picLocks noChangeAspect="1"/>
          </p:cNvPicPr>
          <p:nvPr/>
        </p:nvPicPr>
        <p:blipFill>
          <a:blip r:embed="rId5"/>
          <a:stretch>
            <a:fillRect/>
          </a:stretch>
        </p:blipFill>
        <p:spPr>
          <a:xfrm>
            <a:off x="10160364" y="5813796"/>
            <a:ext cx="1633213" cy="680807"/>
          </a:xfrm>
          <a:prstGeom prst="rect">
            <a:avLst/>
          </a:prstGeom>
        </p:spPr>
      </p:pic>
    </p:spTree>
    <p:extLst>
      <p:ext uri="{BB962C8B-B14F-4D97-AF65-F5344CB8AC3E}">
        <p14:creationId xmlns:p14="http://schemas.microsoft.com/office/powerpoint/2010/main" val="1846627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persoon, computer, binnen, computer&#10;&#10;Automatisch gegenereerde beschrijving">
            <a:extLst>
              <a:ext uri="{FF2B5EF4-FFF2-40B4-BE49-F238E27FC236}">
                <a16:creationId xmlns:a16="http://schemas.microsoft.com/office/drawing/2014/main" id="{B1F66F59-DDB1-7E44-8175-8ADC7909C04E}"/>
              </a:ext>
            </a:extLst>
          </p:cNvPr>
          <p:cNvPicPr>
            <a:picLocks noChangeAspect="1"/>
          </p:cNvPicPr>
          <p:nvPr/>
        </p:nvPicPr>
        <p:blipFill>
          <a:blip r:embed="rId3"/>
          <a:stretch>
            <a:fillRect/>
          </a:stretch>
        </p:blipFill>
        <p:spPr>
          <a:xfrm>
            <a:off x="6802277" y="2203561"/>
            <a:ext cx="4873817" cy="3160366"/>
          </a:xfrm>
          <a:prstGeom prst="rect">
            <a:avLst/>
          </a:prstGeom>
        </p:spPr>
      </p:pic>
      <p:sp>
        <p:nvSpPr>
          <p:cNvPr id="4" name="Rechthoek 3">
            <a:extLst>
              <a:ext uri="{FF2B5EF4-FFF2-40B4-BE49-F238E27FC236}">
                <a16:creationId xmlns:a16="http://schemas.microsoft.com/office/drawing/2014/main" id="{3187EF6D-304C-EC4B-97D9-285AF604FE6E}"/>
              </a:ext>
            </a:extLst>
          </p:cNvPr>
          <p:cNvSpPr/>
          <p:nvPr/>
        </p:nvSpPr>
        <p:spPr>
          <a:xfrm>
            <a:off x="1847231" y="582539"/>
            <a:ext cx="2600392" cy="769441"/>
          </a:xfrm>
          <a:prstGeom prst="rect">
            <a:avLst/>
          </a:prstGeom>
        </p:spPr>
        <p:txBody>
          <a:bodyPr wrap="none">
            <a:spAutoFit/>
          </a:bodyPr>
          <a:lstStyle/>
          <a:p>
            <a:r>
              <a:rPr lang="en-GB" sz="4400" dirty="0">
                <a:latin typeface="Helvetica Light" panose="020B0403020202020204" pitchFamily="34" charset="0"/>
                <a:ea typeface="Calibri" charset="0"/>
                <a:cs typeface="Times New Roman" charset="0"/>
              </a:rPr>
              <a:t> Activities</a:t>
            </a:r>
            <a:endParaRPr lang="nl-NL" sz="4400" dirty="0">
              <a:latin typeface="Helvetica Light" panose="020B0403020202020204" pitchFamily="34" charset="0"/>
            </a:endParaRPr>
          </a:p>
        </p:txBody>
      </p:sp>
      <p:pic>
        <p:nvPicPr>
          <p:cNvPr id="5" name="Afbeelding 4">
            <a:extLst>
              <a:ext uri="{FF2B5EF4-FFF2-40B4-BE49-F238E27FC236}">
                <a16:creationId xmlns:a16="http://schemas.microsoft.com/office/drawing/2014/main" id="{59A1B0DE-D26D-7449-935F-8A355D9FDC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25" y="365125"/>
            <a:ext cx="1286224" cy="1171575"/>
          </a:xfrm>
          <a:prstGeom prst="rect">
            <a:avLst/>
          </a:prstGeom>
        </p:spPr>
      </p:pic>
      <p:sp>
        <p:nvSpPr>
          <p:cNvPr id="9" name="Tijdelijke aanduiding voor inhoud 2">
            <a:extLst>
              <a:ext uri="{FF2B5EF4-FFF2-40B4-BE49-F238E27FC236}">
                <a16:creationId xmlns:a16="http://schemas.microsoft.com/office/drawing/2014/main" id="{8CD5205A-5E51-9242-9862-A21C407F68D9}"/>
              </a:ext>
            </a:extLst>
          </p:cNvPr>
          <p:cNvSpPr txBox="1">
            <a:spLocks/>
          </p:cNvSpPr>
          <p:nvPr/>
        </p:nvSpPr>
        <p:spPr>
          <a:xfrm>
            <a:off x="702988" y="2203561"/>
            <a:ext cx="6113448" cy="27413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14345">
              <a:lnSpc>
                <a:spcPct val="140000"/>
              </a:lnSpc>
              <a:buClr>
                <a:schemeClr val="accent6"/>
              </a:buClr>
              <a:buFont typeface="Wingdings" pitchFamily="2" charset="2"/>
              <a:buChar char="ü"/>
              <a:defRPr/>
            </a:pPr>
            <a:r>
              <a:rPr lang="en-GB" dirty="0">
                <a:latin typeface="Helvetica Light" panose="020B0403020202020204" pitchFamily="34" charset="0"/>
                <a:ea typeface="Calibri" charset="0"/>
                <a:cs typeface="Times New Roman" charset="0"/>
              </a:rPr>
              <a:t>  Kick off meeting network</a:t>
            </a:r>
          </a:p>
          <a:p>
            <a:pPr defTabSz="514345">
              <a:lnSpc>
                <a:spcPct val="140000"/>
              </a:lnSpc>
              <a:buClr>
                <a:schemeClr val="accent6"/>
              </a:buClr>
              <a:buFont typeface="Wingdings" pitchFamily="2" charset="2"/>
              <a:buChar char="ü"/>
              <a:defRPr/>
            </a:pPr>
            <a:r>
              <a:rPr lang="en-GB" dirty="0">
                <a:latin typeface="Helvetica Light" panose="020B0403020202020204" pitchFamily="34" charset="0"/>
                <a:ea typeface="Calibri" charset="0"/>
                <a:cs typeface="Times New Roman" charset="0"/>
              </a:rPr>
              <a:t>  Workshop EU/national policies</a:t>
            </a:r>
          </a:p>
          <a:p>
            <a:pPr defTabSz="514345">
              <a:lnSpc>
                <a:spcPct val="140000"/>
              </a:lnSpc>
              <a:buClr>
                <a:schemeClr val="accent6"/>
              </a:buClr>
              <a:buFont typeface="Wingdings" pitchFamily="2" charset="2"/>
              <a:buChar char="ü"/>
              <a:defRPr/>
            </a:pPr>
            <a:r>
              <a:rPr lang="en-GB" dirty="0">
                <a:latin typeface="Helvetica Light" panose="020B0403020202020204" pitchFamily="34" charset="0"/>
                <a:ea typeface="Calibri" charset="0"/>
                <a:cs typeface="Times New Roman" charset="0"/>
              </a:rPr>
              <a:t>  HPP online</a:t>
            </a:r>
          </a:p>
          <a:p>
            <a:pPr defTabSz="514345">
              <a:lnSpc>
                <a:spcPct val="140000"/>
              </a:lnSpc>
              <a:buClr>
                <a:schemeClr val="accent6"/>
              </a:buClr>
              <a:buFont typeface="Wingdings" pitchFamily="2" charset="2"/>
              <a:buChar char="ü"/>
              <a:defRPr/>
            </a:pPr>
            <a:r>
              <a:rPr lang="en-GB" dirty="0">
                <a:latin typeface="Helvetica Light" panose="020B0403020202020204" pitchFamily="34" charset="0"/>
                <a:ea typeface="Calibri" charset="0"/>
                <a:cs typeface="Times New Roman" charset="0"/>
              </a:rPr>
              <a:t> 	Webinar(s), promotion</a:t>
            </a:r>
          </a:p>
          <a:p>
            <a:pPr defTabSz="514345">
              <a:lnSpc>
                <a:spcPct val="140000"/>
              </a:lnSpc>
              <a:buClr>
                <a:schemeClr val="accent6"/>
              </a:buClr>
              <a:buFont typeface="Wingdings" pitchFamily="2" charset="2"/>
              <a:buChar char="ü"/>
              <a:defRPr/>
            </a:pPr>
            <a:r>
              <a:rPr lang="en-GB" dirty="0">
                <a:latin typeface="Helvetica Light" panose="020B0403020202020204" pitchFamily="34" charset="0"/>
                <a:ea typeface="Calibri" charset="0"/>
                <a:cs typeface="Times New Roman" charset="0"/>
              </a:rPr>
              <a:t>  Dissemination, template</a:t>
            </a:r>
          </a:p>
          <a:p>
            <a:pPr defTabSz="514345">
              <a:lnSpc>
                <a:spcPct val="140000"/>
              </a:lnSpc>
              <a:buClr>
                <a:schemeClr val="accent6"/>
              </a:buClr>
              <a:buFont typeface="Wingdings" pitchFamily="2" charset="2"/>
              <a:buChar char="ü"/>
              <a:defRPr/>
            </a:pPr>
            <a:r>
              <a:rPr lang="en-GB" dirty="0">
                <a:latin typeface="Helvetica Light" panose="020B0403020202020204" pitchFamily="34" charset="0"/>
                <a:ea typeface="Calibri" charset="0"/>
                <a:cs typeface="Times New Roman" charset="0"/>
              </a:rPr>
              <a:t>  </a:t>
            </a:r>
            <a:r>
              <a:rPr lang="en-GB" dirty="0">
                <a:highlight>
                  <a:srgbClr val="00FFFF"/>
                </a:highlight>
                <a:latin typeface="Helvetica Light" panose="020B0403020202020204" pitchFamily="34" charset="0"/>
                <a:ea typeface="Calibri" charset="0"/>
                <a:cs typeface="Times New Roman" charset="0"/>
              </a:rPr>
              <a:t>Post HPP network</a:t>
            </a:r>
          </a:p>
        </p:txBody>
      </p:sp>
      <p:pic>
        <p:nvPicPr>
          <p:cNvPr id="10" name="Afbeelding 9">
            <a:extLst>
              <a:ext uri="{FF2B5EF4-FFF2-40B4-BE49-F238E27FC236}">
                <a16:creationId xmlns:a16="http://schemas.microsoft.com/office/drawing/2014/main" id="{2A21C932-2FAC-C04B-B247-2DA016FAB978}"/>
              </a:ext>
            </a:extLst>
          </p:cNvPr>
          <p:cNvPicPr>
            <a:picLocks noChangeAspect="1"/>
          </p:cNvPicPr>
          <p:nvPr/>
        </p:nvPicPr>
        <p:blipFill>
          <a:blip r:embed="rId5"/>
          <a:stretch>
            <a:fillRect/>
          </a:stretch>
        </p:blipFill>
        <p:spPr>
          <a:xfrm>
            <a:off x="10160364" y="5813796"/>
            <a:ext cx="1633213" cy="680807"/>
          </a:xfrm>
          <a:prstGeom prst="rect">
            <a:avLst/>
          </a:prstGeom>
        </p:spPr>
      </p:pic>
    </p:spTree>
    <p:extLst>
      <p:ext uri="{BB962C8B-B14F-4D97-AF65-F5344CB8AC3E}">
        <p14:creationId xmlns:p14="http://schemas.microsoft.com/office/powerpoint/2010/main" val="3069362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187EF6D-304C-EC4B-97D9-285AF604FE6E}"/>
              </a:ext>
            </a:extLst>
          </p:cNvPr>
          <p:cNvSpPr/>
          <p:nvPr/>
        </p:nvSpPr>
        <p:spPr>
          <a:xfrm>
            <a:off x="1847231" y="582539"/>
            <a:ext cx="2193229" cy="769441"/>
          </a:xfrm>
          <a:prstGeom prst="rect">
            <a:avLst/>
          </a:prstGeom>
        </p:spPr>
        <p:txBody>
          <a:bodyPr wrap="none">
            <a:spAutoFit/>
          </a:bodyPr>
          <a:lstStyle/>
          <a:p>
            <a:r>
              <a:rPr lang="en-GB" sz="4400" dirty="0">
                <a:latin typeface="Helvetica Light" panose="020B0403020202020204" pitchFamily="34" charset="0"/>
                <a:ea typeface="Calibri" charset="0"/>
                <a:cs typeface="Times New Roman" charset="0"/>
              </a:rPr>
              <a:t> Results</a:t>
            </a:r>
            <a:endParaRPr lang="nl-NL" sz="4400" dirty="0">
              <a:latin typeface="Helvetica Light" panose="020B0403020202020204" pitchFamily="34" charset="0"/>
            </a:endParaRPr>
          </a:p>
        </p:txBody>
      </p:sp>
      <p:pic>
        <p:nvPicPr>
          <p:cNvPr id="5" name="Afbeelding 4">
            <a:extLst>
              <a:ext uri="{FF2B5EF4-FFF2-40B4-BE49-F238E27FC236}">
                <a16:creationId xmlns:a16="http://schemas.microsoft.com/office/drawing/2014/main" id="{59A1B0DE-D26D-7449-935F-8A355D9FD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365125"/>
            <a:ext cx="1286224" cy="1171575"/>
          </a:xfrm>
          <a:prstGeom prst="rect">
            <a:avLst/>
          </a:prstGeom>
        </p:spPr>
      </p:pic>
      <p:sp>
        <p:nvSpPr>
          <p:cNvPr id="9" name="Tijdelijke aanduiding voor inhoud 2">
            <a:extLst>
              <a:ext uri="{FF2B5EF4-FFF2-40B4-BE49-F238E27FC236}">
                <a16:creationId xmlns:a16="http://schemas.microsoft.com/office/drawing/2014/main" id="{8CD5205A-5E51-9242-9862-A21C407F68D9}"/>
              </a:ext>
            </a:extLst>
          </p:cNvPr>
          <p:cNvSpPr txBox="1">
            <a:spLocks/>
          </p:cNvSpPr>
          <p:nvPr/>
        </p:nvSpPr>
        <p:spPr>
          <a:xfrm>
            <a:off x="702988" y="1875279"/>
            <a:ext cx="6113448" cy="46467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14345">
              <a:lnSpc>
                <a:spcPct val="140000"/>
              </a:lnSpc>
              <a:buClr>
                <a:schemeClr val="accent6"/>
              </a:buClr>
              <a:buFont typeface="Wingdings" pitchFamily="2" charset="2"/>
              <a:buChar char="ü"/>
              <a:defRPr/>
            </a:pPr>
            <a:r>
              <a:rPr lang="en-GB" dirty="0">
                <a:latin typeface="Helvetica Light" panose="020B0403020202020204" pitchFamily="34" charset="0"/>
                <a:ea typeface="Calibri" charset="0"/>
                <a:cs typeface="Times New Roman" charset="0"/>
              </a:rPr>
              <a:t> 	Actionable guide for EU and 	regional policymakers</a:t>
            </a:r>
          </a:p>
          <a:p>
            <a:pPr defTabSz="514345">
              <a:lnSpc>
                <a:spcPct val="140000"/>
              </a:lnSpc>
              <a:buClr>
                <a:schemeClr val="accent6"/>
              </a:buClr>
              <a:buFont typeface="Wingdings" pitchFamily="2" charset="2"/>
              <a:buChar char="ü"/>
              <a:defRPr/>
            </a:pPr>
            <a:r>
              <a:rPr lang="en-GB" dirty="0">
                <a:latin typeface="Helvetica Light" panose="020B0403020202020204" pitchFamily="34" charset="0"/>
                <a:ea typeface="Calibri" charset="0"/>
                <a:cs typeface="Times New Roman" charset="0"/>
              </a:rPr>
              <a:t> 	Leveraged by the country level	‘Optimal Nutritional Care for 	All’ 	campaign </a:t>
            </a:r>
          </a:p>
          <a:p>
            <a:pPr defTabSz="514345">
              <a:lnSpc>
                <a:spcPct val="140000"/>
              </a:lnSpc>
              <a:buClr>
                <a:schemeClr val="accent6"/>
              </a:buClr>
              <a:buFont typeface="Wingdings" pitchFamily="2" charset="2"/>
              <a:buChar char="ü"/>
              <a:defRPr/>
            </a:pPr>
            <a:r>
              <a:rPr lang="en-GB" dirty="0">
                <a:latin typeface="Helvetica Light" panose="020B0403020202020204" pitchFamily="34" charset="0"/>
                <a:ea typeface="Calibri" charset="0"/>
                <a:cs typeface="Times New Roman" charset="0"/>
              </a:rPr>
              <a:t>  </a:t>
            </a:r>
            <a:r>
              <a:rPr lang="en-GB" dirty="0">
                <a:highlight>
                  <a:srgbClr val="00FFFF"/>
                </a:highlight>
                <a:latin typeface="Helvetica Light" panose="020B0403020202020204" pitchFamily="34" charset="0"/>
                <a:ea typeface="Calibri" charset="0"/>
                <a:cs typeface="Times New Roman" charset="0"/>
              </a:rPr>
              <a:t>Integrated in EU/national policies</a:t>
            </a:r>
          </a:p>
        </p:txBody>
      </p:sp>
      <p:pic>
        <p:nvPicPr>
          <p:cNvPr id="11" name="Afbeelding 10" descr="Afbeelding met persoon&#10;&#10;Automatisch gegenereerde beschrijving">
            <a:extLst>
              <a:ext uri="{FF2B5EF4-FFF2-40B4-BE49-F238E27FC236}">
                <a16:creationId xmlns:a16="http://schemas.microsoft.com/office/drawing/2014/main" id="{33654C5D-03F0-9448-816A-398B39608619}"/>
              </a:ext>
            </a:extLst>
          </p:cNvPr>
          <p:cNvPicPr>
            <a:picLocks noChangeAspect="1"/>
          </p:cNvPicPr>
          <p:nvPr/>
        </p:nvPicPr>
        <p:blipFill>
          <a:blip r:embed="rId4"/>
          <a:stretch>
            <a:fillRect/>
          </a:stretch>
        </p:blipFill>
        <p:spPr>
          <a:xfrm>
            <a:off x="6816436" y="2203561"/>
            <a:ext cx="5011249" cy="3343275"/>
          </a:xfrm>
          <a:prstGeom prst="rect">
            <a:avLst/>
          </a:prstGeom>
        </p:spPr>
      </p:pic>
      <p:pic>
        <p:nvPicPr>
          <p:cNvPr id="7" name="Afbeelding 6">
            <a:extLst>
              <a:ext uri="{FF2B5EF4-FFF2-40B4-BE49-F238E27FC236}">
                <a16:creationId xmlns:a16="http://schemas.microsoft.com/office/drawing/2014/main" id="{658E25FB-6207-624C-B728-1AE64D6DB664}"/>
              </a:ext>
            </a:extLst>
          </p:cNvPr>
          <p:cNvPicPr>
            <a:picLocks noChangeAspect="1"/>
          </p:cNvPicPr>
          <p:nvPr/>
        </p:nvPicPr>
        <p:blipFill>
          <a:blip r:embed="rId5"/>
          <a:stretch>
            <a:fillRect/>
          </a:stretch>
        </p:blipFill>
        <p:spPr>
          <a:xfrm>
            <a:off x="10160364" y="5813796"/>
            <a:ext cx="1633213" cy="680807"/>
          </a:xfrm>
          <a:prstGeom prst="rect">
            <a:avLst/>
          </a:prstGeom>
        </p:spPr>
      </p:pic>
    </p:spTree>
    <p:extLst>
      <p:ext uri="{BB962C8B-B14F-4D97-AF65-F5344CB8AC3E}">
        <p14:creationId xmlns:p14="http://schemas.microsoft.com/office/powerpoint/2010/main" val="2547619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187EF6D-304C-EC4B-97D9-285AF604FE6E}"/>
              </a:ext>
            </a:extLst>
          </p:cNvPr>
          <p:cNvSpPr/>
          <p:nvPr/>
        </p:nvSpPr>
        <p:spPr>
          <a:xfrm>
            <a:off x="1847231" y="582539"/>
            <a:ext cx="2759089" cy="769441"/>
          </a:xfrm>
          <a:prstGeom prst="rect">
            <a:avLst/>
          </a:prstGeom>
        </p:spPr>
        <p:txBody>
          <a:bodyPr wrap="none">
            <a:spAutoFit/>
          </a:bodyPr>
          <a:lstStyle/>
          <a:p>
            <a:r>
              <a:rPr lang="en-GB" sz="4400" dirty="0">
                <a:latin typeface="Helvetica Light" panose="020B0403020202020204" pitchFamily="34" charset="0"/>
                <a:ea typeface="Calibri" charset="0"/>
                <a:cs typeface="Times New Roman" charset="0"/>
              </a:rPr>
              <a:t> Question:</a:t>
            </a:r>
            <a:endParaRPr lang="nl-NL" sz="4400" dirty="0">
              <a:latin typeface="Helvetica Light" panose="020B0403020202020204" pitchFamily="34" charset="0"/>
            </a:endParaRPr>
          </a:p>
        </p:txBody>
      </p:sp>
      <p:pic>
        <p:nvPicPr>
          <p:cNvPr id="5" name="Afbeelding 4">
            <a:extLst>
              <a:ext uri="{FF2B5EF4-FFF2-40B4-BE49-F238E27FC236}">
                <a16:creationId xmlns:a16="http://schemas.microsoft.com/office/drawing/2014/main" id="{59A1B0DE-D26D-7449-935F-8A355D9FD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365125"/>
            <a:ext cx="1286224" cy="1171575"/>
          </a:xfrm>
          <a:prstGeom prst="rect">
            <a:avLst/>
          </a:prstGeom>
        </p:spPr>
      </p:pic>
      <p:sp>
        <p:nvSpPr>
          <p:cNvPr id="9" name="Tijdelijke aanduiding voor inhoud 2">
            <a:extLst>
              <a:ext uri="{FF2B5EF4-FFF2-40B4-BE49-F238E27FC236}">
                <a16:creationId xmlns:a16="http://schemas.microsoft.com/office/drawing/2014/main" id="{8CD5205A-5E51-9242-9862-A21C407F68D9}"/>
              </a:ext>
            </a:extLst>
          </p:cNvPr>
          <p:cNvSpPr txBox="1">
            <a:spLocks/>
          </p:cNvSpPr>
          <p:nvPr/>
        </p:nvSpPr>
        <p:spPr>
          <a:xfrm>
            <a:off x="702988" y="1875279"/>
            <a:ext cx="10083832" cy="46467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14345">
              <a:lnSpc>
                <a:spcPct val="140000"/>
              </a:lnSpc>
              <a:buClr>
                <a:schemeClr val="accent6"/>
              </a:buClr>
              <a:buFont typeface="Wingdings" pitchFamily="2" charset="2"/>
              <a:buChar char="ü"/>
              <a:defRPr/>
            </a:pPr>
            <a:r>
              <a:rPr lang="en-GB" dirty="0">
                <a:latin typeface="Helvetica Light" panose="020B0403020202020204" pitchFamily="34" charset="0"/>
                <a:ea typeface="Calibri" charset="0"/>
                <a:cs typeface="Times New Roman" charset="0"/>
              </a:rPr>
              <a:t> 	</a:t>
            </a:r>
            <a:r>
              <a:rPr lang="en-GB" b="1" dirty="0">
                <a:latin typeface="Helvetica Light" panose="020B0403020202020204" pitchFamily="34" charset="0"/>
                <a:ea typeface="Calibri" charset="0"/>
                <a:cs typeface="Times New Roman" charset="0"/>
              </a:rPr>
              <a:t>What is the role of the commission in implementing/leveraging the output of the networks?</a:t>
            </a:r>
          </a:p>
          <a:p>
            <a:pPr defTabSz="514345">
              <a:lnSpc>
                <a:spcPct val="140000"/>
              </a:lnSpc>
              <a:buClr>
                <a:schemeClr val="accent6"/>
              </a:buClr>
              <a:defRPr/>
            </a:pPr>
            <a:r>
              <a:rPr lang="en-GB" dirty="0">
                <a:latin typeface="Helvetica Light" panose="020B0403020202020204" pitchFamily="34" charset="0"/>
                <a:ea typeface="Calibri" charset="0"/>
                <a:cs typeface="Times New Roman" charset="0"/>
              </a:rPr>
              <a:t>integrate in existing programmes/structures</a:t>
            </a:r>
          </a:p>
          <a:p>
            <a:pPr defTabSz="514345">
              <a:lnSpc>
                <a:spcPct val="140000"/>
              </a:lnSpc>
              <a:buClr>
                <a:schemeClr val="accent6"/>
              </a:buClr>
              <a:defRPr/>
            </a:pPr>
            <a:r>
              <a:rPr lang="en-GB" dirty="0">
                <a:latin typeface="Helvetica Light" panose="020B0403020202020204" pitchFamily="34" charset="0"/>
                <a:ea typeface="Calibri" charset="0"/>
                <a:cs typeface="Times New Roman" charset="0"/>
              </a:rPr>
              <a:t>use the content as input for new policies</a:t>
            </a:r>
          </a:p>
          <a:p>
            <a:pPr defTabSz="514345">
              <a:lnSpc>
                <a:spcPct val="140000"/>
              </a:lnSpc>
              <a:buClr>
                <a:schemeClr val="accent6"/>
              </a:buClr>
              <a:defRPr/>
            </a:pPr>
            <a:r>
              <a:rPr lang="en-GB" dirty="0">
                <a:latin typeface="Helvetica Light" panose="020B0403020202020204" pitchFamily="34" charset="0"/>
                <a:ea typeface="Calibri" charset="0"/>
                <a:cs typeface="Times New Roman" charset="0"/>
              </a:rPr>
              <a:t>including at member state level</a:t>
            </a:r>
          </a:p>
        </p:txBody>
      </p:sp>
      <p:pic>
        <p:nvPicPr>
          <p:cNvPr id="7" name="Afbeelding 6">
            <a:extLst>
              <a:ext uri="{FF2B5EF4-FFF2-40B4-BE49-F238E27FC236}">
                <a16:creationId xmlns:a16="http://schemas.microsoft.com/office/drawing/2014/main" id="{658E25FB-6207-624C-B728-1AE64D6DB664}"/>
              </a:ext>
            </a:extLst>
          </p:cNvPr>
          <p:cNvPicPr>
            <a:picLocks noChangeAspect="1"/>
          </p:cNvPicPr>
          <p:nvPr/>
        </p:nvPicPr>
        <p:blipFill>
          <a:blip r:embed="rId4"/>
          <a:stretch>
            <a:fillRect/>
          </a:stretch>
        </p:blipFill>
        <p:spPr>
          <a:xfrm>
            <a:off x="10160364" y="5813796"/>
            <a:ext cx="1633213" cy="680807"/>
          </a:xfrm>
          <a:prstGeom prst="rect">
            <a:avLst/>
          </a:prstGeom>
        </p:spPr>
      </p:pic>
    </p:spTree>
    <p:extLst>
      <p:ext uri="{BB962C8B-B14F-4D97-AF65-F5344CB8AC3E}">
        <p14:creationId xmlns:p14="http://schemas.microsoft.com/office/powerpoint/2010/main" val="3161105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Vondelpark Amsterdam | People jogging in the Vondelpark - Am… | Jannes  Glas. | Flickr">
            <a:extLst>
              <a:ext uri="{FF2B5EF4-FFF2-40B4-BE49-F238E27FC236}">
                <a16:creationId xmlns:a16="http://schemas.microsoft.com/office/drawing/2014/main" id="{3283D572-1A2C-7547-A895-8E0DD867CD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009" r="47617" b="58268"/>
          <a:stretch/>
        </p:blipFill>
        <p:spPr bwMode="auto">
          <a:xfrm>
            <a:off x="-1920" y="-11875"/>
            <a:ext cx="12193920" cy="1850127"/>
          </a:xfrm>
          <a:prstGeom prst="rect">
            <a:avLst/>
          </a:prstGeom>
          <a:noFill/>
          <a:extLst>
            <a:ext uri="{909E8E84-426E-40DD-AFC4-6F175D3DCCD1}">
              <a14:hiddenFill xmlns:a14="http://schemas.microsoft.com/office/drawing/2010/main">
                <a:solidFill>
                  <a:srgbClr val="FFFFFF"/>
                </a:solidFill>
              </a14:hiddenFill>
            </a:ext>
          </a:extLst>
        </p:spPr>
      </p:pic>
      <p:sp>
        <p:nvSpPr>
          <p:cNvPr id="6" name="Ovaal 5">
            <a:extLst>
              <a:ext uri="{FF2B5EF4-FFF2-40B4-BE49-F238E27FC236}">
                <a16:creationId xmlns:a16="http://schemas.microsoft.com/office/drawing/2014/main" id="{4E40E4C0-F31C-2948-AE22-DAEF9386BCFE}"/>
              </a:ext>
            </a:extLst>
          </p:cNvPr>
          <p:cNvSpPr/>
          <p:nvPr/>
        </p:nvSpPr>
        <p:spPr>
          <a:xfrm>
            <a:off x="2752434" y="455813"/>
            <a:ext cx="4932948" cy="49329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Rechthoek 2">
            <a:extLst>
              <a:ext uri="{FF2B5EF4-FFF2-40B4-BE49-F238E27FC236}">
                <a16:creationId xmlns:a16="http://schemas.microsoft.com/office/drawing/2014/main" id="{B16ABDB7-72B4-7043-99BB-C7DEDB32D87B}"/>
              </a:ext>
            </a:extLst>
          </p:cNvPr>
          <p:cNvSpPr/>
          <p:nvPr/>
        </p:nvSpPr>
        <p:spPr>
          <a:xfrm>
            <a:off x="248221" y="4164097"/>
            <a:ext cx="11691718" cy="592791"/>
          </a:xfrm>
          <a:prstGeom prst="rect">
            <a:avLst/>
          </a:prstGeom>
        </p:spPr>
        <p:txBody>
          <a:bodyPr wrap="square">
            <a:spAutoFit/>
          </a:bodyPr>
          <a:lstStyle/>
          <a:p>
            <a:pPr algn="ctr">
              <a:lnSpc>
                <a:spcPct val="150000"/>
              </a:lnSpc>
            </a:pPr>
            <a:r>
              <a:rPr lang="nl-NL" sz="2400" dirty="0">
                <a:solidFill>
                  <a:schemeClr val="bg1">
                    <a:lumMod val="50000"/>
                  </a:schemeClr>
                </a:solidFill>
                <a:latin typeface="Helvetica Light" panose="020B0403020202020204" pitchFamily="34" charset="0"/>
              </a:rPr>
              <a:t>An </a:t>
            </a:r>
            <a:r>
              <a:rPr lang="nl-NL" sz="2400" dirty="0" err="1">
                <a:solidFill>
                  <a:schemeClr val="bg1">
                    <a:lumMod val="50000"/>
                  </a:schemeClr>
                </a:solidFill>
                <a:latin typeface="Helvetica Light" panose="020B0403020202020204" pitchFamily="34" charset="0"/>
              </a:rPr>
              <a:t>indispensable</a:t>
            </a:r>
            <a:r>
              <a:rPr lang="nl-NL" sz="2400" dirty="0">
                <a:solidFill>
                  <a:schemeClr val="bg1">
                    <a:lumMod val="50000"/>
                  </a:schemeClr>
                </a:solidFill>
                <a:latin typeface="Helvetica Light" panose="020B0403020202020204" pitchFamily="34" charset="0"/>
              </a:rPr>
              <a:t> part of </a:t>
            </a:r>
            <a:r>
              <a:rPr lang="nl-NL" sz="2400" dirty="0" err="1">
                <a:solidFill>
                  <a:schemeClr val="bg1">
                    <a:lumMod val="50000"/>
                  </a:schemeClr>
                </a:solidFill>
                <a:latin typeface="Helvetica Light" panose="020B0403020202020204" pitchFamily="34" charset="0"/>
              </a:rPr>
              <a:t>multidisciplinary</a:t>
            </a:r>
            <a:r>
              <a:rPr lang="nl-NL" sz="2400" dirty="0">
                <a:solidFill>
                  <a:schemeClr val="bg1">
                    <a:lumMod val="50000"/>
                  </a:schemeClr>
                </a:solidFill>
                <a:latin typeface="Helvetica Light" panose="020B0403020202020204" pitchFamily="34" charset="0"/>
              </a:rPr>
              <a:t> </a:t>
            </a:r>
            <a:r>
              <a:rPr lang="nl-NL" sz="2400" dirty="0" err="1">
                <a:solidFill>
                  <a:schemeClr val="bg1">
                    <a:lumMod val="50000"/>
                  </a:schemeClr>
                </a:solidFill>
                <a:latin typeface="Helvetica Light" panose="020B0403020202020204" pitchFamily="34" charset="0"/>
              </a:rPr>
              <a:t>patient-centred</a:t>
            </a:r>
            <a:r>
              <a:rPr lang="nl-NL" sz="2400" dirty="0">
                <a:solidFill>
                  <a:schemeClr val="bg1">
                    <a:lumMod val="50000"/>
                  </a:schemeClr>
                </a:solidFill>
                <a:latin typeface="Helvetica Light" panose="020B0403020202020204" pitchFamily="34" charset="0"/>
              </a:rPr>
              <a:t> </a:t>
            </a:r>
            <a:r>
              <a:rPr lang="nl-NL" sz="2400" dirty="0" err="1">
                <a:solidFill>
                  <a:schemeClr val="bg1">
                    <a:lumMod val="50000"/>
                  </a:schemeClr>
                </a:solidFill>
                <a:latin typeface="Helvetica Light" panose="020B0403020202020204" pitchFamily="34" charset="0"/>
              </a:rPr>
              <a:t>cancer</a:t>
            </a:r>
            <a:r>
              <a:rPr lang="nl-NL" sz="2400" dirty="0">
                <a:solidFill>
                  <a:schemeClr val="bg1">
                    <a:lumMod val="50000"/>
                  </a:schemeClr>
                </a:solidFill>
                <a:latin typeface="Helvetica Light" panose="020B0403020202020204" pitchFamily="34" charset="0"/>
              </a:rPr>
              <a:t> care</a:t>
            </a:r>
          </a:p>
        </p:txBody>
      </p:sp>
      <p:sp>
        <p:nvSpPr>
          <p:cNvPr id="5" name="Rechthoek 4">
            <a:extLst>
              <a:ext uri="{FF2B5EF4-FFF2-40B4-BE49-F238E27FC236}">
                <a16:creationId xmlns:a16="http://schemas.microsoft.com/office/drawing/2014/main" id="{BD67E1FE-3DDA-2C4D-B49F-B64977DAE93B}"/>
              </a:ext>
            </a:extLst>
          </p:cNvPr>
          <p:cNvSpPr/>
          <p:nvPr/>
        </p:nvSpPr>
        <p:spPr>
          <a:xfrm>
            <a:off x="-1920" y="6766860"/>
            <a:ext cx="12192000" cy="94655"/>
          </a:xfrm>
          <a:prstGeom prst="rect">
            <a:avLst/>
          </a:prstGeom>
          <a:gradFill>
            <a:gsLst>
              <a:gs pos="0">
                <a:srgbClr val="F3EE1A"/>
              </a:gs>
              <a:gs pos="100000">
                <a:srgbClr val="55BB4B"/>
              </a:gs>
              <a:gs pos="100000">
                <a:srgbClr val="00B0F0">
                  <a:shade val="100000"/>
                  <a:satMod val="115000"/>
                </a:srgb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228FD306-7D4E-6949-8A30-966883C6F40E}"/>
              </a:ext>
            </a:extLst>
          </p:cNvPr>
          <p:cNvPicPr>
            <a:picLocks noChangeAspect="1"/>
          </p:cNvPicPr>
          <p:nvPr/>
        </p:nvPicPr>
        <p:blipFill>
          <a:blip r:embed="rId4"/>
          <a:stretch>
            <a:fillRect/>
          </a:stretch>
        </p:blipFill>
        <p:spPr>
          <a:xfrm>
            <a:off x="4116402" y="2163893"/>
            <a:ext cx="4110420" cy="1713434"/>
          </a:xfrm>
          <a:prstGeom prst="rect">
            <a:avLst/>
          </a:prstGeom>
        </p:spPr>
      </p:pic>
      <p:sp>
        <p:nvSpPr>
          <p:cNvPr id="8" name="Rechthoek 7">
            <a:extLst>
              <a:ext uri="{FF2B5EF4-FFF2-40B4-BE49-F238E27FC236}">
                <a16:creationId xmlns:a16="http://schemas.microsoft.com/office/drawing/2014/main" id="{E0FAD921-BD5B-FB43-B9C2-FF6C530B6DCE}"/>
              </a:ext>
            </a:extLst>
          </p:cNvPr>
          <p:cNvSpPr/>
          <p:nvPr/>
        </p:nvSpPr>
        <p:spPr>
          <a:xfrm>
            <a:off x="99538" y="5121611"/>
            <a:ext cx="11691718" cy="592791"/>
          </a:xfrm>
          <a:prstGeom prst="rect">
            <a:avLst/>
          </a:prstGeom>
        </p:spPr>
        <p:txBody>
          <a:bodyPr wrap="square">
            <a:spAutoFit/>
          </a:bodyPr>
          <a:lstStyle/>
          <a:p>
            <a:pPr algn="ctr">
              <a:lnSpc>
                <a:spcPct val="150000"/>
              </a:lnSpc>
            </a:pPr>
            <a:r>
              <a:rPr lang="nl-NL" sz="2400" dirty="0" err="1">
                <a:solidFill>
                  <a:schemeClr val="bg1">
                    <a:lumMod val="50000"/>
                  </a:schemeClr>
                </a:solidFill>
                <a:latin typeface="Helvetica Light" panose="020B0403020202020204" pitchFamily="34" charset="0"/>
              </a:rPr>
              <a:t>secretariat@european-nutrition.org</a:t>
            </a:r>
            <a:endParaRPr lang="nl-NL" sz="2400" dirty="0">
              <a:solidFill>
                <a:schemeClr val="bg1">
                  <a:lumMod val="50000"/>
                </a:schemeClr>
              </a:solidFill>
              <a:latin typeface="Helvetica Light" panose="020B0403020202020204" pitchFamily="34" charset="0"/>
            </a:endParaRPr>
          </a:p>
        </p:txBody>
      </p:sp>
    </p:spTree>
    <p:extLst>
      <p:ext uri="{BB962C8B-B14F-4D97-AF65-F5344CB8AC3E}">
        <p14:creationId xmlns:p14="http://schemas.microsoft.com/office/powerpoint/2010/main" val="548383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187EF6D-304C-EC4B-97D9-285AF604FE6E}"/>
              </a:ext>
            </a:extLst>
          </p:cNvPr>
          <p:cNvSpPr/>
          <p:nvPr/>
        </p:nvSpPr>
        <p:spPr>
          <a:xfrm>
            <a:off x="1427506" y="596969"/>
            <a:ext cx="9940542" cy="707886"/>
          </a:xfrm>
          <a:prstGeom prst="rect">
            <a:avLst/>
          </a:prstGeom>
        </p:spPr>
        <p:txBody>
          <a:bodyPr wrap="none">
            <a:spAutoFit/>
          </a:bodyPr>
          <a:lstStyle/>
          <a:p>
            <a:r>
              <a:rPr lang="en-GB" sz="4000" dirty="0">
                <a:solidFill>
                  <a:schemeClr val="tx1">
                    <a:lumMod val="75000"/>
                    <a:lumOff val="25000"/>
                  </a:schemeClr>
                </a:solidFill>
                <a:latin typeface="Helvetica Light" panose="020B0403020202020204" pitchFamily="34" charset="0"/>
                <a:ea typeface="Calibri" charset="0"/>
                <a:cs typeface="Times New Roman" charset="0"/>
              </a:rPr>
              <a:t> The European Nutrition for Health Alliance</a:t>
            </a:r>
            <a:endParaRPr lang="nl-NL" sz="4000" dirty="0">
              <a:solidFill>
                <a:schemeClr val="tx1">
                  <a:lumMod val="75000"/>
                  <a:lumOff val="25000"/>
                </a:schemeClr>
              </a:solidFill>
              <a:latin typeface="Helvetica Light" panose="020B0403020202020204" pitchFamily="34" charset="0"/>
            </a:endParaRPr>
          </a:p>
        </p:txBody>
      </p:sp>
      <p:sp>
        <p:nvSpPr>
          <p:cNvPr id="8" name="Tijdelijke aanduiding voor inhoud 2">
            <a:extLst>
              <a:ext uri="{FF2B5EF4-FFF2-40B4-BE49-F238E27FC236}">
                <a16:creationId xmlns:a16="http://schemas.microsoft.com/office/drawing/2014/main" id="{FFDA1DEC-D62D-A842-B55D-21943171FF70}"/>
              </a:ext>
            </a:extLst>
          </p:cNvPr>
          <p:cNvSpPr txBox="1">
            <a:spLocks/>
          </p:cNvSpPr>
          <p:nvPr/>
        </p:nvSpPr>
        <p:spPr>
          <a:xfrm>
            <a:off x="709344" y="2330887"/>
            <a:ext cx="5834331" cy="38158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14345">
              <a:lnSpc>
                <a:spcPct val="140000"/>
              </a:lnSpc>
              <a:buClr>
                <a:schemeClr val="accent6"/>
              </a:buClr>
              <a:buNone/>
              <a:defRPr/>
            </a:pPr>
            <a:r>
              <a:rPr lang="en-GB" sz="2400" dirty="0">
                <a:latin typeface="Helvetica Light" panose="020B0403020202020204" pitchFamily="34" charset="0"/>
                <a:ea typeface="Calibri" charset="0"/>
                <a:cs typeface="Times New Roman" charset="0"/>
              </a:rPr>
              <a:t>The purpose of the alliance is to ensure that the </a:t>
            </a:r>
            <a:r>
              <a:rPr lang="en-GB" sz="2400" dirty="0">
                <a:highlight>
                  <a:srgbClr val="00FFFF"/>
                </a:highlight>
                <a:latin typeface="Helvetica Light" panose="020B0403020202020204" pitchFamily="34" charset="0"/>
                <a:ea typeface="Calibri" charset="0"/>
                <a:cs typeface="Times New Roman" charset="0"/>
              </a:rPr>
              <a:t>protection of a person’s nutritional status </a:t>
            </a:r>
            <a:r>
              <a:rPr lang="en-GB" sz="2400" dirty="0">
                <a:latin typeface="Helvetica Light" panose="020B0403020202020204" pitchFamily="34" charset="0"/>
                <a:ea typeface="Calibri" charset="0"/>
                <a:cs typeface="Times New Roman" charset="0"/>
              </a:rPr>
              <a:t>is an integral part of high-quality care in aging and disease.</a:t>
            </a:r>
            <a:endParaRPr lang="en-GB" sz="2400" dirty="0">
              <a:highlight>
                <a:srgbClr val="FFFF00"/>
              </a:highlight>
              <a:latin typeface="Helvetica Light" panose="020B0403020202020204" pitchFamily="34" charset="0"/>
              <a:ea typeface="Calibri" charset="0"/>
              <a:cs typeface="Times New Roman" charset="0"/>
            </a:endParaRPr>
          </a:p>
        </p:txBody>
      </p:sp>
      <p:pic>
        <p:nvPicPr>
          <p:cNvPr id="5" name="Afbeelding 4">
            <a:extLst>
              <a:ext uri="{FF2B5EF4-FFF2-40B4-BE49-F238E27FC236}">
                <a16:creationId xmlns:a16="http://schemas.microsoft.com/office/drawing/2014/main" id="{59A1B0DE-D26D-7449-935F-8A355D9FD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365125"/>
            <a:ext cx="1286224" cy="1171575"/>
          </a:xfrm>
          <a:prstGeom prst="rect">
            <a:avLst/>
          </a:prstGeom>
        </p:spPr>
      </p:pic>
      <p:pic>
        <p:nvPicPr>
          <p:cNvPr id="9" name="Picture 6" descr="ENHA Logo">
            <a:extLst>
              <a:ext uri="{FF2B5EF4-FFF2-40B4-BE49-F238E27FC236}">
                <a16:creationId xmlns:a16="http://schemas.microsoft.com/office/drawing/2014/main" id="{A3C59A72-09F3-544C-8A7B-7310A5CC80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344" y="5973968"/>
            <a:ext cx="2854340" cy="5189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Afbeelding 9" descr="Afbeelding met persoon, mensen, poseren, groep&#10;&#10;Automatisch gegenereerde beschrijving">
            <a:extLst>
              <a:ext uri="{FF2B5EF4-FFF2-40B4-BE49-F238E27FC236}">
                <a16:creationId xmlns:a16="http://schemas.microsoft.com/office/drawing/2014/main" id="{F57A67E8-B800-7F48-B95D-AB56AD73A510}"/>
              </a:ext>
            </a:extLst>
          </p:cNvPr>
          <p:cNvPicPr>
            <a:picLocks noChangeAspect="1"/>
          </p:cNvPicPr>
          <p:nvPr/>
        </p:nvPicPr>
        <p:blipFill>
          <a:blip r:embed="rId5"/>
          <a:stretch>
            <a:fillRect/>
          </a:stretch>
        </p:blipFill>
        <p:spPr>
          <a:xfrm>
            <a:off x="7087502" y="2330887"/>
            <a:ext cx="4395154" cy="3024900"/>
          </a:xfrm>
          <a:prstGeom prst="rect">
            <a:avLst/>
          </a:prstGeom>
        </p:spPr>
      </p:pic>
    </p:spTree>
    <p:extLst>
      <p:ext uri="{BB962C8B-B14F-4D97-AF65-F5344CB8AC3E}">
        <p14:creationId xmlns:p14="http://schemas.microsoft.com/office/powerpoint/2010/main" val="2998832235"/>
      </p:ext>
    </p:extLst>
  </p:cSld>
  <p:clrMapOvr>
    <a:masterClrMapping/>
  </p:clrMapOvr>
  <mc:AlternateContent xmlns:mc="http://schemas.openxmlformats.org/markup-compatibility/2006" xmlns:p14="http://schemas.microsoft.com/office/powerpoint/2010/main">
    <mc:Choice Requires="p14">
      <p:transition spd="slow" p14:dur="2000" advTm="39034"/>
    </mc:Choice>
    <mc:Fallback xmlns="">
      <p:transition spd="slow" advTm="3903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Afbeelding 20">
            <a:extLst>
              <a:ext uri="{FF2B5EF4-FFF2-40B4-BE49-F238E27FC236}">
                <a16:creationId xmlns:a16="http://schemas.microsoft.com/office/drawing/2014/main" id="{5D52EC13-DD08-C34E-825D-2F72F12E5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365125"/>
            <a:ext cx="1286224" cy="1171575"/>
          </a:xfrm>
          <a:prstGeom prst="rect">
            <a:avLst/>
          </a:prstGeom>
        </p:spPr>
      </p:pic>
      <p:sp>
        <p:nvSpPr>
          <p:cNvPr id="22" name="Rechthoek 21">
            <a:extLst>
              <a:ext uri="{FF2B5EF4-FFF2-40B4-BE49-F238E27FC236}">
                <a16:creationId xmlns:a16="http://schemas.microsoft.com/office/drawing/2014/main" id="{8BF2DCBF-9771-7944-9361-B8E105A510DA}"/>
              </a:ext>
            </a:extLst>
          </p:cNvPr>
          <p:cNvSpPr/>
          <p:nvPr/>
        </p:nvSpPr>
        <p:spPr>
          <a:xfrm>
            <a:off x="1824859" y="1205307"/>
            <a:ext cx="10052816" cy="437962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Afbeelding 22">
            <a:extLst>
              <a:ext uri="{FF2B5EF4-FFF2-40B4-BE49-F238E27FC236}">
                <a16:creationId xmlns:a16="http://schemas.microsoft.com/office/drawing/2014/main" id="{C98F7647-D662-CA43-8190-5DF97ADB34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3842" y="4583678"/>
            <a:ext cx="973906" cy="928076"/>
          </a:xfrm>
          <a:prstGeom prst="rect">
            <a:avLst/>
          </a:prstGeom>
        </p:spPr>
      </p:pic>
      <p:pic>
        <p:nvPicPr>
          <p:cNvPr id="24" name="Afbeelding 23">
            <a:extLst>
              <a:ext uri="{FF2B5EF4-FFF2-40B4-BE49-F238E27FC236}">
                <a16:creationId xmlns:a16="http://schemas.microsoft.com/office/drawing/2014/main" id="{D24FDE19-A8A1-E243-AD2B-82C2F76681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9460" y="3281897"/>
            <a:ext cx="2375348" cy="953263"/>
          </a:xfrm>
          <a:prstGeom prst="rect">
            <a:avLst/>
          </a:prstGeom>
        </p:spPr>
      </p:pic>
      <p:pic>
        <p:nvPicPr>
          <p:cNvPr id="25" name="Afbeelding 24">
            <a:extLst>
              <a:ext uri="{FF2B5EF4-FFF2-40B4-BE49-F238E27FC236}">
                <a16:creationId xmlns:a16="http://schemas.microsoft.com/office/drawing/2014/main" id="{872D5DA6-81BE-8048-8E8B-41F9D956F4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7939" y="4598742"/>
            <a:ext cx="829902" cy="953264"/>
          </a:xfrm>
          <a:prstGeom prst="rect">
            <a:avLst/>
          </a:prstGeom>
        </p:spPr>
      </p:pic>
      <p:pic>
        <p:nvPicPr>
          <p:cNvPr id="26" name="Afbeelding 25">
            <a:extLst>
              <a:ext uri="{FF2B5EF4-FFF2-40B4-BE49-F238E27FC236}">
                <a16:creationId xmlns:a16="http://schemas.microsoft.com/office/drawing/2014/main" id="{5246290B-C3BA-CB40-89E8-5B71FEA341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6156" y="4699051"/>
            <a:ext cx="1219861" cy="630962"/>
          </a:xfrm>
          <a:prstGeom prst="rect">
            <a:avLst/>
          </a:prstGeom>
        </p:spPr>
      </p:pic>
      <p:pic>
        <p:nvPicPr>
          <p:cNvPr id="27" name="Afbeelding 26">
            <a:extLst>
              <a:ext uri="{FF2B5EF4-FFF2-40B4-BE49-F238E27FC236}">
                <a16:creationId xmlns:a16="http://schemas.microsoft.com/office/drawing/2014/main" id="{9F5C3DAF-3C8D-574D-9113-B6D8323434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0526" y="2135501"/>
            <a:ext cx="1633692" cy="823950"/>
          </a:xfrm>
          <a:prstGeom prst="rect">
            <a:avLst/>
          </a:prstGeom>
        </p:spPr>
      </p:pic>
      <p:pic>
        <p:nvPicPr>
          <p:cNvPr id="28" name="Afbeelding 27">
            <a:extLst>
              <a:ext uri="{FF2B5EF4-FFF2-40B4-BE49-F238E27FC236}">
                <a16:creationId xmlns:a16="http://schemas.microsoft.com/office/drawing/2014/main" id="{D9B96CCE-1B7E-4846-99CD-1CCA65AE1F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09788" y="4660777"/>
            <a:ext cx="922084" cy="782020"/>
          </a:xfrm>
          <a:prstGeom prst="rect">
            <a:avLst/>
          </a:prstGeom>
        </p:spPr>
      </p:pic>
      <p:pic>
        <p:nvPicPr>
          <p:cNvPr id="29" name="Afbeelding 28">
            <a:extLst>
              <a:ext uri="{FF2B5EF4-FFF2-40B4-BE49-F238E27FC236}">
                <a16:creationId xmlns:a16="http://schemas.microsoft.com/office/drawing/2014/main" id="{706830A8-D9DD-B74A-A8BD-A6A995ADC51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72526" y="4734199"/>
            <a:ext cx="1358686" cy="601115"/>
          </a:xfrm>
          <a:prstGeom prst="rect">
            <a:avLst/>
          </a:prstGeom>
        </p:spPr>
      </p:pic>
      <p:pic>
        <p:nvPicPr>
          <p:cNvPr id="30" name="Afbeelding 29">
            <a:extLst>
              <a:ext uri="{FF2B5EF4-FFF2-40B4-BE49-F238E27FC236}">
                <a16:creationId xmlns:a16="http://schemas.microsoft.com/office/drawing/2014/main" id="{3E84CA1E-ABDE-C046-80CC-7F431AC484A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54178" y="2279727"/>
            <a:ext cx="1743331" cy="610722"/>
          </a:xfrm>
          <a:prstGeom prst="rect">
            <a:avLst/>
          </a:prstGeom>
        </p:spPr>
      </p:pic>
      <p:pic>
        <p:nvPicPr>
          <p:cNvPr id="31" name="Afbeelding 30">
            <a:extLst>
              <a:ext uri="{FF2B5EF4-FFF2-40B4-BE49-F238E27FC236}">
                <a16:creationId xmlns:a16="http://schemas.microsoft.com/office/drawing/2014/main" id="{F0FA7850-7B26-0744-B53E-3C48E9EF639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73085" y="2214024"/>
            <a:ext cx="1075037" cy="834261"/>
          </a:xfrm>
          <a:prstGeom prst="rect">
            <a:avLst/>
          </a:prstGeom>
        </p:spPr>
      </p:pic>
      <p:pic>
        <p:nvPicPr>
          <p:cNvPr id="32" name="Afbeelding 31">
            <a:extLst>
              <a:ext uri="{FF2B5EF4-FFF2-40B4-BE49-F238E27FC236}">
                <a16:creationId xmlns:a16="http://schemas.microsoft.com/office/drawing/2014/main" id="{C677AD5A-03EA-8948-A576-AD3C21CC3D2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23441" y="3586608"/>
            <a:ext cx="1854714" cy="404986"/>
          </a:xfrm>
          <a:prstGeom prst="rect">
            <a:avLst/>
          </a:prstGeom>
        </p:spPr>
      </p:pic>
      <p:pic>
        <p:nvPicPr>
          <p:cNvPr id="33" name="Afbeelding 32">
            <a:extLst>
              <a:ext uri="{FF2B5EF4-FFF2-40B4-BE49-F238E27FC236}">
                <a16:creationId xmlns:a16="http://schemas.microsoft.com/office/drawing/2014/main" id="{3F3BC954-95F5-C047-ACC0-3AC381DC810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636400" y="3357960"/>
            <a:ext cx="947441" cy="816412"/>
          </a:xfrm>
          <a:prstGeom prst="rect">
            <a:avLst/>
          </a:prstGeom>
        </p:spPr>
      </p:pic>
      <p:pic>
        <p:nvPicPr>
          <p:cNvPr id="34" name="Picture 2" descr="European Medical Students' Association - Wikipedia">
            <a:extLst>
              <a:ext uri="{FF2B5EF4-FFF2-40B4-BE49-F238E27FC236}">
                <a16:creationId xmlns:a16="http://schemas.microsoft.com/office/drawing/2014/main" id="{FE30F408-3EA2-034D-9F52-A35979B6D8E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75861" y="2120208"/>
            <a:ext cx="963738" cy="928077"/>
          </a:xfrm>
          <a:prstGeom prst="rect">
            <a:avLst/>
          </a:prstGeom>
          <a:noFill/>
          <a:extLst>
            <a:ext uri="{909E8E84-426E-40DD-AFC4-6F175D3DCCD1}">
              <a14:hiddenFill xmlns:a14="http://schemas.microsoft.com/office/drawing/2010/main">
                <a:solidFill>
                  <a:srgbClr val="FFFFFF"/>
                </a:solidFill>
              </a14:hiddenFill>
            </a:ext>
          </a:extLst>
        </p:spPr>
      </p:pic>
      <p:pic>
        <p:nvPicPr>
          <p:cNvPr id="35" name="Graphic 34">
            <a:extLst>
              <a:ext uri="{FF2B5EF4-FFF2-40B4-BE49-F238E27FC236}">
                <a16:creationId xmlns:a16="http://schemas.microsoft.com/office/drawing/2014/main" id="{BDD9B344-3E39-5344-89FB-97DA3F03C97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210927" y="3250292"/>
            <a:ext cx="1527458" cy="928076"/>
          </a:xfrm>
          <a:prstGeom prst="rect">
            <a:avLst/>
          </a:prstGeom>
        </p:spPr>
      </p:pic>
      <p:sp>
        <p:nvSpPr>
          <p:cNvPr id="37" name="Rechthoek 36">
            <a:extLst>
              <a:ext uri="{FF2B5EF4-FFF2-40B4-BE49-F238E27FC236}">
                <a16:creationId xmlns:a16="http://schemas.microsoft.com/office/drawing/2014/main" id="{3E29F7F5-A90B-E14F-A649-180FBA7BB695}"/>
              </a:ext>
            </a:extLst>
          </p:cNvPr>
          <p:cNvSpPr/>
          <p:nvPr/>
        </p:nvSpPr>
        <p:spPr>
          <a:xfrm rot="16200000">
            <a:off x="6014156" y="691442"/>
            <a:ext cx="163688" cy="12192003"/>
          </a:xfrm>
          <a:prstGeom prst="rect">
            <a:avLst/>
          </a:prstGeom>
          <a:gradFill>
            <a:gsLst>
              <a:gs pos="0">
                <a:srgbClr val="F3EE1A"/>
              </a:gs>
              <a:gs pos="100000">
                <a:srgbClr val="55BB4B"/>
              </a:gs>
              <a:gs pos="100000">
                <a:srgbClr val="00B0F0">
                  <a:shade val="100000"/>
                  <a:satMod val="115000"/>
                </a:srgb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E488DF70-2E36-0C49-8749-2C5144EDA8B7}"/>
              </a:ext>
            </a:extLst>
          </p:cNvPr>
          <p:cNvSpPr/>
          <p:nvPr/>
        </p:nvSpPr>
        <p:spPr>
          <a:xfrm>
            <a:off x="1484042" y="692476"/>
            <a:ext cx="10041531" cy="584775"/>
          </a:xfrm>
          <a:prstGeom prst="rect">
            <a:avLst/>
          </a:prstGeom>
        </p:spPr>
        <p:txBody>
          <a:bodyPr wrap="none">
            <a:spAutoFit/>
          </a:bodyPr>
          <a:lstStyle/>
          <a:p>
            <a:r>
              <a:rPr lang="en-GB" sz="3200" dirty="0">
                <a:solidFill>
                  <a:schemeClr val="tx1">
                    <a:lumMod val="75000"/>
                    <a:lumOff val="25000"/>
                  </a:schemeClr>
                </a:solidFill>
                <a:latin typeface="Helvetica Light" panose="020B0403020202020204" pitchFamily="34" charset="0"/>
                <a:ea typeface="Calibri" charset="0"/>
                <a:cs typeface="Times New Roman" charset="0"/>
              </a:rPr>
              <a:t>Shaping policy through multistakeholder collaboration</a:t>
            </a:r>
          </a:p>
        </p:txBody>
      </p:sp>
      <p:pic>
        <p:nvPicPr>
          <p:cNvPr id="19" name="Picture 6" descr="ENHA Logo">
            <a:extLst>
              <a:ext uri="{FF2B5EF4-FFF2-40B4-BE49-F238E27FC236}">
                <a16:creationId xmlns:a16="http://schemas.microsoft.com/office/drawing/2014/main" id="{6F79D137-BFAE-664F-887F-A4138D057BC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9344" y="5973968"/>
            <a:ext cx="2854340" cy="5189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1627368"/>
      </p:ext>
    </p:extLst>
  </p:cSld>
  <p:clrMapOvr>
    <a:masterClrMapping/>
  </p:clrMapOvr>
  <mc:AlternateContent xmlns:mc="http://schemas.openxmlformats.org/markup-compatibility/2006" xmlns:p14="http://schemas.microsoft.com/office/powerpoint/2010/main">
    <mc:Choice Requires="p14">
      <p:transition spd="slow" p14:dur="2000" advTm="28022"/>
    </mc:Choice>
    <mc:Fallback xmlns="">
      <p:transition spd="slow" advTm="2802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5C3C8839-3A9D-F14E-AF3B-0108829BC69E}"/>
              </a:ext>
            </a:extLst>
          </p:cNvPr>
          <p:cNvSpPr/>
          <p:nvPr/>
        </p:nvSpPr>
        <p:spPr>
          <a:xfrm>
            <a:off x="1600549" y="596969"/>
            <a:ext cx="7718780" cy="707886"/>
          </a:xfrm>
          <a:prstGeom prst="rect">
            <a:avLst/>
          </a:prstGeom>
        </p:spPr>
        <p:txBody>
          <a:bodyPr wrap="none">
            <a:spAutoFit/>
          </a:bodyPr>
          <a:lstStyle/>
          <a:p>
            <a:r>
              <a:rPr lang="en-GB" sz="4000" dirty="0">
                <a:solidFill>
                  <a:schemeClr val="tx1">
                    <a:lumMod val="75000"/>
                    <a:lumOff val="25000"/>
                  </a:schemeClr>
                </a:solidFill>
                <a:latin typeface="Helvetica Light" panose="020B0403020202020204" pitchFamily="34" charset="0"/>
                <a:ea typeface="Calibri" charset="0"/>
                <a:cs typeface="Times New Roman" charset="0"/>
              </a:rPr>
              <a:t>European and regional platforms</a:t>
            </a:r>
          </a:p>
        </p:txBody>
      </p:sp>
      <p:pic>
        <p:nvPicPr>
          <p:cNvPr id="6" name="Afbeelding 5">
            <a:extLst>
              <a:ext uri="{FF2B5EF4-FFF2-40B4-BE49-F238E27FC236}">
                <a16:creationId xmlns:a16="http://schemas.microsoft.com/office/drawing/2014/main" id="{273F1494-5081-0649-83E5-3B955E745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365125"/>
            <a:ext cx="1286224" cy="1171575"/>
          </a:xfrm>
          <a:prstGeom prst="rect">
            <a:avLst/>
          </a:prstGeom>
        </p:spPr>
      </p:pic>
      <p:sp>
        <p:nvSpPr>
          <p:cNvPr id="11" name="Rechthoek 10">
            <a:extLst>
              <a:ext uri="{FF2B5EF4-FFF2-40B4-BE49-F238E27FC236}">
                <a16:creationId xmlns:a16="http://schemas.microsoft.com/office/drawing/2014/main" id="{91FCC42D-FD41-6541-BD52-58D640EB92B3}"/>
              </a:ext>
            </a:extLst>
          </p:cNvPr>
          <p:cNvSpPr/>
          <p:nvPr/>
        </p:nvSpPr>
        <p:spPr>
          <a:xfrm rot="16200000">
            <a:off x="6014156" y="691442"/>
            <a:ext cx="163688" cy="12192003"/>
          </a:xfrm>
          <a:prstGeom prst="rect">
            <a:avLst/>
          </a:prstGeom>
          <a:gradFill>
            <a:gsLst>
              <a:gs pos="0">
                <a:srgbClr val="F3EE1A"/>
              </a:gs>
              <a:gs pos="100000">
                <a:srgbClr val="55BB4B"/>
              </a:gs>
              <a:gs pos="100000">
                <a:srgbClr val="00B0F0">
                  <a:shade val="100000"/>
                  <a:satMod val="115000"/>
                </a:srgb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a:extLst>
              <a:ext uri="{FF2B5EF4-FFF2-40B4-BE49-F238E27FC236}">
                <a16:creationId xmlns:a16="http://schemas.microsoft.com/office/drawing/2014/main" id="{86B826DB-1965-A142-81A2-EFE0CF92EF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952" y="1818825"/>
            <a:ext cx="2114431" cy="796021"/>
          </a:xfrm>
          <a:prstGeom prst="rect">
            <a:avLst/>
          </a:prstGeom>
        </p:spPr>
      </p:pic>
      <p:pic>
        <p:nvPicPr>
          <p:cNvPr id="8" name="Afbeelding 7" descr="Afbeelding met tekst, persoon, binnen, elektronica&#10;&#10;Automatisch gegenereerde beschrijving">
            <a:extLst>
              <a:ext uri="{FF2B5EF4-FFF2-40B4-BE49-F238E27FC236}">
                <a16:creationId xmlns:a16="http://schemas.microsoft.com/office/drawing/2014/main" id="{AD05A33C-DB9D-5548-9AB9-276B756DC75E}"/>
              </a:ext>
            </a:extLst>
          </p:cNvPr>
          <p:cNvPicPr>
            <a:picLocks noChangeAspect="1"/>
          </p:cNvPicPr>
          <p:nvPr/>
        </p:nvPicPr>
        <p:blipFill>
          <a:blip r:embed="rId5"/>
          <a:stretch>
            <a:fillRect/>
          </a:stretch>
        </p:blipFill>
        <p:spPr>
          <a:xfrm>
            <a:off x="1600549" y="3030989"/>
            <a:ext cx="5045271" cy="2671541"/>
          </a:xfrm>
          <a:prstGeom prst="rect">
            <a:avLst/>
          </a:prstGeom>
        </p:spPr>
      </p:pic>
      <p:pic>
        <p:nvPicPr>
          <p:cNvPr id="7" name="Afbeelding 6">
            <a:extLst>
              <a:ext uri="{FF2B5EF4-FFF2-40B4-BE49-F238E27FC236}">
                <a16:creationId xmlns:a16="http://schemas.microsoft.com/office/drawing/2014/main" id="{739D64CA-93E3-8946-9742-1DF60022E32D}"/>
              </a:ext>
            </a:extLst>
          </p:cNvPr>
          <p:cNvPicPr>
            <a:picLocks noChangeAspect="1"/>
          </p:cNvPicPr>
          <p:nvPr/>
        </p:nvPicPr>
        <p:blipFill>
          <a:blip r:embed="rId6"/>
          <a:stretch>
            <a:fillRect/>
          </a:stretch>
        </p:blipFill>
        <p:spPr>
          <a:xfrm>
            <a:off x="7301067" y="2874801"/>
            <a:ext cx="3489185" cy="3329263"/>
          </a:xfrm>
          <a:prstGeom prst="rect">
            <a:avLst/>
          </a:prstGeom>
        </p:spPr>
      </p:pic>
      <p:pic>
        <p:nvPicPr>
          <p:cNvPr id="9" name="Afbeelding 8">
            <a:extLst>
              <a:ext uri="{FF2B5EF4-FFF2-40B4-BE49-F238E27FC236}">
                <a16:creationId xmlns:a16="http://schemas.microsoft.com/office/drawing/2014/main" id="{8B8CBE92-DF8D-7045-B32C-0A94EEABFEB5}"/>
              </a:ext>
            </a:extLst>
          </p:cNvPr>
          <p:cNvPicPr>
            <a:picLocks noChangeAspect="1"/>
          </p:cNvPicPr>
          <p:nvPr/>
        </p:nvPicPr>
        <p:blipFill>
          <a:blip r:embed="rId7"/>
          <a:stretch>
            <a:fillRect/>
          </a:stretch>
        </p:blipFill>
        <p:spPr>
          <a:xfrm>
            <a:off x="7929698" y="1669886"/>
            <a:ext cx="2231922" cy="954147"/>
          </a:xfrm>
          <a:prstGeom prst="rect">
            <a:avLst/>
          </a:prstGeom>
        </p:spPr>
      </p:pic>
      <p:pic>
        <p:nvPicPr>
          <p:cNvPr id="10" name="Picture 6" descr="ENHA Logo">
            <a:extLst>
              <a:ext uri="{FF2B5EF4-FFF2-40B4-BE49-F238E27FC236}">
                <a16:creationId xmlns:a16="http://schemas.microsoft.com/office/drawing/2014/main" id="{EA36859A-7AFC-4C49-A8E4-DC398215A6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344" y="5973968"/>
            <a:ext cx="2854340" cy="5189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9956946"/>
      </p:ext>
    </p:extLst>
  </p:cSld>
  <p:clrMapOvr>
    <a:masterClrMapping/>
  </p:clrMapOvr>
  <mc:AlternateContent xmlns:mc="http://schemas.openxmlformats.org/markup-compatibility/2006" xmlns:p14="http://schemas.microsoft.com/office/powerpoint/2010/main">
    <mc:Choice Requires="p14">
      <p:transition spd="slow" p14:dur="2000" advTm="68179"/>
    </mc:Choice>
    <mc:Fallback xmlns="">
      <p:transition spd="slow" advTm="6817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187EF6D-304C-EC4B-97D9-285AF604FE6E}"/>
              </a:ext>
            </a:extLst>
          </p:cNvPr>
          <p:cNvSpPr/>
          <p:nvPr/>
        </p:nvSpPr>
        <p:spPr>
          <a:xfrm>
            <a:off x="1847231" y="582539"/>
            <a:ext cx="4325223" cy="769441"/>
          </a:xfrm>
          <a:prstGeom prst="rect">
            <a:avLst/>
          </a:prstGeom>
        </p:spPr>
        <p:txBody>
          <a:bodyPr wrap="none">
            <a:spAutoFit/>
          </a:bodyPr>
          <a:lstStyle/>
          <a:p>
            <a:r>
              <a:rPr lang="en-GB" sz="4400" dirty="0">
                <a:latin typeface="Helvetica Light" panose="020B0403020202020204" pitchFamily="34" charset="0"/>
                <a:ea typeface="Calibri" charset="0"/>
                <a:cs typeface="Times New Roman" charset="0"/>
              </a:rPr>
              <a:t> Did you know…</a:t>
            </a:r>
            <a:endParaRPr lang="nl-NL" sz="4400" dirty="0">
              <a:latin typeface="Helvetica Light" panose="020B0403020202020204" pitchFamily="34" charset="0"/>
            </a:endParaRPr>
          </a:p>
        </p:txBody>
      </p:sp>
      <p:pic>
        <p:nvPicPr>
          <p:cNvPr id="5" name="Afbeelding 4">
            <a:extLst>
              <a:ext uri="{FF2B5EF4-FFF2-40B4-BE49-F238E27FC236}">
                <a16:creationId xmlns:a16="http://schemas.microsoft.com/office/drawing/2014/main" id="{59A1B0DE-D26D-7449-935F-8A355D9FD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365125"/>
            <a:ext cx="1286224" cy="1171575"/>
          </a:xfrm>
          <a:prstGeom prst="rect">
            <a:avLst/>
          </a:prstGeom>
        </p:spPr>
      </p:pic>
      <p:sp>
        <p:nvSpPr>
          <p:cNvPr id="9" name="Tijdelijke aanduiding voor inhoud 2">
            <a:extLst>
              <a:ext uri="{FF2B5EF4-FFF2-40B4-BE49-F238E27FC236}">
                <a16:creationId xmlns:a16="http://schemas.microsoft.com/office/drawing/2014/main" id="{8CD5205A-5E51-9242-9862-A21C407F68D9}"/>
              </a:ext>
            </a:extLst>
          </p:cNvPr>
          <p:cNvSpPr txBox="1">
            <a:spLocks/>
          </p:cNvSpPr>
          <p:nvPr/>
        </p:nvSpPr>
        <p:spPr>
          <a:xfrm>
            <a:off x="702988" y="2461500"/>
            <a:ext cx="5888928" cy="39731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14345">
              <a:lnSpc>
                <a:spcPct val="140000"/>
              </a:lnSpc>
              <a:buClr>
                <a:schemeClr val="accent6"/>
              </a:buClr>
              <a:buNone/>
              <a:defRPr/>
            </a:pPr>
            <a:r>
              <a:rPr lang="en-GB" dirty="0">
                <a:latin typeface="Helvetica Light" panose="020B0403020202020204" pitchFamily="34" charset="0"/>
                <a:ea typeface="Calibri" charset="0"/>
                <a:cs typeface="Times New Roman" charset="0"/>
              </a:rPr>
              <a:t>…malnutrition and undernutrition affect over </a:t>
            </a:r>
            <a:r>
              <a:rPr lang="en-GB" dirty="0">
                <a:highlight>
                  <a:srgbClr val="00FFFF"/>
                </a:highlight>
                <a:latin typeface="Helvetica Light" panose="020B0403020202020204" pitchFamily="34" charset="0"/>
                <a:ea typeface="Calibri" charset="0"/>
                <a:cs typeface="Times New Roman" charset="0"/>
              </a:rPr>
              <a:t>30 Million </a:t>
            </a:r>
            <a:r>
              <a:rPr lang="en-GB" dirty="0">
                <a:latin typeface="Helvetica Light" panose="020B0403020202020204" pitchFamily="34" charset="0"/>
                <a:ea typeface="Calibri" charset="0"/>
                <a:cs typeface="Times New Roman" charset="0"/>
              </a:rPr>
              <a:t>European citizens?</a:t>
            </a:r>
            <a:endParaRPr lang="en-GB" dirty="0">
              <a:highlight>
                <a:srgbClr val="FFFF00"/>
              </a:highlight>
              <a:latin typeface="Helvetica Light" panose="020B0403020202020204" pitchFamily="34" charset="0"/>
              <a:ea typeface="Calibri" charset="0"/>
              <a:cs typeface="Times New Roman" charset="0"/>
            </a:endParaRPr>
          </a:p>
        </p:txBody>
      </p:sp>
      <p:pic>
        <p:nvPicPr>
          <p:cNvPr id="20" name="Picture 6" descr="Vondelpark Amsterdam | People jogging in the Vondelpark - Am… | Jannes  Glas. | Flickr">
            <a:extLst>
              <a:ext uri="{FF2B5EF4-FFF2-40B4-BE49-F238E27FC236}">
                <a16:creationId xmlns:a16="http://schemas.microsoft.com/office/drawing/2014/main" id="{C85CCFE8-59D1-2D45-91A4-40519DF83B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7617"/>
          <a:stretch/>
        </p:blipFill>
        <p:spPr bwMode="auto">
          <a:xfrm>
            <a:off x="6802434" y="2098165"/>
            <a:ext cx="4859658" cy="3108103"/>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1">
            <a:extLst>
              <a:ext uri="{FF2B5EF4-FFF2-40B4-BE49-F238E27FC236}">
                <a16:creationId xmlns:a16="http://schemas.microsoft.com/office/drawing/2014/main" id="{96455115-DAB3-6943-9E0D-21B9C85D1980}"/>
              </a:ext>
            </a:extLst>
          </p:cNvPr>
          <p:cNvSpPr/>
          <p:nvPr/>
        </p:nvSpPr>
        <p:spPr>
          <a:xfrm>
            <a:off x="808247" y="5813796"/>
            <a:ext cx="5888928" cy="461665"/>
          </a:xfrm>
          <a:prstGeom prst="rect">
            <a:avLst/>
          </a:prstGeom>
        </p:spPr>
        <p:txBody>
          <a:bodyPr wrap="square">
            <a:spAutoFit/>
          </a:bodyPr>
          <a:lstStyle/>
          <a:p>
            <a:r>
              <a:rPr lang="nl-NL" sz="1200" dirty="0" err="1">
                <a:solidFill>
                  <a:schemeClr val="tx1">
                    <a:lumMod val="75000"/>
                    <a:lumOff val="25000"/>
                  </a:schemeClr>
                </a:solidFill>
                <a:latin typeface="Helvetica Light" panose="020B0403020202020204" pitchFamily="34" charset="0"/>
              </a:rPr>
              <a:t>Ljungqvist</a:t>
            </a:r>
            <a:r>
              <a:rPr lang="nl-NL" sz="1200" dirty="0">
                <a:solidFill>
                  <a:schemeClr val="tx1">
                    <a:lumMod val="75000"/>
                    <a:lumOff val="25000"/>
                  </a:schemeClr>
                </a:solidFill>
                <a:latin typeface="Helvetica Light" panose="020B0403020202020204" pitchFamily="34" charset="0"/>
              </a:rPr>
              <a:t> O, van </a:t>
            </a:r>
            <a:r>
              <a:rPr lang="nl-NL" sz="1200" dirty="0" err="1">
                <a:solidFill>
                  <a:schemeClr val="tx1">
                    <a:lumMod val="75000"/>
                    <a:lumOff val="25000"/>
                  </a:schemeClr>
                </a:solidFill>
                <a:latin typeface="Helvetica Light" panose="020B0403020202020204" pitchFamily="34" charset="0"/>
              </a:rPr>
              <a:t>Gossum</a:t>
            </a:r>
            <a:r>
              <a:rPr lang="nl-NL" sz="1200" dirty="0">
                <a:solidFill>
                  <a:schemeClr val="tx1">
                    <a:lumMod val="75000"/>
                    <a:lumOff val="25000"/>
                  </a:schemeClr>
                </a:solidFill>
                <a:latin typeface="Helvetica Light" panose="020B0403020202020204" pitchFamily="34" charset="0"/>
              </a:rPr>
              <a:t> A, </a:t>
            </a:r>
            <a:r>
              <a:rPr lang="nl-NL" sz="1200" dirty="0" err="1">
                <a:solidFill>
                  <a:schemeClr val="tx1">
                    <a:lumMod val="75000"/>
                    <a:lumOff val="25000"/>
                  </a:schemeClr>
                </a:solidFill>
                <a:latin typeface="Helvetica Light" panose="020B0403020202020204" pitchFamily="34" charset="0"/>
              </a:rPr>
              <a:t>Sanz</a:t>
            </a:r>
            <a:r>
              <a:rPr lang="nl-NL" sz="1200" dirty="0">
                <a:solidFill>
                  <a:schemeClr val="tx1">
                    <a:lumMod val="75000"/>
                    <a:lumOff val="25000"/>
                  </a:schemeClr>
                </a:solidFill>
                <a:latin typeface="Helvetica Light" panose="020B0403020202020204" pitchFamily="34" charset="0"/>
              </a:rPr>
              <a:t> ML, de Man F. The European </a:t>
            </a:r>
            <a:r>
              <a:rPr lang="nl-NL" sz="1200" dirty="0" err="1">
                <a:solidFill>
                  <a:schemeClr val="tx1">
                    <a:lumMod val="75000"/>
                    <a:lumOff val="25000"/>
                  </a:schemeClr>
                </a:solidFill>
                <a:latin typeface="Helvetica Light" panose="020B0403020202020204" pitchFamily="34" charset="0"/>
              </a:rPr>
              <a:t>fight</a:t>
            </a:r>
            <a:r>
              <a:rPr lang="nl-NL" sz="1200" dirty="0">
                <a:solidFill>
                  <a:schemeClr val="tx1">
                    <a:lumMod val="75000"/>
                    <a:lumOff val="25000"/>
                  </a:schemeClr>
                </a:solidFill>
                <a:latin typeface="Helvetica Light" panose="020B0403020202020204" pitchFamily="34" charset="0"/>
              </a:rPr>
              <a:t> </a:t>
            </a:r>
            <a:r>
              <a:rPr lang="nl-NL" sz="1200" dirty="0" err="1">
                <a:solidFill>
                  <a:schemeClr val="tx1">
                    <a:lumMod val="75000"/>
                    <a:lumOff val="25000"/>
                  </a:schemeClr>
                </a:solidFill>
                <a:latin typeface="Helvetica Light" panose="020B0403020202020204" pitchFamily="34" charset="0"/>
              </a:rPr>
              <a:t>against</a:t>
            </a:r>
            <a:endParaRPr lang="nl-NL" sz="1200" dirty="0">
              <a:solidFill>
                <a:schemeClr val="tx1">
                  <a:lumMod val="75000"/>
                  <a:lumOff val="25000"/>
                </a:schemeClr>
              </a:solidFill>
              <a:latin typeface="Helvetica Light" panose="020B0403020202020204" pitchFamily="34" charset="0"/>
            </a:endParaRPr>
          </a:p>
          <a:p>
            <a:r>
              <a:rPr lang="nl-NL" sz="1200" dirty="0" err="1">
                <a:solidFill>
                  <a:schemeClr val="tx1">
                    <a:lumMod val="75000"/>
                    <a:lumOff val="25000"/>
                  </a:schemeClr>
                </a:solidFill>
                <a:latin typeface="Helvetica Light" panose="020B0403020202020204" pitchFamily="34" charset="0"/>
              </a:rPr>
              <a:t>malnutrition</a:t>
            </a:r>
            <a:r>
              <a:rPr lang="nl-NL" sz="1200" dirty="0">
                <a:solidFill>
                  <a:schemeClr val="tx1">
                    <a:lumMod val="75000"/>
                    <a:lumOff val="25000"/>
                  </a:schemeClr>
                </a:solidFill>
                <a:latin typeface="Helvetica Light" panose="020B0403020202020204" pitchFamily="34" charset="0"/>
              </a:rPr>
              <a:t>. </a:t>
            </a:r>
            <a:r>
              <a:rPr lang="nl-NL" sz="1200" dirty="0" err="1">
                <a:solidFill>
                  <a:schemeClr val="tx1">
                    <a:lumMod val="75000"/>
                    <a:lumOff val="25000"/>
                  </a:schemeClr>
                </a:solidFill>
                <a:latin typeface="Helvetica Light" panose="020B0403020202020204" pitchFamily="34" charset="0"/>
              </a:rPr>
              <a:t>Clin</a:t>
            </a:r>
            <a:r>
              <a:rPr lang="nl-NL" sz="1200" dirty="0">
                <a:solidFill>
                  <a:schemeClr val="tx1">
                    <a:lumMod val="75000"/>
                    <a:lumOff val="25000"/>
                  </a:schemeClr>
                </a:solidFill>
                <a:latin typeface="Helvetica Light" panose="020B0403020202020204" pitchFamily="34" charset="0"/>
              </a:rPr>
              <a:t> </a:t>
            </a:r>
            <a:r>
              <a:rPr lang="nl-NL" sz="1200" dirty="0" err="1">
                <a:solidFill>
                  <a:schemeClr val="tx1">
                    <a:lumMod val="75000"/>
                    <a:lumOff val="25000"/>
                  </a:schemeClr>
                </a:solidFill>
                <a:latin typeface="Helvetica Light" panose="020B0403020202020204" pitchFamily="34" charset="0"/>
              </a:rPr>
              <a:t>Nutr</a:t>
            </a:r>
            <a:r>
              <a:rPr lang="nl-NL" sz="1200" dirty="0">
                <a:solidFill>
                  <a:schemeClr val="tx1">
                    <a:lumMod val="75000"/>
                    <a:lumOff val="25000"/>
                  </a:schemeClr>
                </a:solidFill>
                <a:latin typeface="Helvetica Light" panose="020B0403020202020204" pitchFamily="34" charset="0"/>
              </a:rPr>
              <a:t> 2010;vol. 29:149e50.</a:t>
            </a:r>
            <a:endParaRPr lang="nl-NL" sz="1200" dirty="0">
              <a:solidFill>
                <a:schemeClr val="tx1">
                  <a:lumMod val="75000"/>
                  <a:lumOff val="25000"/>
                </a:schemeClr>
              </a:solidFill>
              <a:effectLst/>
              <a:latin typeface="Helvetica Light" panose="020B0403020202020204" pitchFamily="34" charset="0"/>
            </a:endParaRPr>
          </a:p>
        </p:txBody>
      </p:sp>
      <p:pic>
        <p:nvPicPr>
          <p:cNvPr id="8" name="Afbeelding 7">
            <a:extLst>
              <a:ext uri="{FF2B5EF4-FFF2-40B4-BE49-F238E27FC236}">
                <a16:creationId xmlns:a16="http://schemas.microsoft.com/office/drawing/2014/main" id="{04289B5E-2E95-6C49-8221-31C8811BAF67}"/>
              </a:ext>
            </a:extLst>
          </p:cNvPr>
          <p:cNvPicPr>
            <a:picLocks noChangeAspect="1"/>
          </p:cNvPicPr>
          <p:nvPr/>
        </p:nvPicPr>
        <p:blipFill>
          <a:blip r:embed="rId5"/>
          <a:stretch>
            <a:fillRect/>
          </a:stretch>
        </p:blipFill>
        <p:spPr>
          <a:xfrm>
            <a:off x="10160364" y="5813796"/>
            <a:ext cx="1633213" cy="680807"/>
          </a:xfrm>
          <a:prstGeom prst="rect">
            <a:avLst/>
          </a:prstGeom>
        </p:spPr>
      </p:pic>
    </p:spTree>
    <p:extLst>
      <p:ext uri="{BB962C8B-B14F-4D97-AF65-F5344CB8AC3E}">
        <p14:creationId xmlns:p14="http://schemas.microsoft.com/office/powerpoint/2010/main" val="927993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187EF6D-304C-EC4B-97D9-285AF604FE6E}"/>
              </a:ext>
            </a:extLst>
          </p:cNvPr>
          <p:cNvSpPr/>
          <p:nvPr/>
        </p:nvSpPr>
        <p:spPr>
          <a:xfrm>
            <a:off x="1847231" y="582539"/>
            <a:ext cx="4325223" cy="769441"/>
          </a:xfrm>
          <a:prstGeom prst="rect">
            <a:avLst/>
          </a:prstGeom>
        </p:spPr>
        <p:txBody>
          <a:bodyPr wrap="none">
            <a:spAutoFit/>
          </a:bodyPr>
          <a:lstStyle/>
          <a:p>
            <a:r>
              <a:rPr lang="en-GB" sz="4400" dirty="0">
                <a:latin typeface="Helvetica Light" panose="020B0403020202020204" pitchFamily="34" charset="0"/>
                <a:ea typeface="Calibri" charset="0"/>
                <a:cs typeface="Times New Roman" charset="0"/>
              </a:rPr>
              <a:t> Did you know…</a:t>
            </a:r>
            <a:endParaRPr lang="nl-NL" sz="4400" dirty="0">
              <a:latin typeface="Helvetica Light" panose="020B0403020202020204" pitchFamily="34" charset="0"/>
            </a:endParaRPr>
          </a:p>
        </p:txBody>
      </p:sp>
      <p:pic>
        <p:nvPicPr>
          <p:cNvPr id="5" name="Afbeelding 4">
            <a:extLst>
              <a:ext uri="{FF2B5EF4-FFF2-40B4-BE49-F238E27FC236}">
                <a16:creationId xmlns:a16="http://schemas.microsoft.com/office/drawing/2014/main" id="{59A1B0DE-D26D-7449-935F-8A355D9FD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365125"/>
            <a:ext cx="1286224" cy="1171575"/>
          </a:xfrm>
          <a:prstGeom prst="rect">
            <a:avLst/>
          </a:prstGeom>
        </p:spPr>
      </p:pic>
      <p:sp>
        <p:nvSpPr>
          <p:cNvPr id="9" name="Tijdelijke aanduiding voor inhoud 2">
            <a:extLst>
              <a:ext uri="{FF2B5EF4-FFF2-40B4-BE49-F238E27FC236}">
                <a16:creationId xmlns:a16="http://schemas.microsoft.com/office/drawing/2014/main" id="{8CD5205A-5E51-9242-9862-A21C407F68D9}"/>
              </a:ext>
            </a:extLst>
          </p:cNvPr>
          <p:cNvSpPr txBox="1">
            <a:spLocks/>
          </p:cNvSpPr>
          <p:nvPr/>
        </p:nvSpPr>
        <p:spPr>
          <a:xfrm>
            <a:off x="702988" y="2461500"/>
            <a:ext cx="5888928" cy="39731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14345">
              <a:lnSpc>
                <a:spcPct val="140000"/>
              </a:lnSpc>
              <a:buClr>
                <a:schemeClr val="accent6"/>
              </a:buClr>
              <a:buNone/>
              <a:defRPr/>
            </a:pPr>
            <a:r>
              <a:rPr lang="en-GB" dirty="0">
                <a:latin typeface="Helvetica Light" panose="020B0403020202020204" pitchFamily="34" charset="0"/>
                <a:ea typeface="Calibri" charset="0"/>
                <a:cs typeface="Times New Roman" charset="0"/>
              </a:rPr>
              <a:t>…one in two patients with cancer experience </a:t>
            </a:r>
            <a:r>
              <a:rPr lang="en-GB" dirty="0">
                <a:highlight>
                  <a:srgbClr val="00FFFF"/>
                </a:highlight>
                <a:latin typeface="Helvetica Light" panose="020B0403020202020204" pitchFamily="34" charset="0"/>
                <a:ea typeface="Calibri" charset="0"/>
                <a:cs typeface="Times New Roman" charset="0"/>
              </a:rPr>
              <a:t>involuntary</a:t>
            </a:r>
            <a:r>
              <a:rPr lang="en-GB" dirty="0">
                <a:latin typeface="Helvetica Light" panose="020B0403020202020204" pitchFamily="34" charset="0"/>
                <a:ea typeface="Calibri" charset="0"/>
                <a:cs typeface="Times New Roman" charset="0"/>
              </a:rPr>
              <a:t> weight and muscle loss.</a:t>
            </a:r>
            <a:endParaRPr lang="en-GB" dirty="0">
              <a:highlight>
                <a:srgbClr val="FFFF00"/>
              </a:highlight>
              <a:latin typeface="Helvetica Light" panose="020B0403020202020204" pitchFamily="34" charset="0"/>
              <a:ea typeface="Calibri" charset="0"/>
              <a:cs typeface="Times New Roman" charset="0"/>
            </a:endParaRPr>
          </a:p>
        </p:txBody>
      </p:sp>
      <p:pic>
        <p:nvPicPr>
          <p:cNvPr id="20" name="Picture 6" descr="Vondelpark Amsterdam | People jogging in the Vondelpark - Am… | Jannes  Glas. | Flickr">
            <a:extLst>
              <a:ext uri="{FF2B5EF4-FFF2-40B4-BE49-F238E27FC236}">
                <a16:creationId xmlns:a16="http://schemas.microsoft.com/office/drawing/2014/main" id="{C85CCFE8-59D1-2D45-91A4-40519DF83B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7617"/>
          <a:stretch/>
        </p:blipFill>
        <p:spPr bwMode="auto">
          <a:xfrm>
            <a:off x="6802434" y="2098165"/>
            <a:ext cx="4859658" cy="3108103"/>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1">
            <a:extLst>
              <a:ext uri="{FF2B5EF4-FFF2-40B4-BE49-F238E27FC236}">
                <a16:creationId xmlns:a16="http://schemas.microsoft.com/office/drawing/2014/main" id="{96455115-DAB3-6943-9E0D-21B9C85D1980}"/>
              </a:ext>
            </a:extLst>
          </p:cNvPr>
          <p:cNvSpPr/>
          <p:nvPr/>
        </p:nvSpPr>
        <p:spPr>
          <a:xfrm>
            <a:off x="808247" y="5473005"/>
            <a:ext cx="5888928" cy="1384995"/>
          </a:xfrm>
          <a:prstGeom prst="rect">
            <a:avLst/>
          </a:prstGeom>
        </p:spPr>
        <p:txBody>
          <a:bodyPr wrap="square">
            <a:spAutoFit/>
          </a:bodyPr>
          <a:lstStyle/>
          <a:p>
            <a:r>
              <a:rPr lang="nl-NL" sz="1200" dirty="0">
                <a:solidFill>
                  <a:schemeClr val="tx1">
                    <a:lumMod val="75000"/>
                    <a:lumOff val="25000"/>
                  </a:schemeClr>
                </a:solidFill>
                <a:latin typeface="Helvetica Light" panose="020B0403020202020204" pitchFamily="34" charset="0"/>
              </a:rPr>
              <a:t>Arends J., et al. Klinische Ernährung in der OnkologieS3-Guideline of the German Society for Nutritional Medicine (DGEM) in Cooperation with the DGHO, the ASORS and the AKE. Clinical Nutrition in Oncology. Aktuel Ernahrungsmed 2015; 40: e1–e74</a:t>
            </a:r>
          </a:p>
          <a:p>
            <a:r>
              <a:rPr lang="en-US" sz="1200" dirty="0">
                <a:solidFill>
                  <a:schemeClr val="tx1">
                    <a:lumMod val="75000"/>
                    <a:lumOff val="25000"/>
                  </a:schemeClr>
                </a:solidFill>
                <a:latin typeface="Helvetica Light" panose="020B0403020202020204" pitchFamily="34" charset="0"/>
              </a:rPr>
              <a:t>Martin L, </a:t>
            </a:r>
            <a:r>
              <a:rPr lang="en-US" sz="1200" dirty="0" err="1">
                <a:solidFill>
                  <a:schemeClr val="tx1">
                    <a:lumMod val="75000"/>
                    <a:lumOff val="25000"/>
                  </a:schemeClr>
                </a:solidFill>
                <a:latin typeface="Helvetica Light" panose="020B0403020202020204" pitchFamily="34" charset="0"/>
              </a:rPr>
              <a:t>Senesse</a:t>
            </a:r>
            <a:r>
              <a:rPr lang="en-US" sz="1200" dirty="0">
                <a:solidFill>
                  <a:schemeClr val="tx1">
                    <a:lumMod val="75000"/>
                    <a:lumOff val="25000"/>
                  </a:schemeClr>
                </a:solidFill>
                <a:latin typeface="Helvetica Light" panose="020B0403020202020204" pitchFamily="34" charset="0"/>
              </a:rPr>
              <a:t> P, </a:t>
            </a:r>
            <a:r>
              <a:rPr lang="en-US" sz="1200" dirty="0" err="1">
                <a:solidFill>
                  <a:schemeClr val="tx1">
                    <a:lumMod val="75000"/>
                    <a:lumOff val="25000"/>
                  </a:schemeClr>
                </a:solidFill>
                <a:latin typeface="Helvetica Light" panose="020B0403020202020204" pitchFamily="34" charset="0"/>
              </a:rPr>
              <a:t>Gioulbasanis</a:t>
            </a:r>
            <a:r>
              <a:rPr lang="en-US" sz="1200" dirty="0">
                <a:solidFill>
                  <a:schemeClr val="tx1">
                    <a:lumMod val="75000"/>
                    <a:lumOff val="25000"/>
                  </a:schemeClr>
                </a:solidFill>
                <a:latin typeface="Helvetica Light" panose="020B0403020202020204" pitchFamily="34" charset="0"/>
              </a:rPr>
              <a:t> I, et al. Diagnostic criteria for the classification of cancer-associated weight loss. J </a:t>
            </a:r>
            <a:r>
              <a:rPr lang="en-US" sz="1200" dirty="0" err="1">
                <a:solidFill>
                  <a:schemeClr val="tx1">
                    <a:lumMod val="75000"/>
                    <a:lumOff val="25000"/>
                  </a:schemeClr>
                </a:solidFill>
                <a:latin typeface="Helvetica Light" panose="020B0403020202020204" pitchFamily="34" charset="0"/>
              </a:rPr>
              <a:t>Clin</a:t>
            </a:r>
            <a:r>
              <a:rPr lang="en-US" sz="1200" dirty="0">
                <a:solidFill>
                  <a:schemeClr val="tx1">
                    <a:lumMod val="75000"/>
                    <a:lumOff val="25000"/>
                  </a:schemeClr>
                </a:solidFill>
                <a:latin typeface="Helvetica Light" panose="020B0403020202020204" pitchFamily="34" charset="0"/>
              </a:rPr>
              <a:t> </a:t>
            </a:r>
            <a:r>
              <a:rPr lang="en-US" sz="1200" dirty="0" err="1">
                <a:solidFill>
                  <a:schemeClr val="tx1">
                    <a:lumMod val="75000"/>
                    <a:lumOff val="25000"/>
                  </a:schemeClr>
                </a:solidFill>
                <a:latin typeface="Helvetica Light" panose="020B0403020202020204" pitchFamily="34" charset="0"/>
              </a:rPr>
              <a:t>Oncol</a:t>
            </a:r>
            <a:r>
              <a:rPr lang="en-US" sz="1200" dirty="0">
                <a:solidFill>
                  <a:schemeClr val="tx1">
                    <a:lumMod val="75000"/>
                    <a:lumOff val="25000"/>
                  </a:schemeClr>
                </a:solidFill>
                <a:latin typeface="Helvetica Light" panose="020B0403020202020204" pitchFamily="34" charset="0"/>
              </a:rPr>
              <a:t>. 2015 Jan 1;33(1)</a:t>
            </a:r>
          </a:p>
          <a:p>
            <a:endParaRPr lang="nl-NL" sz="1200" dirty="0">
              <a:solidFill>
                <a:schemeClr val="tx1">
                  <a:lumMod val="75000"/>
                  <a:lumOff val="25000"/>
                </a:schemeClr>
              </a:solidFill>
              <a:latin typeface="Helvetica Light" panose="020B0403020202020204" pitchFamily="34" charset="0"/>
            </a:endParaRPr>
          </a:p>
          <a:p>
            <a:endParaRPr lang="nl-NL" sz="1200" dirty="0">
              <a:solidFill>
                <a:schemeClr val="tx1">
                  <a:lumMod val="75000"/>
                  <a:lumOff val="25000"/>
                </a:schemeClr>
              </a:solidFill>
              <a:effectLst/>
              <a:latin typeface="Helvetica Light" panose="020B0403020202020204" pitchFamily="34" charset="0"/>
            </a:endParaRPr>
          </a:p>
        </p:txBody>
      </p:sp>
      <p:pic>
        <p:nvPicPr>
          <p:cNvPr id="10" name="Afbeelding 9">
            <a:extLst>
              <a:ext uri="{FF2B5EF4-FFF2-40B4-BE49-F238E27FC236}">
                <a16:creationId xmlns:a16="http://schemas.microsoft.com/office/drawing/2014/main" id="{8FD67665-6C37-474C-AAB9-46702C13804C}"/>
              </a:ext>
            </a:extLst>
          </p:cNvPr>
          <p:cNvPicPr>
            <a:picLocks noChangeAspect="1"/>
          </p:cNvPicPr>
          <p:nvPr/>
        </p:nvPicPr>
        <p:blipFill>
          <a:blip r:embed="rId5"/>
          <a:stretch>
            <a:fillRect/>
          </a:stretch>
        </p:blipFill>
        <p:spPr>
          <a:xfrm>
            <a:off x="10160364" y="5813796"/>
            <a:ext cx="1633213" cy="680807"/>
          </a:xfrm>
          <a:prstGeom prst="rect">
            <a:avLst/>
          </a:prstGeom>
        </p:spPr>
      </p:pic>
    </p:spTree>
    <p:extLst>
      <p:ext uri="{BB962C8B-B14F-4D97-AF65-F5344CB8AC3E}">
        <p14:creationId xmlns:p14="http://schemas.microsoft.com/office/powerpoint/2010/main" val="3033544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187EF6D-304C-EC4B-97D9-285AF604FE6E}"/>
              </a:ext>
            </a:extLst>
          </p:cNvPr>
          <p:cNvSpPr/>
          <p:nvPr/>
        </p:nvSpPr>
        <p:spPr>
          <a:xfrm>
            <a:off x="1847231" y="582539"/>
            <a:ext cx="4325223" cy="769441"/>
          </a:xfrm>
          <a:prstGeom prst="rect">
            <a:avLst/>
          </a:prstGeom>
        </p:spPr>
        <p:txBody>
          <a:bodyPr wrap="none">
            <a:spAutoFit/>
          </a:bodyPr>
          <a:lstStyle/>
          <a:p>
            <a:r>
              <a:rPr lang="en-GB" sz="4400" dirty="0">
                <a:latin typeface="Helvetica Light" panose="020B0403020202020204" pitchFamily="34" charset="0"/>
                <a:ea typeface="Calibri" charset="0"/>
                <a:cs typeface="Times New Roman" charset="0"/>
              </a:rPr>
              <a:t> Did you know…</a:t>
            </a:r>
            <a:endParaRPr lang="nl-NL" sz="4400" dirty="0">
              <a:latin typeface="Helvetica Light" panose="020B0403020202020204" pitchFamily="34" charset="0"/>
            </a:endParaRPr>
          </a:p>
        </p:txBody>
      </p:sp>
      <p:pic>
        <p:nvPicPr>
          <p:cNvPr id="5" name="Afbeelding 4">
            <a:extLst>
              <a:ext uri="{FF2B5EF4-FFF2-40B4-BE49-F238E27FC236}">
                <a16:creationId xmlns:a16="http://schemas.microsoft.com/office/drawing/2014/main" id="{59A1B0DE-D26D-7449-935F-8A355D9FD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365125"/>
            <a:ext cx="1286224" cy="1171575"/>
          </a:xfrm>
          <a:prstGeom prst="rect">
            <a:avLst/>
          </a:prstGeom>
        </p:spPr>
      </p:pic>
      <p:sp>
        <p:nvSpPr>
          <p:cNvPr id="9" name="Tijdelijke aanduiding voor inhoud 2">
            <a:extLst>
              <a:ext uri="{FF2B5EF4-FFF2-40B4-BE49-F238E27FC236}">
                <a16:creationId xmlns:a16="http://schemas.microsoft.com/office/drawing/2014/main" id="{8CD5205A-5E51-9242-9862-A21C407F68D9}"/>
              </a:ext>
            </a:extLst>
          </p:cNvPr>
          <p:cNvSpPr txBox="1">
            <a:spLocks/>
          </p:cNvSpPr>
          <p:nvPr/>
        </p:nvSpPr>
        <p:spPr>
          <a:xfrm>
            <a:off x="702988" y="2461500"/>
            <a:ext cx="5888928" cy="39731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14345">
              <a:lnSpc>
                <a:spcPct val="140000"/>
              </a:lnSpc>
              <a:buClr>
                <a:schemeClr val="accent6"/>
              </a:buClr>
              <a:buNone/>
              <a:defRPr/>
            </a:pPr>
            <a:r>
              <a:rPr lang="en-GB" dirty="0">
                <a:latin typeface="Helvetica Light" panose="020B0403020202020204" pitchFamily="34" charset="0"/>
                <a:ea typeface="Calibri" charset="0"/>
                <a:cs typeface="Times New Roman" charset="0"/>
              </a:rPr>
              <a:t>…the deaths of 10-20% of patients with cancer can be </a:t>
            </a:r>
            <a:r>
              <a:rPr lang="en-GB" dirty="0">
                <a:highlight>
                  <a:srgbClr val="00FFFF"/>
                </a:highlight>
                <a:latin typeface="Helvetica Light" panose="020B0403020202020204" pitchFamily="34" charset="0"/>
                <a:ea typeface="Calibri" charset="0"/>
                <a:cs typeface="Times New Roman" charset="0"/>
              </a:rPr>
              <a:t>attributed to malnutrition</a:t>
            </a:r>
            <a:r>
              <a:rPr lang="en-GB" dirty="0">
                <a:latin typeface="Helvetica Light" panose="020B0403020202020204" pitchFamily="34" charset="0"/>
                <a:ea typeface="Calibri" charset="0"/>
                <a:cs typeface="Times New Roman" charset="0"/>
              </a:rPr>
              <a:t> rather than to the malignancy itself?</a:t>
            </a:r>
            <a:endParaRPr lang="en-GB" dirty="0">
              <a:highlight>
                <a:srgbClr val="FFFF00"/>
              </a:highlight>
              <a:latin typeface="Helvetica Light" panose="020B0403020202020204" pitchFamily="34" charset="0"/>
              <a:ea typeface="Calibri" charset="0"/>
              <a:cs typeface="Times New Roman" charset="0"/>
            </a:endParaRPr>
          </a:p>
        </p:txBody>
      </p:sp>
      <p:pic>
        <p:nvPicPr>
          <p:cNvPr id="20" name="Picture 6" descr="Vondelpark Amsterdam | People jogging in the Vondelpark - Am… | Jannes  Glas. | Flickr">
            <a:extLst>
              <a:ext uri="{FF2B5EF4-FFF2-40B4-BE49-F238E27FC236}">
                <a16:creationId xmlns:a16="http://schemas.microsoft.com/office/drawing/2014/main" id="{C85CCFE8-59D1-2D45-91A4-40519DF83B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7617"/>
          <a:stretch/>
        </p:blipFill>
        <p:spPr bwMode="auto">
          <a:xfrm>
            <a:off x="6802434" y="2098165"/>
            <a:ext cx="4859658" cy="3108103"/>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654316" y="5888257"/>
            <a:ext cx="6096000" cy="461665"/>
          </a:xfrm>
          <a:prstGeom prst="rect">
            <a:avLst/>
          </a:prstGeom>
        </p:spPr>
        <p:txBody>
          <a:bodyPr>
            <a:spAutoFit/>
          </a:bodyPr>
          <a:lstStyle/>
          <a:p>
            <a:r>
              <a:rPr lang="en-US" sz="1200" dirty="0" err="1">
                <a:solidFill>
                  <a:schemeClr val="tx1">
                    <a:lumMod val="75000"/>
                    <a:lumOff val="25000"/>
                  </a:schemeClr>
                </a:solidFill>
                <a:latin typeface="Helvetica Light" panose="020B0403020202020204" pitchFamily="34" charset="0"/>
              </a:rPr>
              <a:t>Arends</a:t>
            </a:r>
            <a:r>
              <a:rPr lang="en-US" sz="1200" dirty="0">
                <a:solidFill>
                  <a:schemeClr val="tx1">
                    <a:lumMod val="75000"/>
                    <a:lumOff val="25000"/>
                  </a:schemeClr>
                </a:solidFill>
                <a:latin typeface="Helvetica Light" panose="020B0403020202020204" pitchFamily="34" charset="0"/>
              </a:rPr>
              <a:t> J., et al. </a:t>
            </a:r>
            <a:r>
              <a:rPr lang="en-US" sz="1200" dirty="0" err="1">
                <a:solidFill>
                  <a:schemeClr val="tx1">
                    <a:lumMod val="75000"/>
                    <a:lumOff val="25000"/>
                  </a:schemeClr>
                </a:solidFill>
                <a:latin typeface="Helvetica Light" panose="020B0403020202020204" pitchFamily="34" charset="0"/>
              </a:rPr>
              <a:t>Klinische</a:t>
            </a:r>
            <a:r>
              <a:rPr lang="en-US" sz="1200" dirty="0">
                <a:solidFill>
                  <a:schemeClr val="tx1">
                    <a:lumMod val="75000"/>
                    <a:lumOff val="25000"/>
                  </a:schemeClr>
                </a:solidFill>
                <a:latin typeface="Helvetica Light" panose="020B0403020202020204" pitchFamily="34" charset="0"/>
              </a:rPr>
              <a:t> </a:t>
            </a:r>
            <a:r>
              <a:rPr lang="en-US" sz="1200" dirty="0" err="1">
                <a:solidFill>
                  <a:schemeClr val="tx1">
                    <a:lumMod val="75000"/>
                    <a:lumOff val="25000"/>
                  </a:schemeClr>
                </a:solidFill>
                <a:latin typeface="Helvetica Light" panose="020B0403020202020204" pitchFamily="34" charset="0"/>
              </a:rPr>
              <a:t>Ernährung</a:t>
            </a:r>
            <a:r>
              <a:rPr lang="en-US" sz="1200" dirty="0">
                <a:solidFill>
                  <a:schemeClr val="tx1">
                    <a:lumMod val="75000"/>
                    <a:lumOff val="25000"/>
                  </a:schemeClr>
                </a:solidFill>
                <a:latin typeface="Helvetica Light" panose="020B0403020202020204" pitchFamily="34" charset="0"/>
              </a:rPr>
              <a:t> in der OnkologieS3-Guideline of the German Society for Nutritional Medicine (DGEM) in Cooperation with the DGHO, the ASORS and the AKE. Clinical Nutrition in Oncology.</a:t>
            </a:r>
            <a:r>
              <a:rPr lang="de-DE" sz="1200" dirty="0">
                <a:solidFill>
                  <a:schemeClr val="tx1">
                    <a:lumMod val="75000"/>
                    <a:lumOff val="25000"/>
                  </a:schemeClr>
                </a:solidFill>
                <a:latin typeface="Helvetica Light" panose="020B0403020202020204" pitchFamily="34" charset="0"/>
              </a:rPr>
              <a:t> </a:t>
            </a:r>
            <a:r>
              <a:rPr lang="de-DE" sz="1200" dirty="0" err="1">
                <a:solidFill>
                  <a:schemeClr val="tx1">
                    <a:lumMod val="75000"/>
                    <a:lumOff val="25000"/>
                  </a:schemeClr>
                </a:solidFill>
                <a:latin typeface="Helvetica Light" panose="020B0403020202020204" pitchFamily="34" charset="0"/>
              </a:rPr>
              <a:t>Aktuel</a:t>
            </a:r>
            <a:r>
              <a:rPr lang="de-DE" sz="1200" dirty="0">
                <a:solidFill>
                  <a:schemeClr val="tx1">
                    <a:lumMod val="75000"/>
                    <a:lumOff val="25000"/>
                  </a:schemeClr>
                </a:solidFill>
                <a:latin typeface="Helvetica Light" panose="020B0403020202020204" pitchFamily="34" charset="0"/>
              </a:rPr>
              <a:t> </a:t>
            </a:r>
            <a:r>
              <a:rPr lang="de-DE" sz="1200" dirty="0" err="1">
                <a:solidFill>
                  <a:schemeClr val="tx1">
                    <a:lumMod val="75000"/>
                    <a:lumOff val="25000"/>
                  </a:schemeClr>
                </a:solidFill>
                <a:latin typeface="Helvetica Light" panose="020B0403020202020204" pitchFamily="34" charset="0"/>
              </a:rPr>
              <a:t>Ernahrungsmed</a:t>
            </a:r>
            <a:r>
              <a:rPr lang="de-DE" sz="1200" dirty="0">
                <a:solidFill>
                  <a:schemeClr val="tx1">
                    <a:lumMod val="75000"/>
                    <a:lumOff val="25000"/>
                  </a:schemeClr>
                </a:solidFill>
                <a:latin typeface="Helvetica Light" panose="020B0403020202020204" pitchFamily="34" charset="0"/>
              </a:rPr>
              <a:t> 2015; 40: e1–e74</a:t>
            </a:r>
            <a:endParaRPr lang="en-US" sz="1200" dirty="0">
              <a:solidFill>
                <a:schemeClr val="tx1">
                  <a:lumMod val="75000"/>
                  <a:lumOff val="25000"/>
                </a:schemeClr>
              </a:solidFill>
              <a:latin typeface="Helvetica Light" panose="020B0403020202020204" pitchFamily="34" charset="0"/>
            </a:endParaRPr>
          </a:p>
        </p:txBody>
      </p:sp>
      <p:pic>
        <p:nvPicPr>
          <p:cNvPr id="8" name="Afbeelding 7">
            <a:extLst>
              <a:ext uri="{FF2B5EF4-FFF2-40B4-BE49-F238E27FC236}">
                <a16:creationId xmlns:a16="http://schemas.microsoft.com/office/drawing/2014/main" id="{0B728BBC-615C-B545-A7CA-6F5B8E6B4B4E}"/>
              </a:ext>
            </a:extLst>
          </p:cNvPr>
          <p:cNvPicPr>
            <a:picLocks noChangeAspect="1"/>
          </p:cNvPicPr>
          <p:nvPr/>
        </p:nvPicPr>
        <p:blipFill>
          <a:blip r:embed="rId5"/>
          <a:stretch>
            <a:fillRect/>
          </a:stretch>
        </p:blipFill>
        <p:spPr>
          <a:xfrm>
            <a:off x="10160364" y="5813796"/>
            <a:ext cx="1633213" cy="680807"/>
          </a:xfrm>
          <a:prstGeom prst="rect">
            <a:avLst/>
          </a:prstGeom>
        </p:spPr>
      </p:pic>
    </p:spTree>
    <p:extLst>
      <p:ext uri="{BB962C8B-B14F-4D97-AF65-F5344CB8AC3E}">
        <p14:creationId xmlns:p14="http://schemas.microsoft.com/office/powerpoint/2010/main" val="2573194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187EF6D-304C-EC4B-97D9-285AF604FE6E}"/>
              </a:ext>
            </a:extLst>
          </p:cNvPr>
          <p:cNvSpPr/>
          <p:nvPr/>
        </p:nvSpPr>
        <p:spPr>
          <a:xfrm>
            <a:off x="1847231" y="582539"/>
            <a:ext cx="4325223" cy="769441"/>
          </a:xfrm>
          <a:prstGeom prst="rect">
            <a:avLst/>
          </a:prstGeom>
        </p:spPr>
        <p:txBody>
          <a:bodyPr wrap="none">
            <a:spAutoFit/>
          </a:bodyPr>
          <a:lstStyle/>
          <a:p>
            <a:r>
              <a:rPr lang="en-GB" sz="4400" dirty="0">
                <a:latin typeface="Helvetica Light" panose="020B0403020202020204" pitchFamily="34" charset="0"/>
                <a:ea typeface="Calibri" charset="0"/>
                <a:cs typeface="Times New Roman" charset="0"/>
              </a:rPr>
              <a:t> Did you know…</a:t>
            </a:r>
            <a:endParaRPr lang="nl-NL" sz="4400" dirty="0">
              <a:latin typeface="Helvetica Light" panose="020B0403020202020204" pitchFamily="34" charset="0"/>
            </a:endParaRPr>
          </a:p>
        </p:txBody>
      </p:sp>
      <p:pic>
        <p:nvPicPr>
          <p:cNvPr id="5" name="Afbeelding 4">
            <a:extLst>
              <a:ext uri="{FF2B5EF4-FFF2-40B4-BE49-F238E27FC236}">
                <a16:creationId xmlns:a16="http://schemas.microsoft.com/office/drawing/2014/main" id="{59A1B0DE-D26D-7449-935F-8A355D9FD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365125"/>
            <a:ext cx="1286224" cy="1171575"/>
          </a:xfrm>
          <a:prstGeom prst="rect">
            <a:avLst/>
          </a:prstGeom>
        </p:spPr>
      </p:pic>
      <p:sp>
        <p:nvSpPr>
          <p:cNvPr id="9" name="Tijdelijke aanduiding voor inhoud 2">
            <a:extLst>
              <a:ext uri="{FF2B5EF4-FFF2-40B4-BE49-F238E27FC236}">
                <a16:creationId xmlns:a16="http://schemas.microsoft.com/office/drawing/2014/main" id="{8CD5205A-5E51-9242-9862-A21C407F68D9}"/>
              </a:ext>
            </a:extLst>
          </p:cNvPr>
          <p:cNvSpPr txBox="1">
            <a:spLocks/>
          </p:cNvSpPr>
          <p:nvPr/>
        </p:nvSpPr>
        <p:spPr>
          <a:xfrm>
            <a:off x="702988" y="2461500"/>
            <a:ext cx="5888928" cy="39731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14345">
              <a:lnSpc>
                <a:spcPct val="140000"/>
              </a:lnSpc>
              <a:buClr>
                <a:schemeClr val="accent6"/>
              </a:buClr>
              <a:buNone/>
              <a:defRPr/>
            </a:pPr>
            <a:r>
              <a:rPr lang="en-GB" dirty="0">
                <a:latin typeface="Helvetica Light" panose="020B0403020202020204" pitchFamily="34" charset="0"/>
                <a:ea typeface="Calibri" charset="0"/>
                <a:cs typeface="Times New Roman" charset="0"/>
              </a:rPr>
              <a:t>…that only 30%-60% of patients with cancer who were at risk of malnutrition actually receive </a:t>
            </a:r>
            <a:r>
              <a:rPr lang="en-GB" dirty="0">
                <a:highlight>
                  <a:srgbClr val="00FFFF"/>
                </a:highlight>
                <a:latin typeface="Helvetica Light" panose="020B0403020202020204" pitchFamily="34" charset="0"/>
                <a:ea typeface="Calibri" charset="0"/>
                <a:cs typeface="Times New Roman" charset="0"/>
              </a:rPr>
              <a:t>nutritional support</a:t>
            </a:r>
            <a:r>
              <a:rPr lang="en-GB" dirty="0">
                <a:latin typeface="Helvetica Light" panose="020B0403020202020204" pitchFamily="34" charset="0"/>
                <a:ea typeface="Calibri" charset="0"/>
                <a:cs typeface="Times New Roman" charset="0"/>
              </a:rPr>
              <a:t>?</a:t>
            </a:r>
            <a:endParaRPr lang="en-GB" dirty="0">
              <a:highlight>
                <a:srgbClr val="FFFF00"/>
              </a:highlight>
              <a:latin typeface="Helvetica Light" panose="020B0403020202020204" pitchFamily="34" charset="0"/>
              <a:ea typeface="Calibri" charset="0"/>
              <a:cs typeface="Times New Roman" charset="0"/>
            </a:endParaRPr>
          </a:p>
        </p:txBody>
      </p:sp>
      <p:pic>
        <p:nvPicPr>
          <p:cNvPr id="20" name="Picture 6" descr="Vondelpark Amsterdam | People jogging in the Vondelpark - Am… | Jannes  Glas. | Flickr">
            <a:extLst>
              <a:ext uri="{FF2B5EF4-FFF2-40B4-BE49-F238E27FC236}">
                <a16:creationId xmlns:a16="http://schemas.microsoft.com/office/drawing/2014/main" id="{C85CCFE8-59D1-2D45-91A4-40519DF83B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7617"/>
          <a:stretch/>
        </p:blipFill>
        <p:spPr bwMode="auto">
          <a:xfrm>
            <a:off x="6802434" y="2098165"/>
            <a:ext cx="4859658" cy="3108103"/>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702988" y="5688677"/>
            <a:ext cx="6096000" cy="1200329"/>
          </a:xfrm>
          <a:prstGeom prst="rect">
            <a:avLst/>
          </a:prstGeom>
        </p:spPr>
        <p:txBody>
          <a:bodyPr>
            <a:spAutoFit/>
          </a:bodyPr>
          <a:lstStyle/>
          <a:p>
            <a:pPr lvl="0"/>
            <a:r>
              <a:rPr lang="en-US" sz="1200" dirty="0" err="1">
                <a:solidFill>
                  <a:schemeClr val="tx1">
                    <a:lumMod val="75000"/>
                    <a:lumOff val="25000"/>
                  </a:schemeClr>
                </a:solidFill>
                <a:latin typeface="Helvetica Light" panose="020B0403020202020204" pitchFamily="34" charset="0"/>
              </a:rPr>
              <a:t>Arends</a:t>
            </a:r>
            <a:r>
              <a:rPr lang="en-US" sz="1200" dirty="0">
                <a:solidFill>
                  <a:schemeClr val="tx1">
                    <a:lumMod val="75000"/>
                    <a:lumOff val="25000"/>
                  </a:schemeClr>
                </a:solidFill>
                <a:latin typeface="Helvetica Light" panose="020B0403020202020204" pitchFamily="34" charset="0"/>
              </a:rPr>
              <a:t> J., et al. </a:t>
            </a:r>
            <a:r>
              <a:rPr lang="en-US" sz="1200" dirty="0" err="1">
                <a:solidFill>
                  <a:schemeClr val="tx1">
                    <a:lumMod val="75000"/>
                    <a:lumOff val="25000"/>
                  </a:schemeClr>
                </a:solidFill>
                <a:latin typeface="Helvetica Light" panose="020B0403020202020204" pitchFamily="34" charset="0"/>
              </a:rPr>
              <a:t>Klinische</a:t>
            </a:r>
            <a:r>
              <a:rPr lang="en-US" sz="1200" dirty="0">
                <a:solidFill>
                  <a:schemeClr val="tx1">
                    <a:lumMod val="75000"/>
                    <a:lumOff val="25000"/>
                  </a:schemeClr>
                </a:solidFill>
                <a:latin typeface="Helvetica Light" panose="020B0403020202020204" pitchFamily="34" charset="0"/>
              </a:rPr>
              <a:t> </a:t>
            </a:r>
            <a:r>
              <a:rPr lang="en-US" sz="1200" dirty="0" err="1">
                <a:solidFill>
                  <a:schemeClr val="tx1">
                    <a:lumMod val="75000"/>
                    <a:lumOff val="25000"/>
                  </a:schemeClr>
                </a:solidFill>
                <a:latin typeface="Helvetica Light" panose="020B0403020202020204" pitchFamily="34" charset="0"/>
              </a:rPr>
              <a:t>Ernährung</a:t>
            </a:r>
            <a:r>
              <a:rPr lang="en-US" sz="1200" dirty="0">
                <a:solidFill>
                  <a:schemeClr val="tx1">
                    <a:lumMod val="75000"/>
                    <a:lumOff val="25000"/>
                  </a:schemeClr>
                </a:solidFill>
                <a:latin typeface="Helvetica Light" panose="020B0403020202020204" pitchFamily="34" charset="0"/>
              </a:rPr>
              <a:t> in der OnkologieS3-Guideline of the German Society for Nutritional Medicine (DGEM) in Cooperation with the DGHO, the ASORS and the AKE. Clinical Nutrition in Oncology.</a:t>
            </a:r>
            <a:r>
              <a:rPr lang="de-DE" sz="1200" dirty="0">
                <a:solidFill>
                  <a:schemeClr val="tx1">
                    <a:lumMod val="75000"/>
                    <a:lumOff val="25000"/>
                  </a:schemeClr>
                </a:solidFill>
                <a:latin typeface="Helvetica Light" panose="020B0403020202020204" pitchFamily="34" charset="0"/>
              </a:rPr>
              <a:t> </a:t>
            </a:r>
            <a:r>
              <a:rPr lang="de-DE" sz="1200" dirty="0" err="1">
                <a:solidFill>
                  <a:schemeClr val="tx1">
                    <a:lumMod val="75000"/>
                    <a:lumOff val="25000"/>
                  </a:schemeClr>
                </a:solidFill>
                <a:latin typeface="Helvetica Light" panose="020B0403020202020204" pitchFamily="34" charset="0"/>
              </a:rPr>
              <a:t>Aktuel</a:t>
            </a:r>
            <a:r>
              <a:rPr lang="de-DE" sz="1200" dirty="0">
                <a:solidFill>
                  <a:schemeClr val="tx1">
                    <a:lumMod val="75000"/>
                    <a:lumOff val="25000"/>
                  </a:schemeClr>
                </a:solidFill>
                <a:latin typeface="Helvetica Light" panose="020B0403020202020204" pitchFamily="34" charset="0"/>
              </a:rPr>
              <a:t> </a:t>
            </a:r>
            <a:r>
              <a:rPr lang="de-DE" sz="1200" dirty="0" err="1">
                <a:solidFill>
                  <a:schemeClr val="tx1">
                    <a:lumMod val="75000"/>
                    <a:lumOff val="25000"/>
                  </a:schemeClr>
                </a:solidFill>
                <a:latin typeface="Helvetica Light" panose="020B0403020202020204" pitchFamily="34" charset="0"/>
              </a:rPr>
              <a:t>Ernahrungsmed</a:t>
            </a:r>
            <a:r>
              <a:rPr lang="de-DE" sz="1200" dirty="0">
                <a:solidFill>
                  <a:schemeClr val="tx1">
                    <a:lumMod val="75000"/>
                    <a:lumOff val="25000"/>
                  </a:schemeClr>
                </a:solidFill>
                <a:latin typeface="Helvetica Light" panose="020B0403020202020204" pitchFamily="34" charset="0"/>
              </a:rPr>
              <a:t> 2015; 40: e1–e74</a:t>
            </a:r>
          </a:p>
          <a:p>
            <a:pPr lvl="0"/>
            <a:r>
              <a:rPr lang="en-US" sz="1200" dirty="0" err="1">
                <a:solidFill>
                  <a:schemeClr val="tx1">
                    <a:lumMod val="75000"/>
                    <a:lumOff val="25000"/>
                  </a:schemeClr>
                </a:solidFill>
                <a:latin typeface="Helvetica Light" panose="020B0403020202020204" pitchFamily="34" charset="0"/>
              </a:rPr>
              <a:t>Maschke</a:t>
            </a:r>
            <a:r>
              <a:rPr lang="en-US" sz="1200" dirty="0">
                <a:solidFill>
                  <a:schemeClr val="tx1">
                    <a:lumMod val="75000"/>
                    <a:lumOff val="25000"/>
                  </a:schemeClr>
                </a:solidFill>
                <a:latin typeface="Helvetica Light" panose="020B0403020202020204" pitchFamily="34" charset="0"/>
              </a:rPr>
              <a:t> </a:t>
            </a:r>
            <a:r>
              <a:rPr lang="en-US" sz="1200" dirty="0" err="1">
                <a:solidFill>
                  <a:schemeClr val="tx1">
                    <a:lumMod val="75000"/>
                    <a:lumOff val="25000"/>
                  </a:schemeClr>
                </a:solidFill>
                <a:latin typeface="Helvetica Light" panose="020B0403020202020204" pitchFamily="34" charset="0"/>
              </a:rPr>
              <a:t>J,et</a:t>
            </a:r>
            <a:r>
              <a:rPr lang="en-US" sz="1200" dirty="0">
                <a:solidFill>
                  <a:schemeClr val="tx1">
                    <a:lumMod val="75000"/>
                    <a:lumOff val="25000"/>
                  </a:schemeClr>
                </a:solidFill>
                <a:latin typeface="Helvetica Light" panose="020B0403020202020204" pitchFamily="34" charset="0"/>
              </a:rPr>
              <a:t> al. Nutritional care of cancer patients: a survey on patients' needs and medical care in reality. </a:t>
            </a:r>
            <a:r>
              <a:rPr lang="en-US" sz="1200" dirty="0" err="1">
                <a:solidFill>
                  <a:schemeClr val="tx1">
                    <a:lumMod val="75000"/>
                    <a:lumOff val="25000"/>
                  </a:schemeClr>
                </a:solidFill>
                <a:latin typeface="Helvetica Light" panose="020B0403020202020204" pitchFamily="34" charset="0"/>
              </a:rPr>
              <a:t>Int</a:t>
            </a:r>
            <a:r>
              <a:rPr lang="en-US" sz="1200" dirty="0">
                <a:solidFill>
                  <a:schemeClr val="tx1">
                    <a:lumMod val="75000"/>
                    <a:lumOff val="25000"/>
                  </a:schemeClr>
                </a:solidFill>
                <a:latin typeface="Helvetica Light" panose="020B0403020202020204" pitchFamily="34" charset="0"/>
              </a:rPr>
              <a:t> J </a:t>
            </a:r>
            <a:r>
              <a:rPr lang="en-US" sz="1200" dirty="0" err="1">
                <a:solidFill>
                  <a:schemeClr val="tx1">
                    <a:lumMod val="75000"/>
                    <a:lumOff val="25000"/>
                  </a:schemeClr>
                </a:solidFill>
                <a:latin typeface="Helvetica Light" panose="020B0403020202020204" pitchFamily="34" charset="0"/>
              </a:rPr>
              <a:t>Clin</a:t>
            </a:r>
            <a:r>
              <a:rPr lang="en-US" sz="1200" dirty="0">
                <a:solidFill>
                  <a:schemeClr val="tx1">
                    <a:lumMod val="75000"/>
                    <a:lumOff val="25000"/>
                  </a:schemeClr>
                </a:solidFill>
                <a:latin typeface="Helvetica Light" panose="020B0403020202020204" pitchFamily="34" charset="0"/>
              </a:rPr>
              <a:t> </a:t>
            </a:r>
            <a:r>
              <a:rPr lang="en-US" sz="1200" dirty="0" err="1">
                <a:solidFill>
                  <a:schemeClr val="tx1">
                    <a:lumMod val="75000"/>
                    <a:lumOff val="25000"/>
                  </a:schemeClr>
                </a:solidFill>
                <a:latin typeface="Helvetica Light" panose="020B0403020202020204" pitchFamily="34" charset="0"/>
              </a:rPr>
              <a:t>Oncol</a:t>
            </a:r>
            <a:r>
              <a:rPr lang="en-US" sz="1200" dirty="0">
                <a:solidFill>
                  <a:schemeClr val="tx1">
                    <a:lumMod val="75000"/>
                    <a:lumOff val="25000"/>
                  </a:schemeClr>
                </a:solidFill>
                <a:latin typeface="Helvetica Light" panose="020B0403020202020204" pitchFamily="34" charset="0"/>
              </a:rPr>
              <a:t>. 2017</a:t>
            </a:r>
          </a:p>
          <a:p>
            <a:pPr lvl="0"/>
            <a:endParaRPr lang="en-US" sz="1200" dirty="0">
              <a:solidFill>
                <a:schemeClr val="tx1">
                  <a:lumMod val="75000"/>
                  <a:lumOff val="25000"/>
                </a:schemeClr>
              </a:solidFill>
              <a:latin typeface="Helvetica Light" panose="020B0403020202020204" pitchFamily="34" charset="0"/>
            </a:endParaRPr>
          </a:p>
          <a:p>
            <a:pPr lvl="0"/>
            <a:endParaRPr lang="en-US" sz="1200" dirty="0">
              <a:solidFill>
                <a:schemeClr val="tx1">
                  <a:lumMod val="75000"/>
                  <a:lumOff val="25000"/>
                </a:schemeClr>
              </a:solidFill>
              <a:latin typeface="Helvetica Light" panose="020B0403020202020204" pitchFamily="34" charset="0"/>
            </a:endParaRPr>
          </a:p>
        </p:txBody>
      </p:sp>
      <p:pic>
        <p:nvPicPr>
          <p:cNvPr id="8" name="Afbeelding 7">
            <a:extLst>
              <a:ext uri="{FF2B5EF4-FFF2-40B4-BE49-F238E27FC236}">
                <a16:creationId xmlns:a16="http://schemas.microsoft.com/office/drawing/2014/main" id="{26C230CE-82D9-C647-8B72-F1255B74A882}"/>
              </a:ext>
            </a:extLst>
          </p:cNvPr>
          <p:cNvPicPr>
            <a:picLocks noChangeAspect="1"/>
          </p:cNvPicPr>
          <p:nvPr/>
        </p:nvPicPr>
        <p:blipFill>
          <a:blip r:embed="rId5"/>
          <a:stretch>
            <a:fillRect/>
          </a:stretch>
        </p:blipFill>
        <p:spPr>
          <a:xfrm>
            <a:off x="10160364" y="5813796"/>
            <a:ext cx="1633213" cy="680807"/>
          </a:xfrm>
          <a:prstGeom prst="rect">
            <a:avLst/>
          </a:prstGeom>
        </p:spPr>
      </p:pic>
    </p:spTree>
    <p:extLst>
      <p:ext uri="{BB962C8B-B14F-4D97-AF65-F5344CB8AC3E}">
        <p14:creationId xmlns:p14="http://schemas.microsoft.com/office/powerpoint/2010/main" val="191355929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2850</Words>
  <Application>Microsoft Macintosh PowerPoint</Application>
  <PresentationFormat>Breedbeeld</PresentationFormat>
  <Paragraphs>172</Paragraphs>
  <Slides>24</Slides>
  <Notes>24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24</vt:i4>
      </vt:variant>
    </vt:vector>
  </HeadingPairs>
  <TitlesOfParts>
    <vt:vector size="31" baseType="lpstr">
      <vt:lpstr>Arial</vt:lpstr>
      <vt:lpstr>Calibri</vt:lpstr>
      <vt:lpstr>Calibri Light</vt:lpstr>
      <vt:lpstr>Helvetica</vt:lpstr>
      <vt:lpstr>Helvetica Light</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Joost Wesseling</dc:creator>
  <cp:lastModifiedBy>Joost Wesseling</cp:lastModifiedBy>
  <cp:revision>131</cp:revision>
  <cp:lastPrinted>2021-09-24T07:16:20Z</cp:lastPrinted>
  <dcterms:created xsi:type="dcterms:W3CDTF">2021-05-06T10:32:27Z</dcterms:created>
  <dcterms:modified xsi:type="dcterms:W3CDTF">2021-09-24T09:08:05Z</dcterms:modified>
</cp:coreProperties>
</file>