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21"/>
  </p:notesMasterIdLst>
  <p:sldIdLst>
    <p:sldId id="305" r:id="rId2"/>
    <p:sldId id="285" r:id="rId3"/>
    <p:sldId id="287" r:id="rId4"/>
    <p:sldId id="288" r:id="rId5"/>
    <p:sldId id="289" r:id="rId6"/>
    <p:sldId id="309" r:id="rId7"/>
    <p:sldId id="292" r:id="rId8"/>
    <p:sldId id="293" r:id="rId9"/>
    <p:sldId id="306" r:id="rId10"/>
    <p:sldId id="307" r:id="rId11"/>
    <p:sldId id="297" r:id="rId12"/>
    <p:sldId id="308" r:id="rId13"/>
    <p:sldId id="299" r:id="rId14"/>
    <p:sldId id="311" r:id="rId15"/>
    <p:sldId id="310" r:id="rId16"/>
    <p:sldId id="300" r:id="rId17"/>
    <p:sldId id="303" r:id="rId18"/>
    <p:sldId id="302" r:id="rId19"/>
    <p:sldId id="304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071"/>
    <a:srgbClr val="049F96"/>
    <a:srgbClr val="90CC81"/>
    <a:srgbClr val="E6E6E6"/>
    <a:srgbClr val="03BFB4"/>
    <a:srgbClr val="04AFA5"/>
    <a:srgbClr val="9EE48D"/>
    <a:srgbClr val="8FC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1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62623-AA65-48D6-9ED0-BC3B6D29E810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46382-501A-4719-8D2F-117879CEC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26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46382-501A-4719-8D2F-117879CEC39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93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BBE208-6D68-1684-4BA6-365F17904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F30EFFC-F71C-C3A1-84FE-47CD11BCB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9CD441-2F44-2BB0-6C6B-1F3EF45F7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1064519-D4E7-4C93-8D1B-53D5F27F661A}" type="datetime1">
              <a:rPr lang="en-US" smtClean="0"/>
              <a:pPr lvl="0"/>
              <a:t>10/26/2023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44BE2B-00F8-DF82-8A66-5BC3600C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0E1300-C73C-EDBB-6383-C713EC676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409DC6-A5AF-4BA7-B15F-9D6FAA9F91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192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574E3-AC81-5BF7-537F-CE5847EE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EB20502-A119-5E16-A624-05874BBB4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9A60EF-3763-6245-98A9-10DFAC588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E637FE4-41E1-4D77-8AB6-9D77EC0E76CF}" type="datetime1">
              <a:rPr lang="en-US" smtClean="0"/>
              <a:pPr lvl="0"/>
              <a:t>10/26/2023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34E92C-8EDE-9FAD-CA75-4EEB8350B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823448-39D7-EC5C-ABB2-2CC956D3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A152A5-C936-4633-B4BF-91DAEE97E7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4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4156F98-A7B8-F547-5A29-702A77DB7F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832892B-DA1E-3D29-8930-832FB85A8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E4B977-AE0E-517E-0E76-4F6D173D9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FA7BA6-64D8-43FA-9B0E-A6B9F89F0D7A}" type="datetime1">
              <a:rPr lang="en-US" smtClean="0"/>
              <a:pPr lvl="0"/>
              <a:t>10/26/2023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C02681-7D84-9E4D-E3F1-8B10BF84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F86BC8-9B23-06E8-D0B9-D5A1F8851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F3DB84-26F4-4B19-A694-C26320448C7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0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7D3A8E-8ADC-7D6F-6521-223DFEE14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7C9D1E-0517-C1B7-3E68-10499FAA9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BD89CA-53B4-3FEC-BB0C-82A43377F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551E6EE-7562-4547-BCAB-6B5606336455}" type="datetime1">
              <a:rPr lang="en-US" smtClean="0"/>
              <a:pPr lvl="0"/>
              <a:t>10/26/2023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3950AA-0B3D-C425-61B3-7C998BBF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30E3DC-91FD-0B70-8AB5-7380B3B5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5E10BF-D7FF-4AD5-98C9-B11ACF493B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076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B7C2FC-C996-FF86-6E05-92421CC18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58FEA7-7590-BEBA-24FE-8E28CB41F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EB4544-D8BB-2AE3-1EB6-499F7526A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B5F3A1E-445D-4B54-A5C7-82D4AD986162}" type="datetime1">
              <a:rPr lang="en-US" smtClean="0"/>
              <a:pPr lvl="0"/>
              <a:t>10/26/2023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0C6A49-4444-BFE3-EB2B-E6EF34C1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F51956-05AF-EB63-B206-0B397EA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A3D3F2-E990-4E8A-A906-2AB3754AB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2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3080E-6FE9-FD74-775F-25380009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61ED26-B42A-F20B-8D1C-D5CC23F58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485747-35FD-7E82-EB09-E9280FBE7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19DB89-6F3A-4AD2-B8D3-BC0445DAA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771820-F19C-4F37-8912-CF9743CF840E}" type="datetime1">
              <a:rPr lang="en-US" smtClean="0"/>
              <a:pPr lvl="0"/>
              <a:t>10/26/2023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9C0A08-CEA6-ED42-A37F-C454A8750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77A40D-7A7C-81F8-1287-B782A6905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8D9647-9E2D-47DF-9EF6-4E60D1FADB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0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06AF8-3654-6873-FEA4-5B5A045DA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89E9D9-0A41-6F7D-DE96-C6D01C4A0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8A6467D-9F5E-DA06-81B6-CACBF81C8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7F0CD4-3DF1-4BD6-F589-39676BBD2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F80B6A8-D8D2-4F88-0636-88B5DBD686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D737E24-5529-5CC1-9C17-57B3EA9C5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D069131-991D-4DCE-9F51-6FC5B7530356}" type="datetime1">
              <a:rPr lang="en-US" smtClean="0"/>
              <a:pPr lvl="0"/>
              <a:t>10/26/2023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B0D1192-F1BB-1B29-E540-E0D4D230B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D1C8DED-5933-5DE7-86CE-592FD646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4804E5-0C14-41CB-9D6D-6EEF619649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5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8B72D-8F80-91C5-5E74-0DF2274C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E20BDC8-622C-052A-32DB-56062035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F2A3D86-51AB-4A9A-B8B3-DF678EB530CF}" type="datetime1">
              <a:rPr lang="en-US" smtClean="0"/>
              <a:pPr lvl="0"/>
              <a:t>10/26/2023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508946-6564-B309-F2C4-28C94D6E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3AECBF-578C-4D4C-E15F-A703C7D3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4E143B-5D00-4140-AF41-0CDD45514A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4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8777BEB-E5E1-0866-3435-4392915E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93AD6E1-A2B0-413E-86A4-A1200A2286D8}" type="datetime1">
              <a:rPr lang="en-US" smtClean="0"/>
              <a:pPr lvl="0"/>
              <a:t>10/26/2023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AF242E-5C9F-0CAB-E463-04F64AC0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9317C6-D3E2-DDE8-E796-6DB933B8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1F3EAE-FD39-4241-9941-2B035D3AAE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6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9F73A-3D87-86BF-03FF-5B024A7B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E64250-F127-C3A4-50CC-557F8474F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D8444E-144F-89DD-6A9F-C16132BB9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A52F00-96AA-EECB-ABF7-364EE188E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186680E-6EDA-4D37-AFB6-A6C09FDC8FA8}" type="datetime1">
              <a:rPr lang="en-US" smtClean="0"/>
              <a:pPr lvl="0"/>
              <a:t>10/26/2023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3E4F312-EED5-822D-66E8-B7D47273C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53ED28B-9B8D-8706-D5DE-293AE6464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2A64C8-AFF2-4300-8922-E802590F53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9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8DC2A-E73D-3701-F772-3B9B67A8F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9218389-7DA1-ABAD-0A8F-A37C5EF76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325396-BE4A-4871-1388-DB58329A0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680AF4-DCD0-6A10-B753-56F5D2E1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FEDE0CF-A858-4A58-AAEE-03570B0172DF}" type="datetime1">
              <a:rPr lang="en-US" smtClean="0"/>
              <a:pPr lvl="0"/>
              <a:t>10/26/2023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2E4BD8-C765-E870-63FD-4EB3C9597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480507-B2F8-A825-2A29-D8696BDEA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F1802A-49EA-465C-A03F-B3B8B0DF91A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0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42F11EA-CF90-48A8-BC98-A78B6DC92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AE9673-65EB-87FB-049C-F2617AE27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4EF007-78CB-ABBD-A283-471B614AD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0B5F3A1E-445D-4B54-A5C7-82D4AD986162}" type="datetime1">
              <a:rPr lang="en-US" smtClean="0"/>
              <a:pPr lvl="0"/>
              <a:t>10/26/2023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A3D100-414C-0C3D-E286-A20BBFD0F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D0CE67-5167-3E04-E707-D6C32A17B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3EA3D3F2-E990-4E8A-A906-2AB3754AB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0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file:///C:\Users\berna\OneDrive\Dokumente\Uni\Praxissemester\MAW%20Sammlung\K&#195;&#182;pcke_pocketguide_ernaehrungsscreening_13-06-2022_fin-info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3B90FE0-8945-E418-1C67-BE6A847E79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42" y="0"/>
            <a:ext cx="12192000" cy="422085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D253A3B5-A4AC-0F52-7ACB-86C3B7F299B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540" y="6144745"/>
            <a:ext cx="872833" cy="63778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D92595A-6A37-0958-174A-3A7F550CA1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09849"/>
            <a:ext cx="2627980" cy="185798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F07D1AC-C90C-0075-0765-533C646D5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7785" y="695736"/>
            <a:ext cx="7441058" cy="1414692"/>
          </a:xfrm>
          <a:solidFill>
            <a:schemeClr val="bg1">
              <a:lumMod val="95000"/>
              <a:alpha val="78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de-DE" sz="4400" b="1" dirty="0">
                <a:solidFill>
                  <a:srgbClr val="049F96"/>
                </a:solidFill>
                <a:latin typeface="Trebuchet MS" panose="020B0603020202020204" pitchFamily="34" charset="0"/>
              </a:rPr>
              <a:t>Malnutrition Awareness</a:t>
            </a:r>
            <a:br>
              <a:rPr lang="de-DE" sz="4400" b="1" dirty="0">
                <a:solidFill>
                  <a:srgbClr val="049F96"/>
                </a:solidFill>
                <a:latin typeface="Trebuchet MS" panose="020B0603020202020204" pitchFamily="34" charset="0"/>
              </a:rPr>
            </a:br>
            <a:r>
              <a:rPr lang="de-DE" sz="4400" b="1" dirty="0">
                <a:solidFill>
                  <a:srgbClr val="049F96"/>
                </a:solidFill>
                <a:latin typeface="Trebuchet MS" panose="020B0603020202020204" pitchFamily="34" charset="0"/>
              </a:rPr>
              <a:t>Week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CD6CB10-FF30-BE78-492B-449215C4E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7785" y="2110428"/>
            <a:ext cx="7441058" cy="1096899"/>
          </a:xfrm>
          <a:solidFill>
            <a:schemeClr val="bg1">
              <a:lumMod val="95000"/>
              <a:alpha val="78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de-DE" b="1" dirty="0">
                <a:solidFill>
                  <a:schemeClr val="bg2">
                    <a:lumMod val="25000"/>
                  </a:schemeClr>
                </a:solidFill>
              </a:rPr>
              <a:t>Europaweite Aktionswoche zum Thema krankheitsbedingte  Mangelernährung </a:t>
            </a:r>
          </a:p>
          <a:p>
            <a:pPr algn="ctr"/>
            <a:r>
              <a:rPr lang="de-DE" b="1" dirty="0">
                <a:solidFill>
                  <a:schemeClr val="bg2">
                    <a:lumMod val="25000"/>
                  </a:schemeClr>
                </a:solidFill>
              </a:rPr>
              <a:t>06. 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‒ 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</a:rPr>
              <a:t>10. November 2023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4BF2D456-550D-3B42-F4F8-AFC45F71CBAF}"/>
              </a:ext>
            </a:extLst>
          </p:cNvPr>
          <p:cNvSpPr txBox="1">
            <a:spLocks/>
          </p:cNvSpPr>
          <p:nvPr/>
        </p:nvSpPr>
        <p:spPr>
          <a:xfrm>
            <a:off x="0" y="4353305"/>
            <a:ext cx="12192000" cy="4121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tx1"/>
                </a:solidFill>
                <a:latin typeface="Trebuchet MS" panose="020B0603020202020204" pitchFamily="34" charset="0"/>
              </a:rPr>
              <a:t>Veranstaltet durch die Deutschen Gesellschaft für Ernährungsmedizin e.V.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CEB07A7-F249-55F6-1ADC-56EA0B4FF5A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857" y="4705131"/>
            <a:ext cx="1927492" cy="73437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F10E5AF-5907-5B76-0000-50A61A326F2E}"/>
              </a:ext>
            </a:extLst>
          </p:cNvPr>
          <p:cNvSpPr txBox="1"/>
          <p:nvPr/>
        </p:nvSpPr>
        <p:spPr>
          <a:xfrm>
            <a:off x="5168279" y="5753006"/>
            <a:ext cx="183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In Kooperation mit: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48867E2-97A6-5E78-C075-74A0DF5C3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1230" y="6139480"/>
            <a:ext cx="1466151" cy="55590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787439D-2576-0F42-15D9-0EA347D2F40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593" y="6242808"/>
            <a:ext cx="999188" cy="42309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5FA29EB-2A68-FC7D-2A16-F73239E6BD7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582" y="6155585"/>
            <a:ext cx="1167159" cy="52369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BDEF429-5327-45C2-43F4-373B89FCAF8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87" y="6196633"/>
            <a:ext cx="693247" cy="55367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C7C2097-EF01-62FE-A3A7-015A5F072C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039" y="6188139"/>
            <a:ext cx="461076" cy="461076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B076C019-AF38-BDC1-6E59-F298467C660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094" y="6109984"/>
            <a:ext cx="939686" cy="6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75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6DFB7B9F-D88E-868F-30AE-1EBA8E9A58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139" y="3742972"/>
            <a:ext cx="1323439" cy="151121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03B315F-36D6-2022-79E8-E87471D055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027" y="0"/>
            <a:ext cx="3370972" cy="238327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82733DE-01C3-48AA-998D-8F0AF75142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09849"/>
            <a:ext cx="2627980" cy="185798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046E5CB-6393-66C3-DEEB-18187786F807}"/>
              </a:ext>
            </a:extLst>
          </p:cNvPr>
          <p:cNvSpPr txBox="1"/>
          <p:nvPr/>
        </p:nvSpPr>
        <p:spPr>
          <a:xfrm>
            <a:off x="0" y="523515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dirty="0">
                <a:solidFill>
                  <a:srgbClr val="7EB071"/>
                </a:solidFill>
                <a:latin typeface="Trebuchet MS" panose="020B0603020202020204" pitchFamily="34" charset="0"/>
              </a:rPr>
              <a:t>Welche Lebensmittel helfen,</a:t>
            </a:r>
            <a:br>
              <a:rPr lang="de-DE" sz="4000" dirty="0">
                <a:solidFill>
                  <a:srgbClr val="7EB071"/>
                </a:solidFill>
                <a:latin typeface="Trebuchet MS" panose="020B0603020202020204" pitchFamily="34" charset="0"/>
              </a:rPr>
            </a:br>
            <a:r>
              <a:rPr lang="de-DE" sz="4000" dirty="0">
                <a:solidFill>
                  <a:srgbClr val="7EB071"/>
                </a:solidFill>
                <a:latin typeface="Trebuchet MS" panose="020B0603020202020204" pitchFamily="34" charset="0"/>
              </a:rPr>
              <a:t>das Gewicht möglichst stabil zu halten?</a:t>
            </a:r>
          </a:p>
        </p:txBody>
      </p:sp>
      <p:sp>
        <p:nvSpPr>
          <p:cNvPr id="2" name="Textfeld 10">
            <a:extLst>
              <a:ext uri="{FF2B5EF4-FFF2-40B4-BE49-F238E27FC236}">
                <a16:creationId xmlns:a16="http://schemas.microsoft.com/office/drawing/2014/main" id="{6D1D8AD2-1039-62E6-A492-C61C6CF0D023}"/>
              </a:ext>
            </a:extLst>
          </p:cNvPr>
          <p:cNvSpPr txBox="1"/>
          <p:nvPr/>
        </p:nvSpPr>
        <p:spPr>
          <a:xfrm>
            <a:off x="510933" y="2204477"/>
            <a:ext cx="4258309" cy="16419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b="1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Kalorienreiche, nährstoffdichte Lebensmittel:</a:t>
            </a:r>
          </a:p>
          <a:p>
            <a:pPr marL="342900" marR="0" lvl="0" indent="-342900" algn="l" defTabSz="914400" rtl="0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fettreiche Milch und Milchprodukte sowie Fleisch</a:t>
            </a:r>
            <a:r>
              <a:rPr lang="de-DE" sz="1800" dirty="0">
                <a:solidFill>
                  <a:srgbClr val="000000"/>
                </a:solidFill>
                <a:latin typeface="Trebuchet MS" panose="020B0603020202020204" pitchFamily="34" charset="0"/>
              </a:rPr>
              <a:t>-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 und Wurstwaren</a:t>
            </a:r>
            <a:endParaRPr lang="de-DE" sz="1800" b="0" i="0" u="none" strike="noStrike" kern="0" cap="none" spc="0" baseline="0" dirty="0">
              <a:solidFill>
                <a:srgbClr val="000000"/>
              </a:solidFill>
              <a:uFillTx/>
              <a:latin typeface="Trebuchet MS" panose="020B0603020202020204" pitchFamily="34" charset="0"/>
            </a:endParaRP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Nüsse, Trockenfrüchte, Süßigkeiten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21CDD79-8D90-A9DE-D4DE-D40CFB3BBA4B}"/>
              </a:ext>
            </a:extLst>
          </p:cNvPr>
          <p:cNvSpPr txBox="1"/>
          <p:nvPr/>
        </p:nvSpPr>
        <p:spPr>
          <a:xfrm>
            <a:off x="5075409" y="2189050"/>
            <a:ext cx="3028950" cy="157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Kalorienreiche Getränke: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Fruchtsäfte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Milkshakes</a:t>
            </a:r>
            <a:endParaRPr lang="de-DE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Kakao, usw.</a:t>
            </a:r>
            <a:endParaRPr lang="de-DE" sz="1400" b="0" i="0" u="none" strike="noStrike" kern="1200" cap="none" spc="0" baseline="0" dirty="0">
              <a:solidFill>
                <a:srgbClr val="000000"/>
              </a:solidFill>
              <a:uFillTx/>
              <a:latin typeface="Trebuchet MS" panose="020B0603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A0864A5-73F5-80AD-29FE-A924EEF87E6C}"/>
              </a:ext>
            </a:extLst>
          </p:cNvPr>
          <p:cNvSpPr txBox="1"/>
          <p:nvPr/>
        </p:nvSpPr>
        <p:spPr>
          <a:xfrm>
            <a:off x="8496562" y="2177167"/>
            <a:ext cx="3362325" cy="1426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1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Leicht verdauliche Lebensmittel: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Weißbrot</a:t>
            </a:r>
            <a:r>
              <a:rPr lang="de-DE" kern="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Baguette, Toast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Kuchen, Feingebäck usw</a:t>
            </a:r>
            <a:r>
              <a:rPr lang="de-DE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endParaRPr lang="de-DE" sz="1800" b="1" i="0" u="none" strike="noStrike" kern="1200" cap="none" spc="0" baseline="0" dirty="0">
              <a:solidFill>
                <a:srgbClr val="000000"/>
              </a:solidFill>
              <a:uFillTx/>
              <a:latin typeface="Trebuchet MS" panose="020B0603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80E0A4A-E856-6429-0E96-13C0B30ED9B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78" y="4008348"/>
            <a:ext cx="1742815" cy="116187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10AFC46-40F2-EBCB-5D5C-38900846181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318" y="5192027"/>
            <a:ext cx="2162876" cy="144787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730C0C3-DED5-04C7-06D6-7DC51E48D7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7653">
            <a:off x="2692147" y="4575173"/>
            <a:ext cx="1278594" cy="91056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2A6216A2-DCD3-8B30-4D59-E5E633FC3E2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510" y="4964099"/>
            <a:ext cx="1455320" cy="145532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08AC43CA-D1D8-99E2-AFCC-3AA988347D7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445" y="3603648"/>
            <a:ext cx="1983613" cy="198361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1C3B4BC1-6B15-1B4B-817E-FA4E6190D09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441" y="4694273"/>
            <a:ext cx="1180042" cy="1106093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5BFF8826-360B-D2B7-9BDE-B445E5DA056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026" y="3532281"/>
            <a:ext cx="966300" cy="96630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E1D69ED3-32A5-6E1A-8956-FBA133262FF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0915" y="3556112"/>
            <a:ext cx="2211512" cy="1474341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58A9E205-950A-2DFD-F1B4-8B37B37D797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396" y="4694273"/>
            <a:ext cx="1958509" cy="1473545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910A1E8-DDB3-B524-9660-A44F07BC415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027" y="4834601"/>
            <a:ext cx="1501878" cy="119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21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80DBBCF-B988-497F-1AB5-E4EBE94A3C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8509" y="2992913"/>
            <a:ext cx="2285036" cy="185798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03B315F-36D6-2022-79E8-E87471D055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027" y="0"/>
            <a:ext cx="3370972" cy="238327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82733DE-01C3-48AA-998D-8F0AF75142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09849"/>
            <a:ext cx="2627980" cy="185798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046E5CB-6393-66C3-DEEB-18187786F807}"/>
              </a:ext>
            </a:extLst>
          </p:cNvPr>
          <p:cNvSpPr txBox="1"/>
          <p:nvPr/>
        </p:nvSpPr>
        <p:spPr>
          <a:xfrm>
            <a:off x="0" y="483752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dirty="0">
                <a:solidFill>
                  <a:srgbClr val="7EB071"/>
                </a:solidFill>
                <a:latin typeface="Trebuchet MS" panose="020B0603020202020204" pitchFamily="34" charset="0"/>
              </a:rPr>
              <a:t>Praktische Tipps für die Küche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C7A2009-4E4B-7999-4154-F7B0E0E3953E}"/>
              </a:ext>
            </a:extLst>
          </p:cNvPr>
          <p:cNvSpPr txBox="1"/>
          <p:nvPr/>
        </p:nvSpPr>
        <p:spPr>
          <a:xfrm>
            <a:off x="1617406" y="2604381"/>
            <a:ext cx="925215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Butter, Sahne, Mascarpone, Schmand, Crème fraîche, pflanzliche Öle, Erdnussbutter, Mandelmus verwenden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800" b="0" i="0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Speisen mit Käse überbacken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800" b="0" i="0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Salate mit Nüssen, Käse und Croutons verfeinern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800" b="0" i="0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Joghurt mit Nussöl, Rosinen und Samen anreichern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Trebuchet MS" panose="020B0603020202020204" pitchFamily="34" charset="0"/>
              </a:rPr>
              <a:t>Maltodextrin</a:t>
            </a:r>
            <a:r>
              <a:rPr lang="de-DE" sz="1800" b="0" i="0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- und/oder Eiweißpulver in flüssige und breiige Speisen einrühren</a:t>
            </a:r>
            <a:r>
              <a:rPr lang="de-DE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de-DE" sz="1800" b="0" i="0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(z.B. Joghurts, Milchshakes, Suppen, Cremespeisen, Grießbrei)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BAA512-2328-53A2-AD34-9F467FA4EA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116" y="304493"/>
            <a:ext cx="2074606" cy="19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3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603B315F-36D6-2022-79E8-E87471D055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027" y="0"/>
            <a:ext cx="3370972" cy="238327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82733DE-01C3-48AA-998D-8F0AF75142F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09849"/>
            <a:ext cx="2627980" cy="185798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046E5CB-6393-66C3-DEEB-18187786F807}"/>
              </a:ext>
            </a:extLst>
          </p:cNvPr>
          <p:cNvSpPr txBox="1"/>
          <p:nvPr/>
        </p:nvSpPr>
        <p:spPr>
          <a:xfrm>
            <a:off x="0" y="483752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dirty="0">
                <a:solidFill>
                  <a:srgbClr val="7EB071"/>
                </a:solidFill>
                <a:latin typeface="Trebuchet MS" panose="020B0603020202020204" pitchFamily="34" charset="0"/>
              </a:rPr>
              <a:t>Tipps bei Appetitlosigkeit</a:t>
            </a:r>
            <a:br>
              <a:rPr lang="de-DE" sz="4000" dirty="0">
                <a:solidFill>
                  <a:srgbClr val="7EB071"/>
                </a:solidFill>
                <a:latin typeface="Trebuchet MS" panose="020B0603020202020204" pitchFamily="34" charset="0"/>
              </a:rPr>
            </a:br>
            <a:r>
              <a:rPr lang="de-DE" sz="4000" dirty="0">
                <a:solidFill>
                  <a:srgbClr val="7EB071"/>
                </a:solidFill>
                <a:latin typeface="Trebuchet MS" panose="020B0603020202020204" pitchFamily="34" charset="0"/>
              </a:rPr>
              <a:t>und Geschmacksstörungen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11FA92F-B15E-91FF-77BB-BD3437844D50}"/>
              </a:ext>
            </a:extLst>
          </p:cNvPr>
          <p:cNvSpPr txBox="1"/>
          <p:nvPr/>
        </p:nvSpPr>
        <p:spPr>
          <a:xfrm>
            <a:off x="1715729" y="2042183"/>
            <a:ext cx="92521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latin typeface="Trebuchet MS" panose="020B0603020202020204" pitchFamily="34" charset="0"/>
              </a:rPr>
              <a:t>Essen Sie worauf Sie Appetit haben</a:t>
            </a:r>
            <a:endParaRPr lang="de-DE" sz="1800" b="0" i="0" strike="noStrike" kern="1200" cap="none" spc="0" baseline="0" dirty="0">
              <a:solidFill>
                <a:srgbClr val="000000"/>
              </a:solidFill>
              <a:uFillTx/>
              <a:latin typeface="Trebuchet MS" panose="020B0603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latin typeface="Trebuchet MS" panose="020B0603020202020204" pitchFamily="34" charset="0"/>
              </a:rPr>
              <a:t>Das Auge isst mit: Richten Sie Ihr Essen schön an</a:t>
            </a:r>
            <a:endParaRPr lang="de-DE" sz="1800" b="0" i="0" strike="noStrike" kern="1200" cap="none" spc="0" baseline="0" dirty="0">
              <a:solidFill>
                <a:srgbClr val="000000"/>
              </a:solidFill>
              <a:uFillTx/>
              <a:latin typeface="Trebuchet MS" panose="020B0603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latin typeface="Trebuchet MS" panose="020B0603020202020204" pitchFamily="34" charset="0"/>
              </a:rPr>
              <a:t>Verzichten Sie auf Lebensmittel, die den Magen reizen (evtl. saure und fette Speisen, scharf Gebratenes, Kaffee, Alkohol)</a:t>
            </a:r>
            <a:endParaRPr lang="de-DE" sz="1800" b="0" i="0" strike="noStrike" kern="1200" cap="none" spc="0" baseline="0" dirty="0">
              <a:solidFill>
                <a:srgbClr val="000000"/>
              </a:solidFill>
              <a:uFillTx/>
              <a:latin typeface="Trebuchet MS" panose="020B0603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latin typeface="Trebuchet MS" panose="020B0603020202020204" pitchFamily="34" charset="0"/>
              </a:rPr>
              <a:t>Essen Sie kalte Gerichte, wenn der Geruch der warmen Speisen stört</a:t>
            </a:r>
            <a:endParaRPr lang="de-DE" sz="1800" b="0" i="0" strike="noStrike" kern="1200" cap="none" spc="0" baseline="0" dirty="0">
              <a:solidFill>
                <a:srgbClr val="000000"/>
              </a:solidFill>
              <a:uFillTx/>
              <a:latin typeface="Trebuchet MS" panose="020B0603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latin typeface="Trebuchet MS" panose="020B0603020202020204" pitchFamily="34" charset="0"/>
              </a:rPr>
              <a:t>Bei Erbrechen oder Durchfall benötigen Sie viel Flüssigkeit und Salze: Trinken Sie viel, z.B. Gemüse- oder Fleischbrühe</a:t>
            </a:r>
            <a:endParaRPr lang="de-DE" sz="1800" b="0" i="0" strike="noStrike" kern="1200" cap="none" spc="0" baseline="0" dirty="0">
              <a:solidFill>
                <a:srgbClr val="000000"/>
              </a:solidFill>
              <a:uFillTx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24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603B315F-36D6-2022-79E8-E87471D055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027" y="0"/>
            <a:ext cx="3370972" cy="238327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82733DE-01C3-48AA-998D-8F0AF75142F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00017"/>
            <a:ext cx="2627980" cy="18579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007AC36-81B7-FF8D-E26B-9206BAA19CEE}"/>
              </a:ext>
            </a:extLst>
          </p:cNvPr>
          <p:cNvSpPr txBox="1">
            <a:spLocks/>
          </p:cNvSpPr>
          <p:nvPr/>
        </p:nvSpPr>
        <p:spPr>
          <a:xfrm>
            <a:off x="2117354" y="2181225"/>
            <a:ext cx="7957291" cy="2543175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de-DE" sz="2400" b="1" dirty="0">
                <a:ea typeface="Calibri" pitchFamily="34"/>
                <a:cs typeface="Calibri" pitchFamily="34"/>
              </a:rPr>
              <a:t>Allgemeine Empfehlungen für eine gesunde Ernährung (z.B. fettarm, pflanzenbasiert) sind bei einer manifesten Mangelernährung meist nicht ausreichend, um den Mehrbedarf an Energie zu decken.</a:t>
            </a:r>
            <a:br>
              <a:rPr lang="de-DE" sz="2400" b="1" dirty="0">
                <a:ea typeface="Calibri" pitchFamily="34"/>
                <a:cs typeface="Calibri" pitchFamily="34"/>
              </a:rPr>
            </a:br>
            <a:r>
              <a:rPr lang="de-DE" sz="2400" b="1" dirty="0">
                <a:ea typeface="Calibri" pitchFamily="34"/>
                <a:cs typeface="Calibri" pitchFamily="34"/>
              </a:rPr>
              <a:t>Die Kalorienaufnahme sollte nach Absprache mit Ihrem Arzt/ Ärztin oder Ernährungsfachkraft gezielt gesteigert werden.</a:t>
            </a:r>
            <a:endParaRPr lang="en-US" sz="2400" dirty="0">
              <a:ea typeface="Calibri" pitchFamily="34"/>
              <a:cs typeface="Arial" pitchFamily="34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6D7077C-E8AA-5007-A538-2769E77BEA37}"/>
              </a:ext>
            </a:extLst>
          </p:cNvPr>
          <p:cNvSpPr txBox="1"/>
          <p:nvPr/>
        </p:nvSpPr>
        <p:spPr>
          <a:xfrm>
            <a:off x="3812809" y="700026"/>
            <a:ext cx="4788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7EB071"/>
                </a:solidFill>
                <a:latin typeface="Trebuchet MS" panose="020B0603020202020204" pitchFamily="34" charset="0"/>
              </a:rPr>
              <a:t>Wichtiger Hinweis</a:t>
            </a:r>
          </a:p>
        </p:txBody>
      </p:sp>
    </p:spTree>
    <p:extLst>
      <p:ext uri="{BB962C8B-B14F-4D97-AF65-F5344CB8AC3E}">
        <p14:creationId xmlns:p14="http://schemas.microsoft.com/office/powerpoint/2010/main" val="1928156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603B315F-36D6-2022-79E8-E87471D055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027" y="0"/>
            <a:ext cx="3370972" cy="238327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82733DE-01C3-48AA-998D-8F0AF75142F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09849"/>
            <a:ext cx="2627980" cy="185798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046E5CB-6393-66C3-DEEB-18187786F807}"/>
              </a:ext>
            </a:extLst>
          </p:cNvPr>
          <p:cNvSpPr txBox="1"/>
          <p:nvPr/>
        </p:nvSpPr>
        <p:spPr>
          <a:xfrm>
            <a:off x="0" y="766047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dirty="0">
                <a:solidFill>
                  <a:srgbClr val="7EB071"/>
                </a:solidFill>
                <a:latin typeface="Trebuchet MS" panose="020B0603020202020204" pitchFamily="34" charset="0"/>
              </a:rPr>
              <a:t>Wenn „normales“ Essen nicht mehr reicht…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C7A2009-4E4B-7999-4154-F7B0E0E3953E}"/>
              </a:ext>
            </a:extLst>
          </p:cNvPr>
          <p:cNvSpPr txBox="1"/>
          <p:nvPr/>
        </p:nvSpPr>
        <p:spPr>
          <a:xfrm>
            <a:off x="1917113" y="1848151"/>
            <a:ext cx="8922337" cy="333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Trebuchet MS" panose="020B0603020202020204" pitchFamily="34" charset="0"/>
              </a:rPr>
              <a:t>Kann der Energie- und Eiweißbedarf über die Ernährung nicht gedeckt werden, </a:t>
            </a:r>
            <a:r>
              <a:rPr lang="de-DE" b="0" i="0" dirty="0">
                <a:effectLst/>
                <a:latin typeface="Trebuchet MS" panose="020B0603020202020204" pitchFamily="34" charset="0"/>
              </a:rPr>
              <a:t>können verschiedene Maßnahmen zur Erhöhung der Nahrungsaufnahme erfolgen (Stufenschema).</a:t>
            </a:r>
          </a:p>
          <a:p>
            <a:endParaRPr lang="de-DE" dirty="0">
              <a:latin typeface="Trebuchet MS" panose="020B0603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de-DE" dirty="0">
                <a:latin typeface="Trebuchet MS" panose="020B0603020202020204" pitchFamily="34" charset="0"/>
              </a:rPr>
              <a:t>Stufe 1) Hochkalorische Nahrungsanreicherung</a:t>
            </a:r>
          </a:p>
          <a:p>
            <a:pPr>
              <a:lnSpc>
                <a:spcPct val="200000"/>
              </a:lnSpc>
            </a:pPr>
            <a:r>
              <a:rPr lang="de-DE" dirty="0">
                <a:latin typeface="Trebuchet MS" panose="020B0603020202020204" pitchFamily="34" charset="0"/>
              </a:rPr>
              <a:t>Stufe 2) Einnahme von Trinknahrung</a:t>
            </a:r>
          </a:p>
          <a:p>
            <a:pPr>
              <a:lnSpc>
                <a:spcPct val="200000"/>
              </a:lnSpc>
            </a:pPr>
            <a:r>
              <a:rPr lang="de-DE" dirty="0">
                <a:latin typeface="Trebuchet MS" panose="020B0603020202020204" pitchFamily="34" charset="0"/>
              </a:rPr>
              <a:t>Stufe 3) Enterale Ernährung über eine Sonde (z. B. Magen- oder Darmsonde)</a:t>
            </a:r>
          </a:p>
          <a:p>
            <a:pPr>
              <a:lnSpc>
                <a:spcPct val="200000"/>
              </a:lnSpc>
            </a:pPr>
            <a:r>
              <a:rPr lang="de-DE" dirty="0">
                <a:latin typeface="Trebuchet MS" panose="020B0603020202020204" pitchFamily="34" charset="0"/>
              </a:rPr>
              <a:t>Stufe 4) Parenterale Ernährung über die Blutbahn (venöser Zugang)</a:t>
            </a:r>
            <a:endParaRPr lang="de-DE" sz="1800" b="0" i="0" strike="noStrike" kern="1200" cap="none" spc="0" baseline="0" dirty="0">
              <a:uFillTx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29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603B315F-36D6-2022-79E8-E87471D055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027" y="0"/>
            <a:ext cx="3370972" cy="238327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82733DE-01C3-48AA-998D-8F0AF75142F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09849"/>
            <a:ext cx="2627980" cy="185798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046E5CB-6393-66C3-DEEB-18187786F807}"/>
              </a:ext>
            </a:extLst>
          </p:cNvPr>
          <p:cNvSpPr txBox="1"/>
          <p:nvPr/>
        </p:nvSpPr>
        <p:spPr>
          <a:xfrm>
            <a:off x="0" y="71972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dirty="0">
                <a:solidFill>
                  <a:srgbClr val="7EB071"/>
                </a:solidFill>
                <a:latin typeface="Trebuchet MS" panose="020B0603020202020204" pitchFamily="34" charset="0"/>
              </a:rPr>
              <a:t>Eiweiß - ein besonders wichtiger Nährstoff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C7A2009-4E4B-7999-4154-F7B0E0E3953E}"/>
              </a:ext>
            </a:extLst>
          </p:cNvPr>
          <p:cNvSpPr txBox="1"/>
          <p:nvPr/>
        </p:nvSpPr>
        <p:spPr>
          <a:xfrm>
            <a:off x="1254357" y="2013945"/>
            <a:ext cx="9252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Trebuchet MS" panose="020B0603020202020204" pitchFamily="34" charset="0"/>
              </a:rPr>
              <a:t>Häufig führt Mangelernährung zu einem Abbau von Körper- und Muskelmasse</a:t>
            </a:r>
          </a:p>
          <a:p>
            <a:endParaRPr lang="de-DE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Die Folge: Der </a:t>
            </a:r>
            <a:r>
              <a:rPr lang="de-DE" dirty="0">
                <a:solidFill>
                  <a:srgbClr val="000000"/>
                </a:solidFill>
                <a:latin typeface="Trebuchet MS" panose="020B0603020202020204" pitchFamily="34" charset="0"/>
              </a:rPr>
              <a:t>Körper benötigt mehr Eiweiß für die Zellerneuerung und den -aufbau</a:t>
            </a:r>
            <a:br>
              <a:rPr lang="de-DE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endParaRPr lang="de-DE" sz="1800" b="0" i="0" strike="noStrike" kern="1200" cap="none" spc="0" baseline="0" dirty="0">
              <a:solidFill>
                <a:srgbClr val="000000"/>
              </a:solidFill>
              <a:uFillTx/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Der Eiweißbedarf steigt von 0,8 g pro Kilogramm Körpergewicht am Tag </a:t>
            </a:r>
            <a:br>
              <a:rPr lang="de-DE" sz="1800" b="0" i="0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</a:br>
            <a:r>
              <a:rPr lang="de-DE" sz="1800" b="0" i="0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auf 1,2 – 1,5 g pro Kilogramm Körpergewicht (im Extremfall sogar auf bis zu 2 g). Damit kann sich der </a:t>
            </a:r>
            <a:r>
              <a:rPr lang="de-DE" dirty="0">
                <a:solidFill>
                  <a:srgbClr val="000000"/>
                </a:solidFill>
                <a:latin typeface="Trebuchet MS" panose="020B0603020202020204" pitchFamily="34" charset="0"/>
              </a:rPr>
              <a:t>B</a:t>
            </a:r>
            <a:r>
              <a:rPr lang="de-DE" sz="1800" b="0" i="0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edarf bei Mangelernährung fast verdoppeln</a:t>
            </a:r>
            <a:br>
              <a:rPr lang="de-DE" sz="1800" b="0" i="0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</a:br>
            <a:endParaRPr lang="de-DE" sz="1800" b="0" i="0" strike="noStrike" kern="1200" cap="none" spc="0" baseline="0" dirty="0">
              <a:solidFill>
                <a:srgbClr val="000000"/>
              </a:solidFill>
              <a:uFillTx/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Trebuchet MS" panose="020B0603020202020204" pitchFamily="34" charset="0"/>
              </a:rPr>
              <a:t>Die Eiweißzufuhr muss individuell nach ärztlicher Absprache festgelegt werden</a:t>
            </a:r>
            <a:endParaRPr lang="de-DE" sz="1800" b="0" i="0" strike="noStrike" kern="1200" cap="none" spc="0" baseline="0" dirty="0">
              <a:solidFill>
                <a:srgbClr val="000000"/>
              </a:solidFill>
              <a:uFillTx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3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603B315F-36D6-2022-79E8-E87471D055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027" y="0"/>
            <a:ext cx="3370972" cy="238327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82733DE-01C3-48AA-998D-8F0AF75142F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09849"/>
            <a:ext cx="2627980" cy="185798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046E5CB-6393-66C3-DEEB-18187786F807}"/>
              </a:ext>
            </a:extLst>
          </p:cNvPr>
          <p:cNvSpPr txBox="1"/>
          <p:nvPr/>
        </p:nvSpPr>
        <p:spPr>
          <a:xfrm>
            <a:off x="0" y="483752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dirty="0">
                <a:solidFill>
                  <a:srgbClr val="7EB071"/>
                </a:solidFill>
                <a:latin typeface="Trebuchet MS" panose="020B0603020202020204" pitchFamily="34" charset="0"/>
              </a:rPr>
              <a:t>Trinknahrung – was ist das?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B20A21D-1524-E04F-1347-E6475C9D5B58}"/>
              </a:ext>
            </a:extLst>
          </p:cNvPr>
          <p:cNvSpPr txBox="1"/>
          <p:nvPr/>
        </p:nvSpPr>
        <p:spPr>
          <a:xfrm>
            <a:off x="3616867" y="1761508"/>
            <a:ext cx="57926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Trinknahrung hat meist einen </a:t>
            </a:r>
            <a:r>
              <a:rPr lang="de-DE" sz="1800" b="1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(sehr) hohen Energie- und Eiweißgehalt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 und enthält alle wichtigen Nährstoffe, die der Körper </a:t>
            </a:r>
            <a:r>
              <a:rPr lang="de-DE" dirty="0">
                <a:solidFill>
                  <a:srgbClr val="000000"/>
                </a:solidFill>
                <a:latin typeface="Trebuchet MS" panose="020B0603020202020204" pitchFamily="34" charset="0"/>
              </a:rPr>
              <a:t>täglich benötigt.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Trinknahrung kann </a:t>
            </a:r>
            <a:r>
              <a:rPr lang="de-DE" sz="1800" b="1" i="0" u="none" strike="noStrike" kern="1200" cap="none" spc="0" baseline="0" dirty="0">
                <a:uFillTx/>
                <a:latin typeface="Trebuchet MS" panose="020B0603020202020204" pitchFamily="34" charset="0"/>
              </a:rPr>
              <a:t>als Ergänzung oder Ersatz für normale Lebensmittel 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flexibel eingesetzt werden.</a:t>
            </a:r>
            <a:endParaRPr lang="de-DE" sz="1600" b="0" i="0" u="none" strike="noStrike" kern="1200" cap="none" spc="0" baseline="0" dirty="0">
              <a:solidFill>
                <a:srgbClr val="000000"/>
              </a:solidFill>
              <a:uFillTx/>
              <a:latin typeface="Trebuchet MS" panose="020B0603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8BD7AF5-C441-79D0-2915-504AEF2731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991" t="34752" r="34736" b="8817"/>
          <a:stretch/>
        </p:blipFill>
        <p:spPr>
          <a:xfrm>
            <a:off x="1540925" y="1999512"/>
            <a:ext cx="1546868" cy="343987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508B619-AD80-6599-C8CD-A3B4C25AC0C5}"/>
              </a:ext>
            </a:extLst>
          </p:cNvPr>
          <p:cNvSpPr txBox="1"/>
          <p:nvPr/>
        </p:nvSpPr>
        <p:spPr>
          <a:xfrm>
            <a:off x="3675817" y="4490251"/>
            <a:ext cx="31772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t">
              <a:buFont typeface="Arial" panose="020B0604020202020204" pitchFamily="34" charset="0"/>
              <a:buChar char="•"/>
            </a:pPr>
            <a:r>
              <a:rPr lang="de-DE" sz="1800" b="0" i="0" dirty="0">
                <a:effectLst/>
                <a:latin typeface="Trebuchet MS" panose="020B0603020202020204" pitchFamily="34" charset="0"/>
              </a:rPr>
              <a:t>Eiweiß und Eiweißbausteine</a:t>
            </a:r>
          </a:p>
          <a:p>
            <a:pPr marL="285750" indent="-285750" algn="l" fontAlgn="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800" b="0" i="0" dirty="0">
                <a:effectLst/>
                <a:latin typeface="Trebuchet MS" panose="020B0603020202020204" pitchFamily="34" charset="0"/>
              </a:rPr>
              <a:t>Kohlenhydrate</a:t>
            </a:r>
            <a:endParaRPr lang="de-DE" dirty="0">
              <a:latin typeface="Trebuchet MS" panose="020B0603020202020204" pitchFamily="34" charset="0"/>
            </a:endParaRPr>
          </a:p>
          <a:p>
            <a:pPr marL="285750" indent="-285750" algn="l" fontAlgn="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800" b="0" i="0" dirty="0">
                <a:effectLst/>
                <a:latin typeface="Trebuchet MS" panose="020B0603020202020204" pitchFamily="34" charset="0"/>
              </a:rPr>
              <a:t>Fett</a:t>
            </a:r>
            <a:endParaRPr lang="de-DE" dirty="0">
              <a:latin typeface="Trebuchet MS" panose="020B0603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05DDB8A-D1D2-C528-1B46-30B087877F21}"/>
              </a:ext>
            </a:extLst>
          </p:cNvPr>
          <p:cNvSpPr txBox="1"/>
          <p:nvPr/>
        </p:nvSpPr>
        <p:spPr>
          <a:xfrm>
            <a:off x="6407359" y="4265855"/>
            <a:ext cx="2246014" cy="1675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800" b="0" i="0" dirty="0">
                <a:effectLst/>
                <a:latin typeface="Trebuchet MS" panose="020B0603020202020204" pitchFamily="34" charset="0"/>
              </a:rPr>
              <a:t>Mineralstoffe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800" b="0" i="0" dirty="0">
                <a:effectLst/>
                <a:latin typeface="Trebuchet MS" panose="020B0603020202020204" pitchFamily="34" charset="0"/>
              </a:rPr>
              <a:t>Spurenelement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800" b="0" i="0" dirty="0">
                <a:effectLst/>
                <a:latin typeface="Trebuchet MS" panose="020B0603020202020204" pitchFamily="34" charset="0"/>
              </a:rPr>
              <a:t>Vitamine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C010E39-4B15-FBAC-3231-0A8D6C54C54C}"/>
              </a:ext>
            </a:extLst>
          </p:cNvPr>
          <p:cNvSpPr txBox="1"/>
          <p:nvPr/>
        </p:nvSpPr>
        <p:spPr>
          <a:xfrm>
            <a:off x="3616867" y="4081189"/>
            <a:ext cx="2246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de-DE" sz="1800" b="1" i="0" dirty="0">
                <a:solidFill>
                  <a:srgbClr val="7EB071"/>
                </a:solidFill>
                <a:effectLst/>
                <a:latin typeface="Trebuchet MS" panose="020B0603020202020204" pitchFamily="34" charset="0"/>
              </a:rPr>
              <a:t>Was ist enthalten?</a:t>
            </a:r>
          </a:p>
        </p:txBody>
      </p:sp>
    </p:spTree>
    <p:extLst>
      <p:ext uri="{BB962C8B-B14F-4D97-AF65-F5344CB8AC3E}">
        <p14:creationId xmlns:p14="http://schemas.microsoft.com/office/powerpoint/2010/main" val="1684343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603B315F-36D6-2022-79E8-E87471D055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027" y="0"/>
            <a:ext cx="3370972" cy="238327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82733DE-01C3-48AA-998D-8F0AF75142F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09849"/>
            <a:ext cx="2627980" cy="185798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046E5CB-6393-66C3-DEEB-18187786F807}"/>
              </a:ext>
            </a:extLst>
          </p:cNvPr>
          <p:cNvSpPr txBox="1"/>
          <p:nvPr/>
        </p:nvSpPr>
        <p:spPr>
          <a:xfrm>
            <a:off x="-1" y="630853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dirty="0">
                <a:solidFill>
                  <a:srgbClr val="7EB071"/>
                </a:solidFill>
                <a:latin typeface="Trebuchet MS" panose="020B0603020202020204" pitchFamily="34" charset="0"/>
              </a:rPr>
              <a:t>Welche Trinknahrung gibt es?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6CAFB98-EBC2-D96A-F82D-7A7EDABFF267}"/>
              </a:ext>
            </a:extLst>
          </p:cNvPr>
          <p:cNvSpPr txBox="1"/>
          <p:nvPr/>
        </p:nvSpPr>
        <p:spPr>
          <a:xfrm>
            <a:off x="1504336" y="1675390"/>
            <a:ext cx="86130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0" dirty="0">
                <a:effectLst/>
                <a:latin typeface="Trebuchet MS" panose="020B0603020202020204" pitchFamily="34" charset="0"/>
              </a:rPr>
              <a:t>Trinknahrung ist in vielfältigen Geschmacksrichtungen und Konsistenzen erhältlich – z. B. in flüssiger Form, als Pulver oder Pudding. Die Einnahme über einen längeren Zeitraum bietet somit viel Abwechslung.</a:t>
            </a:r>
            <a:endParaRPr lang="de-DE" dirty="0">
              <a:latin typeface="Trebuchet MS" panose="020B0603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4F997DB-CE24-5CE2-86B6-D8EB2A0F3EC1}"/>
              </a:ext>
            </a:extLst>
          </p:cNvPr>
          <p:cNvSpPr txBox="1"/>
          <p:nvPr/>
        </p:nvSpPr>
        <p:spPr>
          <a:xfrm>
            <a:off x="1504336" y="2935371"/>
            <a:ext cx="951068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de-DE" dirty="0">
                <a:latin typeface="Trebuchet MS" panose="020B0603020202020204" pitchFamily="34" charset="0"/>
              </a:rPr>
              <a:t>Neutral schmeckende Trinknahrung kann wie Sahne in andere Speisen eingerührt werden, z.B. in herzhafte Gerichte oder Saucen</a:t>
            </a:r>
          </a:p>
          <a:p>
            <a:pPr marL="285750" indent="-285750" fontAlgn="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Trebuchet MS" panose="020B0603020202020204" pitchFamily="34" charset="0"/>
              </a:rPr>
              <a:t>Herzhafte Sorten in der Geschmacksrichtung Tomate, Champignon, Spargel usw. können die Basis für Suppen bilden</a:t>
            </a:r>
          </a:p>
          <a:p>
            <a:pPr marL="285750" indent="-285750" fontAlgn="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Trebuchet MS" panose="020B0603020202020204" pitchFamily="34" charset="0"/>
              </a:rPr>
              <a:t>Fruchtigen Sorten wie Beere, Aprikose, Schokolade oder Vanille lassen sich sehr gut pur verzehren oder in Joghurts/ Milchshakes untermischen</a:t>
            </a:r>
          </a:p>
        </p:txBody>
      </p:sp>
    </p:spTree>
    <p:extLst>
      <p:ext uri="{BB962C8B-B14F-4D97-AF65-F5344CB8AC3E}">
        <p14:creationId xmlns:p14="http://schemas.microsoft.com/office/powerpoint/2010/main" val="423976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603B315F-36D6-2022-79E8-E87471D055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027" y="0"/>
            <a:ext cx="3370972" cy="238327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82733DE-01C3-48AA-998D-8F0AF75142F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09849"/>
            <a:ext cx="2627980" cy="185798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046E5CB-6393-66C3-DEEB-18187786F807}"/>
              </a:ext>
            </a:extLst>
          </p:cNvPr>
          <p:cNvSpPr txBox="1"/>
          <p:nvPr/>
        </p:nvSpPr>
        <p:spPr>
          <a:xfrm>
            <a:off x="0" y="702827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dirty="0">
                <a:solidFill>
                  <a:srgbClr val="7EB071"/>
                </a:solidFill>
                <a:latin typeface="Trebuchet MS" panose="020B0603020202020204" pitchFamily="34" charset="0"/>
              </a:rPr>
              <a:t>Lust auf leckere &amp; energiereiche Rezepte?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B1C2631F-AAA0-1472-7CD6-3F6312893F43}"/>
              </a:ext>
            </a:extLst>
          </p:cNvPr>
          <p:cNvSpPr txBox="1">
            <a:spLocks/>
          </p:cNvSpPr>
          <p:nvPr/>
        </p:nvSpPr>
        <p:spPr>
          <a:xfrm>
            <a:off x="4859604" y="4762094"/>
            <a:ext cx="2616222" cy="41995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600" dirty="0"/>
              <a:t>www.was-essen-bei-krebs.de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D47A92-2A3F-34BF-5431-330F683D28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983" y="3499891"/>
            <a:ext cx="1089266" cy="1089266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6" name="Diagramm 11">
            <a:extLst>
              <a:ext uri="{FF2B5EF4-FFF2-40B4-BE49-F238E27FC236}">
                <a16:creationId xmlns:a16="http://schemas.microsoft.com/office/drawing/2014/main" id="{6B2D9F73-0438-F5D5-955D-DB16E60F8EAB}"/>
              </a:ext>
            </a:extLst>
          </p:cNvPr>
          <p:cNvGrpSpPr/>
          <p:nvPr/>
        </p:nvGrpSpPr>
        <p:grpSpPr>
          <a:xfrm>
            <a:off x="2968081" y="1706090"/>
            <a:ext cx="5790803" cy="4762659"/>
            <a:chOff x="3509104" y="335735"/>
            <a:chExt cx="6868896" cy="6158639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14D486F7-94D3-B2F4-CF1D-61D0C8C046A5}"/>
                </a:ext>
              </a:extLst>
            </p:cNvPr>
            <p:cNvSpPr/>
            <p:nvPr/>
          </p:nvSpPr>
          <p:spPr>
            <a:xfrm>
              <a:off x="5869639" y="335735"/>
              <a:ext cx="2147934" cy="15152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47939"/>
                <a:gd name="f7" fmla="val 1515224"/>
                <a:gd name="f8" fmla="val 252542"/>
                <a:gd name="f9" fmla="val 113067"/>
                <a:gd name="f10" fmla="val 1895397"/>
                <a:gd name="f11" fmla="val 2034872"/>
                <a:gd name="f12" fmla="val 1262682"/>
                <a:gd name="f13" fmla="val 1402157"/>
                <a:gd name="f14" fmla="+- 0 0 -90"/>
                <a:gd name="f15" fmla="*/ f3 1 2147939"/>
                <a:gd name="f16" fmla="*/ f4 1 1515224"/>
                <a:gd name="f17" fmla="+- f7 0 f5"/>
                <a:gd name="f18" fmla="+- f6 0 f5"/>
                <a:gd name="f19" fmla="*/ f14 f0 1"/>
                <a:gd name="f20" fmla="*/ f18 1 2147939"/>
                <a:gd name="f21" fmla="*/ f17 1 1515224"/>
                <a:gd name="f22" fmla="*/ 0 f18 1"/>
                <a:gd name="f23" fmla="*/ 252542 f17 1"/>
                <a:gd name="f24" fmla="*/ 252542 f18 1"/>
                <a:gd name="f25" fmla="*/ 0 f17 1"/>
                <a:gd name="f26" fmla="*/ 1895397 f18 1"/>
                <a:gd name="f27" fmla="*/ 2147939 f18 1"/>
                <a:gd name="f28" fmla="*/ 1262682 f17 1"/>
                <a:gd name="f29" fmla="*/ 1515224 f17 1"/>
                <a:gd name="f30" fmla="*/ f19 1 f2"/>
                <a:gd name="f31" fmla="*/ f22 1 2147939"/>
                <a:gd name="f32" fmla="*/ f23 1 1515224"/>
                <a:gd name="f33" fmla="*/ f24 1 2147939"/>
                <a:gd name="f34" fmla="*/ f25 1 1515224"/>
                <a:gd name="f35" fmla="*/ f26 1 2147939"/>
                <a:gd name="f36" fmla="*/ f27 1 2147939"/>
                <a:gd name="f37" fmla="*/ f28 1 1515224"/>
                <a:gd name="f38" fmla="*/ f29 1 151522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147939" h="151522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 w="2857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vert="horz" wrap="square" lIns="313995" tIns="313995" rIns="313995" bIns="313995" anchor="ctr" anchorCtr="1" compatLnSpc="1">
              <a:noAutofit/>
            </a:bodyPr>
            <a:lstStyle/>
            <a:p>
              <a:pPr marL="0" marR="0" lvl="0" indent="0" algn="ctr" defTabSz="280035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63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160E655-D0FE-0D47-B6D6-0C5EB4A0F851}"/>
                </a:ext>
              </a:extLst>
            </p:cNvPr>
            <p:cNvSpPr/>
            <p:nvPr/>
          </p:nvSpPr>
          <p:spPr>
            <a:xfrm>
              <a:off x="4317070" y="1180305"/>
              <a:ext cx="5283567" cy="5283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83567"/>
                <a:gd name="f4" fmla="val 3726748"/>
                <a:gd name="f5" fmla="val 233076"/>
                <a:gd name="f6" fmla="val 2641783"/>
                <a:gd name="f7" fmla="val 17654907"/>
                <a:gd name="f8" fmla="val 1550240"/>
                <a:gd name="f9" fmla="*/ f0 1 5283567"/>
                <a:gd name="f10" fmla="*/ f1 1 5283567"/>
                <a:gd name="f11" fmla="+- f3 0 f2"/>
                <a:gd name="f12" fmla="*/ f11 1 5283567"/>
                <a:gd name="f13" fmla="*/ 0 1 f12"/>
                <a:gd name="f14" fmla="*/ 5283567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5283567" h="5283567">
                  <a:moveTo>
                    <a:pt x="f4" y="f5"/>
                  </a:moveTo>
                  <a:arcTo wR="f6" hR="f6" stAng="f7" swAng="f8"/>
                </a:path>
              </a:pathLst>
            </a:custGeom>
            <a:noFill/>
            <a:ln w="19050" cap="flat">
              <a:solidFill>
                <a:srgbClr val="7EB071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DC68950-CE75-6AEC-1CCD-BBC4019A6E80}"/>
                </a:ext>
              </a:extLst>
            </p:cNvPr>
            <p:cNvSpPr/>
            <p:nvPr/>
          </p:nvSpPr>
          <p:spPr>
            <a:xfrm>
              <a:off x="4025387" y="902595"/>
              <a:ext cx="5283567" cy="5283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83567"/>
                <a:gd name="f4" fmla="val 5282747"/>
                <a:gd name="f5" fmla="val 2707615"/>
                <a:gd name="f6" fmla="val 2641783"/>
                <a:gd name="f7" fmla="val 85675"/>
                <a:gd name="f8" fmla="val 1639924"/>
                <a:gd name="f9" fmla="*/ f0 1 5283567"/>
                <a:gd name="f10" fmla="*/ f1 1 5283567"/>
                <a:gd name="f11" fmla="+- f3 0 f2"/>
                <a:gd name="f12" fmla="*/ f11 1 5283567"/>
                <a:gd name="f13" fmla="*/ 0 1 f12"/>
                <a:gd name="f14" fmla="*/ 5283567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5283567" h="5283567">
                  <a:moveTo>
                    <a:pt x="f4" y="f5"/>
                  </a:moveTo>
                  <a:arcTo wR="f6" hR="f6" stAng="f7" swAng="f8"/>
                </a:path>
              </a:pathLst>
            </a:custGeom>
            <a:noFill/>
            <a:ln w="19050" cap="flat">
              <a:solidFill>
                <a:srgbClr val="7EB071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D92FF9A0-45C8-C72D-8614-FFCFA71D45E0}"/>
                </a:ext>
              </a:extLst>
            </p:cNvPr>
            <p:cNvSpPr/>
            <p:nvPr/>
          </p:nvSpPr>
          <p:spPr>
            <a:xfrm>
              <a:off x="7533494" y="4734798"/>
              <a:ext cx="2034823" cy="1648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4823"/>
                <a:gd name="f7" fmla="val 1710061"/>
                <a:gd name="f8" fmla="val 285016"/>
                <a:gd name="f9" fmla="val 127606"/>
                <a:gd name="f10" fmla="val 1749807"/>
                <a:gd name="f11" fmla="val 1907217"/>
                <a:gd name="f12" fmla="val 1425045"/>
                <a:gd name="f13" fmla="val 1582455"/>
                <a:gd name="f14" fmla="+- 0 0 -90"/>
                <a:gd name="f15" fmla="*/ f3 1 2034823"/>
                <a:gd name="f16" fmla="*/ f4 1 1710061"/>
                <a:gd name="f17" fmla="+- f7 0 f5"/>
                <a:gd name="f18" fmla="+- f6 0 f5"/>
                <a:gd name="f19" fmla="*/ f14 f0 1"/>
                <a:gd name="f20" fmla="*/ f18 1 2034823"/>
                <a:gd name="f21" fmla="*/ f17 1 1710061"/>
                <a:gd name="f22" fmla="*/ 0 f18 1"/>
                <a:gd name="f23" fmla="*/ 285016 f17 1"/>
                <a:gd name="f24" fmla="*/ 285016 f18 1"/>
                <a:gd name="f25" fmla="*/ 0 f17 1"/>
                <a:gd name="f26" fmla="*/ 1749807 f18 1"/>
                <a:gd name="f27" fmla="*/ 2034823 f18 1"/>
                <a:gd name="f28" fmla="*/ 1425045 f17 1"/>
                <a:gd name="f29" fmla="*/ 1710061 f17 1"/>
                <a:gd name="f30" fmla="*/ f19 1 f2"/>
                <a:gd name="f31" fmla="*/ f22 1 2034823"/>
                <a:gd name="f32" fmla="*/ f23 1 1710061"/>
                <a:gd name="f33" fmla="*/ f24 1 2034823"/>
                <a:gd name="f34" fmla="*/ f25 1 1710061"/>
                <a:gd name="f35" fmla="*/ f26 1 2034823"/>
                <a:gd name="f36" fmla="*/ f27 1 2034823"/>
                <a:gd name="f37" fmla="*/ f28 1 1710061"/>
                <a:gd name="f38" fmla="*/ f29 1 171006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034823" h="171006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blipFill>
              <a:blip r:embed="rId6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vert="horz" wrap="square" lIns="327318" tIns="327318" rIns="327318" bIns="327318" anchor="ctr" anchorCtr="1" compatLnSpc="1">
              <a:noAutofit/>
            </a:bodyPr>
            <a:lstStyle/>
            <a:p>
              <a:pPr marL="0" marR="0" lvl="0" indent="0" algn="ctr" defTabSz="28447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6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7C398E16-3B1C-0982-1DC6-3EBE91BB3EFC}"/>
                </a:ext>
              </a:extLst>
            </p:cNvPr>
            <p:cNvSpPr/>
            <p:nvPr/>
          </p:nvSpPr>
          <p:spPr>
            <a:xfrm>
              <a:off x="4340046" y="803929"/>
              <a:ext cx="5283567" cy="51303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83567"/>
                <a:gd name="f4" fmla="val 3166683"/>
                <a:gd name="f5" fmla="val 5230896"/>
                <a:gd name="f6" fmla="val 2641783"/>
                <a:gd name="f7" fmla="val 4712373"/>
                <a:gd name="f8" fmla="val 1375254"/>
                <a:gd name="f9" fmla="*/ f0 1 5283567"/>
                <a:gd name="f10" fmla="*/ f1 1 5283567"/>
                <a:gd name="f11" fmla="+- f3 0 f2"/>
                <a:gd name="f12" fmla="*/ f11 1 5283567"/>
                <a:gd name="f13" fmla="*/ 0 1 f12"/>
                <a:gd name="f14" fmla="*/ 5283567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5283567" h="5283567">
                  <a:moveTo>
                    <a:pt x="f4" y="f5"/>
                  </a:moveTo>
                  <a:arcTo wR="f6" hR="f6" stAng="f7" swAng="f8"/>
                </a:path>
              </a:pathLst>
            </a:custGeom>
            <a:noFill/>
            <a:ln w="19050" cap="flat">
              <a:solidFill>
                <a:srgbClr val="7EB071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924AA2B1-31AF-C5C0-8CDB-51AD48C57AE8}"/>
                </a:ext>
              </a:extLst>
            </p:cNvPr>
            <p:cNvSpPr/>
            <p:nvPr/>
          </p:nvSpPr>
          <p:spPr>
            <a:xfrm>
              <a:off x="4631728" y="942815"/>
              <a:ext cx="5283567" cy="5283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83567"/>
                <a:gd name="f4" fmla="val 313428"/>
                <a:gd name="f5" fmla="val 3889894"/>
                <a:gd name="f6" fmla="val 2641783"/>
                <a:gd name="f7" fmla="val 9108393"/>
                <a:gd name="f8" fmla="val 1681403"/>
                <a:gd name="f9" fmla="*/ f0 1 5283567"/>
                <a:gd name="f10" fmla="*/ f1 1 5283567"/>
                <a:gd name="f11" fmla="+- f3 0 f2"/>
                <a:gd name="f12" fmla="*/ f11 1 5283567"/>
                <a:gd name="f13" fmla="*/ 0 1 f12"/>
                <a:gd name="f14" fmla="*/ 5283567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5283567" h="5283567">
                  <a:moveTo>
                    <a:pt x="f4" y="f5"/>
                  </a:moveTo>
                  <a:arcTo wR="f6" hR="f6" stAng="f7" swAng="f8"/>
                </a:path>
              </a:pathLst>
            </a:custGeom>
            <a:noFill/>
            <a:ln w="19050" cap="flat">
              <a:solidFill>
                <a:srgbClr val="7EB071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67C1811A-D48D-9B44-A526-500BE52B6C79}"/>
                </a:ext>
              </a:extLst>
            </p:cNvPr>
            <p:cNvSpPr/>
            <p:nvPr/>
          </p:nvSpPr>
          <p:spPr>
            <a:xfrm>
              <a:off x="3509104" y="2230289"/>
              <a:ext cx="2034823" cy="16223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4823"/>
                <a:gd name="f7" fmla="val 1622304"/>
                <a:gd name="f8" fmla="val 270389"/>
                <a:gd name="f9" fmla="val 121057"/>
                <a:gd name="f10" fmla="val 1764434"/>
                <a:gd name="f11" fmla="val 1913766"/>
                <a:gd name="f12" fmla="val 1351915"/>
                <a:gd name="f13" fmla="val 1501247"/>
                <a:gd name="f14" fmla="+- 0 0 -90"/>
                <a:gd name="f15" fmla="*/ f3 1 2034823"/>
                <a:gd name="f16" fmla="*/ f4 1 1622304"/>
                <a:gd name="f17" fmla="+- f7 0 f5"/>
                <a:gd name="f18" fmla="+- f6 0 f5"/>
                <a:gd name="f19" fmla="*/ f14 f0 1"/>
                <a:gd name="f20" fmla="*/ f18 1 2034823"/>
                <a:gd name="f21" fmla="*/ f17 1 1622304"/>
                <a:gd name="f22" fmla="*/ 0 f18 1"/>
                <a:gd name="f23" fmla="*/ 270389 f17 1"/>
                <a:gd name="f24" fmla="*/ 270389 f18 1"/>
                <a:gd name="f25" fmla="*/ 0 f17 1"/>
                <a:gd name="f26" fmla="*/ 1764434 f18 1"/>
                <a:gd name="f27" fmla="*/ 2034823 f18 1"/>
                <a:gd name="f28" fmla="*/ 1351915 f17 1"/>
                <a:gd name="f29" fmla="*/ 1622304 f17 1"/>
                <a:gd name="f30" fmla="*/ f19 1 f2"/>
                <a:gd name="f31" fmla="*/ f22 1 2034823"/>
                <a:gd name="f32" fmla="*/ f23 1 1622304"/>
                <a:gd name="f33" fmla="*/ f24 1 2034823"/>
                <a:gd name="f34" fmla="*/ f25 1 1622304"/>
                <a:gd name="f35" fmla="*/ f26 1 2034823"/>
                <a:gd name="f36" fmla="*/ f27 1 2034823"/>
                <a:gd name="f37" fmla="*/ f28 1 1622304"/>
                <a:gd name="f38" fmla="*/ f29 1 162230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034823" h="162230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blipFill>
              <a:blip r:embed="rId7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vert="horz" wrap="square" lIns="323030" tIns="323030" rIns="323030" bIns="323030" anchor="ctr" anchorCtr="1" compatLnSpc="1">
              <a:noAutofit/>
            </a:bodyPr>
            <a:lstStyle/>
            <a:p>
              <a:pPr marL="0" marR="0" lvl="0" indent="0" algn="ctr" defTabSz="28447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6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C4A1B5D0-1177-2238-8D3E-25596C6BA133}"/>
                </a:ext>
              </a:extLst>
            </p:cNvPr>
            <p:cNvSpPr/>
            <p:nvPr/>
          </p:nvSpPr>
          <p:spPr>
            <a:xfrm>
              <a:off x="4373391" y="1210807"/>
              <a:ext cx="5283567" cy="5283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83567"/>
                <a:gd name="f4" fmla="val 568755"/>
                <a:gd name="f5" fmla="val 1004231"/>
                <a:gd name="f6" fmla="val 2641783"/>
                <a:gd name="f7" fmla="val 13098381"/>
                <a:gd name="f8" fmla="val 1645765"/>
                <a:gd name="f9" fmla="*/ f0 1 5283567"/>
                <a:gd name="f10" fmla="*/ f1 1 5283567"/>
                <a:gd name="f11" fmla="+- f3 0 f2"/>
                <a:gd name="f12" fmla="*/ f11 1 5283567"/>
                <a:gd name="f13" fmla="*/ 0 1 f12"/>
                <a:gd name="f14" fmla="*/ 5283567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5283567" h="5283567">
                  <a:moveTo>
                    <a:pt x="f4" y="f5"/>
                  </a:moveTo>
                  <a:arcTo wR="f6" hR="f6" stAng="f7" swAng="f8"/>
                </a:path>
              </a:pathLst>
            </a:custGeom>
            <a:noFill/>
            <a:ln w="19050" cap="flat">
              <a:solidFill>
                <a:srgbClr val="7EB071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BA5DE33F-5C4D-DDF9-FD55-9B9483EA0C58}"/>
                </a:ext>
              </a:extLst>
            </p:cNvPr>
            <p:cNvSpPr/>
            <p:nvPr/>
          </p:nvSpPr>
          <p:spPr>
            <a:xfrm>
              <a:off x="4373391" y="4751032"/>
              <a:ext cx="2034823" cy="16223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4823"/>
                <a:gd name="f7" fmla="val 1755308"/>
                <a:gd name="f8" fmla="val 292557"/>
                <a:gd name="f9" fmla="val 130982"/>
                <a:gd name="f10" fmla="val 1742266"/>
                <a:gd name="f11" fmla="val 1903841"/>
                <a:gd name="f12" fmla="val 1462751"/>
                <a:gd name="f13" fmla="val 1624326"/>
                <a:gd name="f14" fmla="+- 0 0 -90"/>
                <a:gd name="f15" fmla="*/ f3 1 2034823"/>
                <a:gd name="f16" fmla="*/ f4 1 1755308"/>
                <a:gd name="f17" fmla="+- f7 0 f5"/>
                <a:gd name="f18" fmla="+- f6 0 f5"/>
                <a:gd name="f19" fmla="*/ f14 f0 1"/>
                <a:gd name="f20" fmla="*/ f18 1 2034823"/>
                <a:gd name="f21" fmla="*/ f17 1 1755308"/>
                <a:gd name="f22" fmla="*/ 0 f18 1"/>
                <a:gd name="f23" fmla="*/ 292557 f17 1"/>
                <a:gd name="f24" fmla="*/ 292557 f18 1"/>
                <a:gd name="f25" fmla="*/ 0 f17 1"/>
                <a:gd name="f26" fmla="*/ 1742266 f18 1"/>
                <a:gd name="f27" fmla="*/ 2034823 f18 1"/>
                <a:gd name="f28" fmla="*/ 1462751 f17 1"/>
                <a:gd name="f29" fmla="*/ 1755308 f17 1"/>
                <a:gd name="f30" fmla="*/ f19 1 f2"/>
                <a:gd name="f31" fmla="*/ f22 1 2034823"/>
                <a:gd name="f32" fmla="*/ f23 1 1755308"/>
                <a:gd name="f33" fmla="*/ f24 1 2034823"/>
                <a:gd name="f34" fmla="*/ f25 1 1755308"/>
                <a:gd name="f35" fmla="*/ f26 1 2034823"/>
                <a:gd name="f36" fmla="*/ f27 1 2034823"/>
                <a:gd name="f37" fmla="*/ f28 1 1755308"/>
                <a:gd name="f38" fmla="*/ f29 1 1755308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034823" h="175530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blipFill>
              <a:blip r:embed="rId8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vert="horz" wrap="square" lIns="329531" tIns="329531" rIns="329531" bIns="329531" anchor="ctr" anchorCtr="1" compatLnSpc="1">
              <a:noAutofit/>
            </a:bodyPr>
            <a:lstStyle/>
            <a:p>
              <a:pPr marL="0" marR="0" lvl="0" indent="0" algn="ctr" defTabSz="28447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6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20421369-32FE-51EF-E927-93B0BC702930}"/>
                </a:ext>
              </a:extLst>
            </p:cNvPr>
            <p:cNvSpPr/>
            <p:nvPr/>
          </p:nvSpPr>
          <p:spPr>
            <a:xfrm>
              <a:off x="8343177" y="2134903"/>
              <a:ext cx="2034823" cy="16223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4823"/>
                <a:gd name="f7" fmla="val 1738921"/>
                <a:gd name="f8" fmla="val 289826"/>
                <a:gd name="f9" fmla="val 129760"/>
                <a:gd name="f10" fmla="val 1744997"/>
                <a:gd name="f11" fmla="val 1905063"/>
                <a:gd name="f12" fmla="val 1449095"/>
                <a:gd name="f13" fmla="val 1609161"/>
                <a:gd name="f14" fmla="+- 0 0 -90"/>
                <a:gd name="f15" fmla="*/ f3 1 2034823"/>
                <a:gd name="f16" fmla="*/ f4 1 1738921"/>
                <a:gd name="f17" fmla="+- f7 0 f5"/>
                <a:gd name="f18" fmla="+- f6 0 f5"/>
                <a:gd name="f19" fmla="*/ f14 f0 1"/>
                <a:gd name="f20" fmla="*/ f18 1 2034823"/>
                <a:gd name="f21" fmla="*/ f17 1 1738921"/>
                <a:gd name="f22" fmla="*/ 0 f18 1"/>
                <a:gd name="f23" fmla="*/ 289826 f17 1"/>
                <a:gd name="f24" fmla="*/ 289826 f18 1"/>
                <a:gd name="f25" fmla="*/ 0 f17 1"/>
                <a:gd name="f26" fmla="*/ 1744997 f18 1"/>
                <a:gd name="f27" fmla="*/ 2034823 f18 1"/>
                <a:gd name="f28" fmla="*/ 1449095 f17 1"/>
                <a:gd name="f29" fmla="*/ 1738921 f17 1"/>
                <a:gd name="f30" fmla="*/ f19 1 f2"/>
                <a:gd name="f31" fmla="*/ f22 1 2034823"/>
                <a:gd name="f32" fmla="*/ f23 1 1738921"/>
                <a:gd name="f33" fmla="*/ f24 1 2034823"/>
                <a:gd name="f34" fmla="*/ f25 1 1738921"/>
                <a:gd name="f35" fmla="*/ f26 1 2034823"/>
                <a:gd name="f36" fmla="*/ f27 1 2034823"/>
                <a:gd name="f37" fmla="*/ f28 1 1738921"/>
                <a:gd name="f38" fmla="*/ f29 1 173892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034823" h="173892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blipFill>
              <a:blip r:embed="rId9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vert="horz" wrap="square" lIns="328726" tIns="328726" rIns="328726" bIns="328726" anchor="ctr" anchorCtr="1" compatLnSpc="1">
              <a:noAutofit/>
            </a:bodyPr>
            <a:lstStyle/>
            <a:p>
              <a:pPr marL="0" marR="0" lvl="0" indent="0" algn="ctr" defTabSz="28447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6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697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603B315F-36D6-2022-79E8-E87471D055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027" y="0"/>
            <a:ext cx="3370972" cy="238327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82733DE-01C3-48AA-998D-8F0AF75142F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09849"/>
            <a:ext cx="2627980" cy="18579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2CD3E27-AD53-979F-5E0E-856A744AAD94}"/>
              </a:ext>
            </a:extLst>
          </p:cNvPr>
          <p:cNvSpPr txBox="1"/>
          <p:nvPr/>
        </p:nvSpPr>
        <p:spPr>
          <a:xfrm>
            <a:off x="1676400" y="2177534"/>
            <a:ext cx="97059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dirty="0">
                <a:solidFill>
                  <a:srgbClr val="7EB071"/>
                </a:solidFill>
                <a:latin typeface="Trebuchet MS" panose="020B0603020202020204" pitchFamily="34" charset="0"/>
              </a:rPr>
              <a:t>Vielen Dank für Ihre Aufmerksamkeit! </a:t>
            </a:r>
          </a:p>
        </p:txBody>
      </p:sp>
    </p:spTree>
    <p:extLst>
      <p:ext uri="{BB962C8B-B14F-4D97-AF65-F5344CB8AC3E}">
        <p14:creationId xmlns:p14="http://schemas.microsoft.com/office/powerpoint/2010/main" val="175006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603B315F-36D6-2022-79E8-E87471D055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027" y="0"/>
            <a:ext cx="3370972" cy="238327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82733DE-01C3-48AA-998D-8F0AF75142F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09849"/>
            <a:ext cx="2627980" cy="185798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046E5CB-6393-66C3-DEEB-18187786F807}"/>
              </a:ext>
            </a:extLst>
          </p:cNvPr>
          <p:cNvSpPr txBox="1"/>
          <p:nvPr/>
        </p:nvSpPr>
        <p:spPr>
          <a:xfrm>
            <a:off x="0" y="621283"/>
            <a:ext cx="121919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dirty="0">
                <a:solidFill>
                  <a:srgbClr val="7EB071"/>
                </a:solidFill>
                <a:latin typeface="Trebuchet MS" panose="020B0603020202020204" pitchFamily="34" charset="0"/>
              </a:rPr>
              <a:t>Mangelernährung</a:t>
            </a:r>
            <a:br>
              <a:rPr lang="de-DE" sz="4000" dirty="0">
                <a:solidFill>
                  <a:srgbClr val="7EB071"/>
                </a:solidFill>
                <a:latin typeface="Trebuchet MS" panose="020B0603020202020204" pitchFamily="34" charset="0"/>
              </a:rPr>
            </a:br>
            <a:r>
              <a:rPr lang="de-DE" sz="4000" dirty="0">
                <a:solidFill>
                  <a:srgbClr val="7EB071"/>
                </a:solidFill>
                <a:latin typeface="Trebuchet MS" panose="020B0603020202020204" pitchFamily="34" charset="0"/>
              </a:rPr>
              <a:t>- was ist das?</a:t>
            </a:r>
          </a:p>
        </p:txBody>
      </p:sp>
      <p:sp>
        <p:nvSpPr>
          <p:cNvPr id="17" name="Untertitel 6">
            <a:extLst>
              <a:ext uri="{FF2B5EF4-FFF2-40B4-BE49-F238E27FC236}">
                <a16:creationId xmlns:a16="http://schemas.microsoft.com/office/drawing/2014/main" id="{E4DBA5F6-EEC7-940D-D6E5-DF0F0CB0B615}"/>
              </a:ext>
            </a:extLst>
          </p:cNvPr>
          <p:cNvSpPr txBox="1">
            <a:spLocks/>
          </p:cNvSpPr>
          <p:nvPr/>
        </p:nvSpPr>
        <p:spPr>
          <a:xfrm>
            <a:off x="1078442" y="2737860"/>
            <a:ext cx="8488805" cy="1096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de-DE" sz="16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E787BC7-EBBB-DF5A-2D17-38AABA729772}"/>
              </a:ext>
            </a:extLst>
          </p:cNvPr>
          <p:cNvSpPr txBox="1"/>
          <p:nvPr/>
        </p:nvSpPr>
        <p:spPr>
          <a:xfrm>
            <a:off x="1400175" y="2765035"/>
            <a:ext cx="908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Trebuchet MS" panose="020B0603020202020204" pitchFamily="34" charset="0"/>
              </a:rPr>
              <a:t>Ernährungszustand, bei dem ein Mangel oder ein Ungleichgewicht von Energie, Eiweiß und anderen Nährstoffen messbare, nachteilige Auswirkungen hat.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53EF2C1-DEEA-7B5C-53C2-6FA1066CFA19}"/>
              </a:ext>
            </a:extLst>
          </p:cNvPr>
          <p:cNvSpPr txBox="1"/>
          <p:nvPr/>
        </p:nvSpPr>
        <p:spPr>
          <a:xfrm>
            <a:off x="1400175" y="3601137"/>
            <a:ext cx="85599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latin typeface="Trebuchet MS" panose="020B0603020202020204" pitchFamily="34" charset="0"/>
              </a:rPr>
              <a:t>Eine Mangelernährung wirkt sich negativ auf die Zusammensetzung und Funktion des Körpers sowie auf die allgemeine Gesundheit aus. Als Folge kommt es vor allem zu einem Verlust von Muskelmasse.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23BD1AB-AB33-193B-E3AF-168E23434916}"/>
              </a:ext>
            </a:extLst>
          </p:cNvPr>
          <p:cNvSpPr txBox="1"/>
          <p:nvPr/>
        </p:nvSpPr>
        <p:spPr>
          <a:xfrm>
            <a:off x="1400175" y="2426047"/>
            <a:ext cx="6135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latin typeface="Trebuchet MS" panose="020B0603020202020204" pitchFamily="34" charset="0"/>
              </a:rPr>
              <a:t>Mangelernährung: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25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603B315F-36D6-2022-79E8-E87471D055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027" y="0"/>
            <a:ext cx="3370972" cy="238327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82733DE-01C3-48AA-998D-8F0AF75142F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09849"/>
            <a:ext cx="2627980" cy="185798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046E5CB-6393-66C3-DEEB-18187786F807}"/>
              </a:ext>
            </a:extLst>
          </p:cNvPr>
          <p:cNvSpPr txBox="1"/>
          <p:nvPr/>
        </p:nvSpPr>
        <p:spPr>
          <a:xfrm>
            <a:off x="0" y="716533"/>
            <a:ext cx="122665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dirty="0">
                <a:solidFill>
                  <a:srgbClr val="7EB071"/>
                </a:solidFill>
                <a:latin typeface="Trebuchet MS" panose="020B0603020202020204" pitchFamily="34" charset="0"/>
              </a:rPr>
              <a:t>Welche Formen gibt es?</a:t>
            </a:r>
          </a:p>
        </p:txBody>
      </p:sp>
      <p:sp>
        <p:nvSpPr>
          <p:cNvPr id="17" name="Untertitel 6">
            <a:extLst>
              <a:ext uri="{FF2B5EF4-FFF2-40B4-BE49-F238E27FC236}">
                <a16:creationId xmlns:a16="http://schemas.microsoft.com/office/drawing/2014/main" id="{E4DBA5F6-EEC7-940D-D6E5-DF0F0CB0B615}"/>
              </a:ext>
            </a:extLst>
          </p:cNvPr>
          <p:cNvSpPr txBox="1">
            <a:spLocks/>
          </p:cNvSpPr>
          <p:nvPr/>
        </p:nvSpPr>
        <p:spPr>
          <a:xfrm>
            <a:off x="1078442" y="2737860"/>
            <a:ext cx="8488805" cy="1096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de-DE" sz="16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E787BC7-EBBB-DF5A-2D17-38AABA729772}"/>
              </a:ext>
            </a:extLst>
          </p:cNvPr>
          <p:cNvSpPr txBox="1"/>
          <p:nvPr/>
        </p:nvSpPr>
        <p:spPr>
          <a:xfrm>
            <a:off x="1419663" y="2717529"/>
            <a:ext cx="9086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i="0" dirty="0">
                <a:effectLst/>
                <a:latin typeface="Trebuchet MS" panose="020B0603020202020204" pitchFamily="34" charset="0"/>
              </a:rPr>
              <a:t>quantitative Mangelernährung</a:t>
            </a:r>
            <a:r>
              <a:rPr lang="de-DE" sz="1800" b="0" i="0" dirty="0">
                <a:effectLst/>
                <a:latin typeface="Trebuchet MS" panose="020B0603020202020204" pitchFamily="34" charset="0"/>
              </a:rPr>
              <a:t> </a:t>
            </a:r>
            <a:r>
              <a:rPr lang="de-DE" sz="1800" b="0" i="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= Unterernährung: </a:t>
            </a:r>
            <a:br>
              <a:rPr lang="de-DE" sz="1800" b="0" i="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</a:br>
            <a:r>
              <a:rPr lang="de-DE" sz="1800" b="0" i="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Die Zufuhr von Nahrung ist zu gering, es kommt zum Gewichtsverlust bzw. zum Abbau von Muskelmasse</a:t>
            </a:r>
          </a:p>
          <a:p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i="0" dirty="0">
                <a:effectLst/>
                <a:latin typeface="Trebuchet MS" panose="020B0603020202020204" pitchFamily="34" charset="0"/>
              </a:rPr>
              <a:t>qualitative Mangelernährung: </a:t>
            </a:r>
            <a:r>
              <a:rPr lang="de-DE" sz="1800" b="0" i="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der Energiebedarf ist angemessen, aber nicht die</a:t>
            </a:r>
            <a:r>
              <a:rPr lang="de-DE" sz="1800" i="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 Zusammensetzung der Nahrung.  Es besteht ein Mangel </a:t>
            </a:r>
            <a:r>
              <a:rPr lang="de-DE" sz="1800" b="0" i="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an einzelnen lebenswichtigen Nährstoffen.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endParaRPr lang="de-DE" dirty="0"/>
          </a:p>
        </p:txBody>
      </p:sp>
      <p:pic>
        <p:nvPicPr>
          <p:cNvPr id="2" name="Grafik 3">
            <a:extLst>
              <a:ext uri="{FF2B5EF4-FFF2-40B4-BE49-F238E27FC236}">
                <a16:creationId xmlns:a16="http://schemas.microsoft.com/office/drawing/2014/main" id="{B078880E-6B7C-9930-BD3E-6BEC17BBEDA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4642" y="240152"/>
            <a:ext cx="1135882" cy="21431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rafik 4">
            <a:extLst>
              <a:ext uri="{FF2B5EF4-FFF2-40B4-BE49-F238E27FC236}">
                <a16:creationId xmlns:a16="http://schemas.microsoft.com/office/drawing/2014/main" id="{0953455D-2197-5E16-F715-6B05DA9FC2E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88980" y="3714748"/>
            <a:ext cx="983428" cy="187642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Untertitel 6">
            <a:extLst>
              <a:ext uri="{FF2B5EF4-FFF2-40B4-BE49-F238E27FC236}">
                <a16:creationId xmlns:a16="http://schemas.microsoft.com/office/drawing/2014/main" id="{E346A205-EED2-23AB-5EB4-3E06E8901DB8}"/>
              </a:ext>
            </a:extLst>
          </p:cNvPr>
          <p:cNvSpPr txBox="1">
            <a:spLocks/>
          </p:cNvSpPr>
          <p:nvPr/>
        </p:nvSpPr>
        <p:spPr>
          <a:xfrm>
            <a:off x="2104280" y="5265842"/>
            <a:ext cx="7784699" cy="3865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 </a:t>
            </a:r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Auch ein Mensch mit Übergewicht kann mangelernährt sein</a:t>
            </a:r>
          </a:p>
        </p:txBody>
      </p:sp>
    </p:spTree>
    <p:extLst>
      <p:ext uri="{BB962C8B-B14F-4D97-AF65-F5344CB8AC3E}">
        <p14:creationId xmlns:p14="http://schemas.microsoft.com/office/powerpoint/2010/main" val="415725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603B315F-36D6-2022-79E8-E87471D055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2952" y="10494"/>
            <a:ext cx="3370972" cy="238327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82733DE-01C3-48AA-998D-8F0AF75142F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09849"/>
            <a:ext cx="2627980" cy="185798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046E5CB-6393-66C3-DEEB-18187786F807}"/>
              </a:ext>
            </a:extLst>
          </p:cNvPr>
          <p:cNvSpPr txBox="1"/>
          <p:nvPr/>
        </p:nvSpPr>
        <p:spPr>
          <a:xfrm>
            <a:off x="-161925" y="354583"/>
            <a:ext cx="122665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dirty="0">
                <a:solidFill>
                  <a:srgbClr val="7EB071"/>
                </a:solidFill>
                <a:latin typeface="Trebuchet MS" panose="020B0603020202020204" pitchFamily="34" charset="0"/>
              </a:rPr>
              <a:t>Wer ist häufig davon betroffen?</a:t>
            </a:r>
          </a:p>
        </p:txBody>
      </p:sp>
      <p:sp>
        <p:nvSpPr>
          <p:cNvPr id="17" name="Untertitel 6">
            <a:extLst>
              <a:ext uri="{FF2B5EF4-FFF2-40B4-BE49-F238E27FC236}">
                <a16:creationId xmlns:a16="http://schemas.microsoft.com/office/drawing/2014/main" id="{E4DBA5F6-EEC7-940D-D6E5-DF0F0CB0B615}"/>
              </a:ext>
            </a:extLst>
          </p:cNvPr>
          <p:cNvSpPr txBox="1">
            <a:spLocks/>
          </p:cNvSpPr>
          <p:nvPr/>
        </p:nvSpPr>
        <p:spPr>
          <a:xfrm>
            <a:off x="1078442" y="2737860"/>
            <a:ext cx="8488805" cy="1096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de-DE" sz="1600" dirty="0"/>
          </a:p>
        </p:txBody>
      </p:sp>
      <p:sp>
        <p:nvSpPr>
          <p:cNvPr id="2" name="Sprechblase: rechteckig mit abgerundeten Ecken 3">
            <a:extLst>
              <a:ext uri="{FF2B5EF4-FFF2-40B4-BE49-F238E27FC236}">
                <a16:creationId xmlns:a16="http://schemas.microsoft.com/office/drawing/2014/main" id="{D8077A8A-4002-EDDE-F6EF-A349E9853F6D}"/>
              </a:ext>
            </a:extLst>
          </p:cNvPr>
          <p:cNvSpPr/>
          <p:nvPr/>
        </p:nvSpPr>
        <p:spPr>
          <a:xfrm>
            <a:off x="3139697" y="1980809"/>
            <a:ext cx="2050081" cy="141752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?: f7 f3 1"/>
              <a:gd name="f11" fmla="?: f8 f4 1"/>
              <a:gd name="f12" fmla="?: f9 f5 1"/>
              <a:gd name="f13" fmla="*/ f10 1 21600"/>
              <a:gd name="f14" fmla="*/ f11 1 21600"/>
              <a:gd name="f15" fmla="*/ 21600 f10 1"/>
              <a:gd name="f16" fmla="*/ 21600 f11 1"/>
              <a:gd name="f17" fmla="min f14 f13"/>
              <a:gd name="f18" fmla="*/ f15 1 f12"/>
              <a:gd name="f19" fmla="*/ f16 1 f12"/>
              <a:gd name="f20" fmla="val f18"/>
              <a:gd name="f21" fmla="val f19"/>
              <a:gd name="f22" fmla="*/ f6 f17 1"/>
              <a:gd name="f23" fmla="+- f21 0 f6"/>
              <a:gd name="f24" fmla="+- f20 0 f6"/>
              <a:gd name="f25" fmla="*/ f20 f17 1"/>
              <a:gd name="f26" fmla="*/ f21 f17 1"/>
              <a:gd name="f27" fmla="min f24 f23"/>
              <a:gd name="f28" fmla="*/ f27 1 6"/>
              <a:gd name="f29" fmla="+- f20 0 f28"/>
              <a:gd name="f30" fmla="+- f21 0 f28"/>
              <a:gd name="f31" fmla="*/ f28 29289 1"/>
              <a:gd name="f32" fmla="*/ f28 f17 1"/>
              <a:gd name="f33" fmla="*/ f31 1 100000"/>
              <a:gd name="f34" fmla="*/ f29 f17 1"/>
              <a:gd name="f35" fmla="*/ f30 f17 1"/>
              <a:gd name="f36" fmla="+- f20 0 f33"/>
              <a:gd name="f37" fmla="+- f21 0 f33"/>
              <a:gd name="f38" fmla="*/ f33 f17 1"/>
              <a:gd name="f39" fmla="*/ f36 f17 1"/>
              <a:gd name="f40" fmla="*/ f37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38" r="f39" b="f40"/>
            <a:pathLst>
              <a:path>
                <a:moveTo>
                  <a:pt x="f22" y="f32"/>
                </a:moveTo>
                <a:arcTo wR="f32" hR="f32" stAng="f0" swAng="f1"/>
                <a:lnTo>
                  <a:pt x="f34" y="f22"/>
                </a:lnTo>
                <a:arcTo wR="f32" hR="f32" stAng="f2" swAng="f1"/>
                <a:lnTo>
                  <a:pt x="f25" y="f35"/>
                </a:lnTo>
                <a:arcTo wR="f32" hR="f32" stAng="f6" swAng="f1"/>
                <a:lnTo>
                  <a:pt x="f32" y="f26"/>
                </a:lnTo>
                <a:arcTo wR="f32" hR="f32" stAng="f1" swAng="f1"/>
                <a:close/>
              </a:path>
            </a:pathLst>
          </a:custGeom>
          <a:solidFill>
            <a:schemeClr val="bg1">
              <a:lumMod val="95000"/>
            </a:schemeClr>
          </a:solidFill>
          <a:ln w="28575" cap="flat">
            <a:solidFill>
              <a:schemeClr val="bg1">
                <a:lumMod val="65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1" i="0" u="none" strike="noStrike" kern="1200" cap="none" spc="0" baseline="0" dirty="0">
                <a:uFillTx/>
                <a:ea typeface="Calibri" pitchFamily="34"/>
                <a:cs typeface="Arial" pitchFamily="34"/>
              </a:rPr>
              <a:t>Ca. 20 % der Patient*innen in deutschen Kliniken sind mangelernährt</a:t>
            </a:r>
            <a:r>
              <a:rPr lang="de-DE" sz="1600" b="1" i="0" u="none" strike="noStrike" kern="1200" cap="none" spc="0" baseline="30000" dirty="0">
                <a:uFillTx/>
                <a:ea typeface="Calibri" pitchFamily="34"/>
                <a:cs typeface="Arial" pitchFamily="34"/>
              </a:rPr>
              <a:t>1</a:t>
            </a:r>
            <a:endParaRPr lang="en-US" sz="1600" b="1" i="0" u="none" strike="noStrike" kern="1200" cap="none" spc="0" baseline="30000" dirty="0">
              <a:uFillTx/>
              <a:ea typeface="Calibri" pitchFamily="34"/>
              <a:cs typeface="Arial" pitchFamily="34"/>
            </a:endParaRPr>
          </a:p>
        </p:txBody>
      </p:sp>
      <p:sp>
        <p:nvSpPr>
          <p:cNvPr id="3" name="Sprechblase: rechteckig mit abgerundeten Ecken 6">
            <a:extLst>
              <a:ext uri="{FF2B5EF4-FFF2-40B4-BE49-F238E27FC236}">
                <a16:creationId xmlns:a16="http://schemas.microsoft.com/office/drawing/2014/main" id="{4C31781C-4CCD-DF09-7603-A9F046E3CFAA}"/>
              </a:ext>
            </a:extLst>
          </p:cNvPr>
          <p:cNvSpPr/>
          <p:nvPr/>
        </p:nvSpPr>
        <p:spPr>
          <a:xfrm>
            <a:off x="1078442" y="3624033"/>
            <a:ext cx="2382112" cy="141752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bg1">
              <a:lumMod val="95000"/>
            </a:schemeClr>
          </a:solidFill>
          <a:ln w="28575" cap="flat">
            <a:solidFill>
              <a:schemeClr val="bg1">
                <a:lumMod val="65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1" i="0" u="none" strike="noStrike" kern="1200" cap="none" spc="0" baseline="0" dirty="0">
                <a:uFillTx/>
              </a:rPr>
              <a:t>Bis zu 80 % der Patient*innen mit fortgeschrittener Krebserkrankung sind betroffen</a:t>
            </a:r>
            <a:r>
              <a:rPr lang="de-DE" sz="1600" b="1" baseline="30000" dirty="0"/>
              <a:t>2</a:t>
            </a:r>
            <a:endParaRPr lang="en-US" sz="1600" b="1" i="0" u="none" strike="noStrike" kern="1200" cap="none" spc="0" baseline="30000" dirty="0">
              <a:uFillTx/>
            </a:endParaRPr>
          </a:p>
        </p:txBody>
      </p:sp>
      <p:sp>
        <p:nvSpPr>
          <p:cNvPr id="4" name="Sprechblase: rechteckig mit abgerundeten Ecken 9">
            <a:extLst>
              <a:ext uri="{FF2B5EF4-FFF2-40B4-BE49-F238E27FC236}">
                <a16:creationId xmlns:a16="http://schemas.microsoft.com/office/drawing/2014/main" id="{C4D04EDE-EE40-384A-FA16-0AEEB6C2238E}"/>
              </a:ext>
            </a:extLst>
          </p:cNvPr>
          <p:cNvSpPr/>
          <p:nvPr/>
        </p:nvSpPr>
        <p:spPr>
          <a:xfrm>
            <a:off x="5588120" y="1267146"/>
            <a:ext cx="2828208" cy="1699638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bg1">
              <a:lumMod val="95000"/>
            </a:schemeClr>
          </a:solidFill>
          <a:ln w="28575" cap="flat">
            <a:solidFill>
              <a:schemeClr val="bg1">
                <a:lumMod val="65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1" i="0" u="none" strike="noStrike" kern="1200" cap="none" spc="0" baseline="0" dirty="0">
                <a:uFillTx/>
              </a:rPr>
              <a:t>15‒20 % der Patient*innen weisen bereits bei Diagnosestellung einer Krebserkrankung Anzeichen einer Mangelernährung auf</a:t>
            </a:r>
            <a:r>
              <a:rPr lang="de-DE" sz="1600" b="1" baseline="30000" dirty="0"/>
              <a:t>2</a:t>
            </a:r>
            <a:r>
              <a:rPr lang="de-DE" sz="1600" b="1" i="0" u="none" strike="noStrike" kern="1200" cap="none" spc="0" baseline="0" dirty="0">
                <a:uFillTx/>
              </a:rPr>
              <a:t> </a:t>
            </a:r>
            <a:endParaRPr lang="en-US" sz="1600" b="1" i="0" u="none" strike="noStrike" kern="1200" cap="none" spc="0" baseline="0" dirty="0">
              <a:uFillTx/>
            </a:endParaRPr>
          </a:p>
        </p:txBody>
      </p:sp>
      <p:sp>
        <p:nvSpPr>
          <p:cNvPr id="5" name="Sprechblase: rechteckig mit abgerundeten Ecken 6">
            <a:extLst>
              <a:ext uri="{FF2B5EF4-FFF2-40B4-BE49-F238E27FC236}">
                <a16:creationId xmlns:a16="http://schemas.microsoft.com/office/drawing/2014/main" id="{85181BF2-B431-4AED-DDAF-9120E918B6E9}"/>
              </a:ext>
            </a:extLst>
          </p:cNvPr>
          <p:cNvSpPr/>
          <p:nvPr/>
        </p:nvSpPr>
        <p:spPr>
          <a:xfrm>
            <a:off x="8063710" y="4367217"/>
            <a:ext cx="2382112" cy="132080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bg1">
              <a:lumMod val="95000"/>
            </a:schemeClr>
          </a:solidFill>
          <a:ln w="28575" cap="flat">
            <a:solidFill>
              <a:schemeClr val="bg1">
                <a:lumMod val="65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1" i="0" u="none" strike="noStrike" kern="1200" cap="none" spc="0" baseline="0" dirty="0">
                <a:uFillTx/>
              </a:rPr>
              <a:t>Ca. 25 % der Bewohner*innen in deutschen Pflegeheimen sind mangelernährt</a:t>
            </a:r>
            <a:r>
              <a:rPr lang="de-DE" sz="1600" b="1" baseline="30000" dirty="0"/>
              <a:t>3</a:t>
            </a:r>
            <a:endParaRPr lang="en-US" sz="1600" b="1" i="0" u="none" strike="noStrike" kern="1200" cap="none" spc="0" baseline="30000" dirty="0">
              <a:uFillTx/>
            </a:endParaRPr>
          </a:p>
        </p:txBody>
      </p:sp>
      <p:sp>
        <p:nvSpPr>
          <p:cNvPr id="6" name="Textfeld 11">
            <a:extLst>
              <a:ext uri="{FF2B5EF4-FFF2-40B4-BE49-F238E27FC236}">
                <a16:creationId xmlns:a16="http://schemas.microsoft.com/office/drawing/2014/main" id="{B22DACDF-C45D-51B9-93B2-250019D0490F}"/>
              </a:ext>
            </a:extLst>
          </p:cNvPr>
          <p:cNvSpPr txBox="1"/>
          <p:nvPr/>
        </p:nvSpPr>
        <p:spPr>
          <a:xfrm>
            <a:off x="1078442" y="5822520"/>
            <a:ext cx="10356959" cy="7275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kern="0" dirty="0">
                <a:solidFill>
                  <a:srgbClr val="FF0000"/>
                </a:solidFill>
                <a:latin typeface="Trebuchet MS" panose="020B0603020202020204" pitchFamily="34" charset="0"/>
                <a:ea typeface="Calibri" pitchFamily="34"/>
                <a:cs typeface="Arial" pitchFamily="34"/>
                <a:sym typeface="Wingdings" panose="05000000000000000000" pitchFamily="2" charset="2"/>
              </a:rPr>
              <a:t> </a:t>
            </a:r>
            <a:r>
              <a:rPr lang="de-DE" sz="2000" b="1" i="0" u="none" strike="noStrike" kern="0" cap="none" spc="0" baseline="0" dirty="0">
                <a:solidFill>
                  <a:srgbClr val="FF0000"/>
                </a:solidFill>
                <a:uFillTx/>
                <a:latin typeface="Trebuchet MS" panose="020B0603020202020204" pitchFamily="34" charset="0"/>
                <a:ea typeface="Calibri" pitchFamily="34"/>
                <a:cs typeface="Calibri" pitchFamily="34"/>
              </a:rPr>
              <a:t>Durch den demographischen Wandel bzw. die Alterung der Gesellschaft nimmt die Häufigkeit </a:t>
            </a:r>
            <a:r>
              <a:rPr lang="de-DE" sz="2000" b="1" kern="0" dirty="0">
                <a:solidFill>
                  <a:srgbClr val="FF0000"/>
                </a:solidFill>
                <a:latin typeface="Trebuchet MS" panose="020B0603020202020204" pitchFamily="34" charset="0"/>
                <a:ea typeface="Calibri" pitchFamily="34"/>
                <a:cs typeface="Calibri" pitchFamily="34"/>
              </a:rPr>
              <a:t>von</a:t>
            </a:r>
            <a:r>
              <a:rPr lang="de-DE" sz="2000" b="1" i="0" u="none" strike="noStrike" kern="0" cap="none" spc="0" baseline="0" dirty="0">
                <a:solidFill>
                  <a:srgbClr val="FF0000"/>
                </a:solidFill>
                <a:uFillTx/>
                <a:latin typeface="Trebuchet MS" panose="020B0603020202020204" pitchFamily="34" charset="0"/>
                <a:ea typeface="Calibri" pitchFamily="34"/>
                <a:cs typeface="Calibri" pitchFamily="34"/>
              </a:rPr>
              <a:t> Mangelernährung stetig zu </a:t>
            </a:r>
            <a:endParaRPr lang="en-US" sz="2000" b="1" i="0" u="none" strike="noStrike" kern="0" cap="none" spc="0" baseline="0" dirty="0">
              <a:solidFill>
                <a:srgbClr val="FF0000"/>
              </a:solidFill>
              <a:uFillTx/>
              <a:latin typeface="Trebuchet MS" panose="020B0603020202020204" pitchFamily="34" charset="0"/>
              <a:ea typeface="Calibri" pitchFamily="34"/>
              <a:cs typeface="Arial" pitchFamily="34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70BB427-E58F-33B3-9233-5ED6FA6B14D7}"/>
              </a:ext>
            </a:extLst>
          </p:cNvPr>
          <p:cNvSpPr txBox="1">
            <a:spLocks/>
          </p:cNvSpPr>
          <p:nvPr/>
        </p:nvSpPr>
        <p:spPr>
          <a:xfrm>
            <a:off x="2627981" y="6670756"/>
            <a:ext cx="9567247" cy="190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700" dirty="0">
                <a:solidFill>
                  <a:srgbClr val="3B3838"/>
                </a:solidFill>
              </a:rPr>
              <a:t>[1]</a:t>
            </a:r>
            <a:r>
              <a:rPr lang="en-US" sz="700" dirty="0">
                <a:solidFill>
                  <a:srgbClr val="3B3838"/>
                </a:solidFill>
              </a:rPr>
              <a:t> Cederholm T, et al. Clin </a:t>
            </a:r>
            <a:r>
              <a:rPr lang="en-US" sz="700" dirty="0" err="1">
                <a:solidFill>
                  <a:srgbClr val="3B3838"/>
                </a:solidFill>
              </a:rPr>
              <a:t>Nutr</a:t>
            </a:r>
            <a:r>
              <a:rPr lang="en-US" sz="700" dirty="0">
                <a:solidFill>
                  <a:srgbClr val="3B3838"/>
                </a:solidFill>
              </a:rPr>
              <a:t> 2019; 38: 1–9     [2] SVDE </a:t>
            </a:r>
            <a:r>
              <a:rPr lang="en-US" sz="700" dirty="0" err="1">
                <a:solidFill>
                  <a:srgbClr val="3B3838"/>
                </a:solidFill>
              </a:rPr>
              <a:t>Fachgruppe</a:t>
            </a:r>
            <a:r>
              <a:rPr lang="en-US" sz="700" dirty="0">
                <a:solidFill>
                  <a:srgbClr val="3B3838"/>
                </a:solidFill>
              </a:rPr>
              <a:t> </a:t>
            </a:r>
            <a:r>
              <a:rPr lang="en-US" sz="700" dirty="0" err="1">
                <a:solidFill>
                  <a:srgbClr val="3B3838"/>
                </a:solidFill>
              </a:rPr>
              <a:t>Onkologie</a:t>
            </a:r>
            <a:r>
              <a:rPr lang="en-US" sz="700" dirty="0">
                <a:solidFill>
                  <a:srgbClr val="3B3838"/>
                </a:solidFill>
              </a:rPr>
              <a:t> &amp; </a:t>
            </a:r>
            <a:r>
              <a:rPr lang="en-US" sz="700" dirty="0" err="1">
                <a:solidFill>
                  <a:srgbClr val="3B3838"/>
                </a:solidFill>
              </a:rPr>
              <a:t>Praevcare</a:t>
            </a:r>
            <a:r>
              <a:rPr lang="en-US" sz="700" dirty="0">
                <a:solidFill>
                  <a:srgbClr val="3B3838"/>
                </a:solidFill>
              </a:rPr>
              <a:t> GmbH.</a:t>
            </a:r>
            <a:r>
              <a:rPr lang="de-DE" sz="700" dirty="0">
                <a:solidFill>
                  <a:srgbClr val="3B3838"/>
                </a:solidFill>
              </a:rPr>
              <a:t> URL: </a:t>
            </a:r>
            <a:r>
              <a:rPr lang="en-US" sz="700" dirty="0">
                <a:solidFill>
                  <a:srgbClr val="3B3838"/>
                </a:solidFill>
                <a:hlinkClick r:id="rId4"/>
              </a:rPr>
              <a:t>Köpcke_pocketguide_ernaehrungsscreening_13-06-2022_fin-info.pdf</a:t>
            </a:r>
            <a:r>
              <a:rPr lang="en-US" sz="700" dirty="0">
                <a:solidFill>
                  <a:srgbClr val="3B3838"/>
                </a:solidFill>
              </a:rPr>
              <a:t>. </a:t>
            </a:r>
            <a:r>
              <a:rPr lang="de-DE" sz="700" dirty="0">
                <a:solidFill>
                  <a:srgbClr val="3B3838"/>
                </a:solidFill>
              </a:rPr>
              <a:t>2022.    </a:t>
            </a:r>
            <a:r>
              <a:rPr lang="en-US" sz="700" dirty="0">
                <a:solidFill>
                  <a:srgbClr val="3B3838"/>
                </a:solidFill>
              </a:rPr>
              <a:t>[3] </a:t>
            </a:r>
            <a:r>
              <a:rPr lang="de-DE" sz="700" dirty="0">
                <a:solidFill>
                  <a:srgbClr val="3B3838"/>
                </a:solidFill>
              </a:rPr>
              <a:t>Volkert D, et al. 14. DGE-Ernährungsbericht. Erratum. Bonn; 2019: 6-</a:t>
            </a:r>
            <a:endParaRPr lang="en-US" sz="900" dirty="0">
              <a:solidFill>
                <a:srgbClr val="3B3838"/>
              </a:solidFill>
            </a:endParaRPr>
          </a:p>
          <a:p>
            <a:endParaRPr lang="en-US" sz="900" dirty="0">
              <a:solidFill>
                <a:srgbClr val="3B3838"/>
              </a:solidFill>
            </a:endParaRPr>
          </a:p>
          <a:p>
            <a:endParaRPr lang="en-US" sz="900" dirty="0">
              <a:solidFill>
                <a:srgbClr val="3B3838"/>
              </a:solidFill>
            </a:endParaRPr>
          </a:p>
          <a:p>
            <a:endParaRPr lang="en-US" sz="900" dirty="0">
              <a:solidFill>
                <a:srgbClr val="3B3838"/>
              </a:solidFill>
            </a:endParaRPr>
          </a:p>
          <a:p>
            <a:endParaRPr lang="en-US" sz="900" dirty="0">
              <a:solidFill>
                <a:srgbClr val="3B3838"/>
              </a:solidFill>
            </a:endParaRPr>
          </a:p>
          <a:p>
            <a:endParaRPr lang="en-US" sz="900" dirty="0">
              <a:solidFill>
                <a:srgbClr val="3B3838"/>
              </a:solidFill>
            </a:endParaRPr>
          </a:p>
          <a:p>
            <a:endParaRPr lang="en-US" sz="900" dirty="0">
              <a:solidFill>
                <a:srgbClr val="3B3838"/>
              </a:solidFill>
            </a:endParaRPr>
          </a:p>
          <a:p>
            <a:endParaRPr lang="en-US" sz="900" dirty="0">
              <a:solidFill>
                <a:srgbClr val="3B3838"/>
              </a:solidFill>
            </a:endParaRPr>
          </a:p>
          <a:p>
            <a:endParaRPr lang="en-US" sz="900" dirty="0">
              <a:solidFill>
                <a:srgbClr val="3B3838"/>
              </a:solidFill>
            </a:endParaRPr>
          </a:p>
          <a:p>
            <a:endParaRPr lang="en-US" sz="900" dirty="0">
              <a:solidFill>
                <a:srgbClr val="3B3838"/>
              </a:solidFill>
            </a:endParaRPr>
          </a:p>
        </p:txBody>
      </p:sp>
      <p:sp>
        <p:nvSpPr>
          <p:cNvPr id="20" name="Sprechblase: rechteckig mit abgerundeten Ecken 3">
            <a:extLst>
              <a:ext uri="{FF2B5EF4-FFF2-40B4-BE49-F238E27FC236}">
                <a16:creationId xmlns:a16="http://schemas.microsoft.com/office/drawing/2014/main" id="{CDF74010-64ED-9C64-5705-6A650FF5AF9E}"/>
              </a:ext>
            </a:extLst>
          </p:cNvPr>
          <p:cNvSpPr/>
          <p:nvPr/>
        </p:nvSpPr>
        <p:spPr>
          <a:xfrm rot="445308">
            <a:off x="3222663" y="4009516"/>
            <a:ext cx="2050081" cy="141752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?: f7 f3 1"/>
              <a:gd name="f11" fmla="?: f8 f4 1"/>
              <a:gd name="f12" fmla="?: f9 f5 1"/>
              <a:gd name="f13" fmla="*/ f10 1 21600"/>
              <a:gd name="f14" fmla="*/ f11 1 21600"/>
              <a:gd name="f15" fmla="*/ 21600 f10 1"/>
              <a:gd name="f16" fmla="*/ 21600 f11 1"/>
              <a:gd name="f17" fmla="min f14 f13"/>
              <a:gd name="f18" fmla="*/ f15 1 f12"/>
              <a:gd name="f19" fmla="*/ f16 1 f12"/>
              <a:gd name="f20" fmla="val f18"/>
              <a:gd name="f21" fmla="val f19"/>
              <a:gd name="f22" fmla="*/ f6 f17 1"/>
              <a:gd name="f23" fmla="+- f21 0 f6"/>
              <a:gd name="f24" fmla="+- f20 0 f6"/>
              <a:gd name="f25" fmla="*/ f20 f17 1"/>
              <a:gd name="f26" fmla="*/ f21 f17 1"/>
              <a:gd name="f27" fmla="min f24 f23"/>
              <a:gd name="f28" fmla="*/ f27 1 6"/>
              <a:gd name="f29" fmla="+- f20 0 f28"/>
              <a:gd name="f30" fmla="+- f21 0 f28"/>
              <a:gd name="f31" fmla="*/ f28 29289 1"/>
              <a:gd name="f32" fmla="*/ f28 f17 1"/>
              <a:gd name="f33" fmla="*/ f31 1 100000"/>
              <a:gd name="f34" fmla="*/ f29 f17 1"/>
              <a:gd name="f35" fmla="*/ f30 f17 1"/>
              <a:gd name="f36" fmla="+- f20 0 f33"/>
              <a:gd name="f37" fmla="+- f21 0 f33"/>
              <a:gd name="f38" fmla="*/ f33 f17 1"/>
              <a:gd name="f39" fmla="*/ f36 f17 1"/>
              <a:gd name="f40" fmla="*/ f37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38" r="f39" b="f40"/>
            <a:pathLst>
              <a:path>
                <a:moveTo>
                  <a:pt x="f22" y="f32"/>
                </a:moveTo>
                <a:arcTo wR="f32" hR="f32" stAng="f0" swAng="f1"/>
                <a:lnTo>
                  <a:pt x="f34" y="f22"/>
                </a:lnTo>
                <a:arcTo wR="f32" hR="f32" stAng="f2" swAng="f1"/>
                <a:lnTo>
                  <a:pt x="f25" y="f35"/>
                </a:lnTo>
                <a:arcTo wR="f32" hR="f32" stAng="f6" swAng="f1"/>
                <a:lnTo>
                  <a:pt x="f32" y="f26"/>
                </a:lnTo>
                <a:arcTo wR="f32" hR="f32" stAng="f1" swAng="f1"/>
                <a:close/>
              </a:path>
            </a:pathLst>
          </a:custGeom>
          <a:blipFill dpi="0"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>
            <a:solidFill>
              <a:schemeClr val="bg1">
                <a:lumMod val="65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30000" dirty="0">
              <a:uFillTx/>
              <a:latin typeface="+mj-lt"/>
              <a:ea typeface="Calibri" pitchFamily="34"/>
              <a:cs typeface="Arial" pitchFamily="34"/>
            </a:endParaRPr>
          </a:p>
        </p:txBody>
      </p:sp>
      <p:sp>
        <p:nvSpPr>
          <p:cNvPr id="21" name="Sprechblase: rechteckig mit abgerundeten Ecken 3">
            <a:extLst>
              <a:ext uri="{FF2B5EF4-FFF2-40B4-BE49-F238E27FC236}">
                <a16:creationId xmlns:a16="http://schemas.microsoft.com/office/drawing/2014/main" id="{66477A6F-C7DE-EC35-0AEA-968EB06FDCC5}"/>
              </a:ext>
            </a:extLst>
          </p:cNvPr>
          <p:cNvSpPr/>
          <p:nvPr/>
        </p:nvSpPr>
        <p:spPr>
          <a:xfrm rot="20899069">
            <a:off x="6518854" y="3387946"/>
            <a:ext cx="2050081" cy="141752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?: f7 f3 1"/>
              <a:gd name="f11" fmla="?: f8 f4 1"/>
              <a:gd name="f12" fmla="?: f9 f5 1"/>
              <a:gd name="f13" fmla="*/ f10 1 21600"/>
              <a:gd name="f14" fmla="*/ f11 1 21600"/>
              <a:gd name="f15" fmla="*/ 21600 f10 1"/>
              <a:gd name="f16" fmla="*/ 21600 f11 1"/>
              <a:gd name="f17" fmla="min f14 f13"/>
              <a:gd name="f18" fmla="*/ f15 1 f12"/>
              <a:gd name="f19" fmla="*/ f16 1 f12"/>
              <a:gd name="f20" fmla="val f18"/>
              <a:gd name="f21" fmla="val f19"/>
              <a:gd name="f22" fmla="*/ f6 f17 1"/>
              <a:gd name="f23" fmla="+- f21 0 f6"/>
              <a:gd name="f24" fmla="+- f20 0 f6"/>
              <a:gd name="f25" fmla="*/ f20 f17 1"/>
              <a:gd name="f26" fmla="*/ f21 f17 1"/>
              <a:gd name="f27" fmla="min f24 f23"/>
              <a:gd name="f28" fmla="*/ f27 1 6"/>
              <a:gd name="f29" fmla="+- f20 0 f28"/>
              <a:gd name="f30" fmla="+- f21 0 f28"/>
              <a:gd name="f31" fmla="*/ f28 29289 1"/>
              <a:gd name="f32" fmla="*/ f28 f17 1"/>
              <a:gd name="f33" fmla="*/ f31 1 100000"/>
              <a:gd name="f34" fmla="*/ f29 f17 1"/>
              <a:gd name="f35" fmla="*/ f30 f17 1"/>
              <a:gd name="f36" fmla="+- f20 0 f33"/>
              <a:gd name="f37" fmla="+- f21 0 f33"/>
              <a:gd name="f38" fmla="*/ f33 f17 1"/>
              <a:gd name="f39" fmla="*/ f36 f17 1"/>
              <a:gd name="f40" fmla="*/ f37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38" r="f39" b="f40"/>
            <a:pathLst>
              <a:path>
                <a:moveTo>
                  <a:pt x="f22" y="f32"/>
                </a:moveTo>
                <a:arcTo wR="f32" hR="f32" stAng="f0" swAng="f1"/>
                <a:lnTo>
                  <a:pt x="f34" y="f22"/>
                </a:lnTo>
                <a:arcTo wR="f32" hR="f32" stAng="f2" swAng="f1"/>
                <a:lnTo>
                  <a:pt x="f25" y="f35"/>
                </a:lnTo>
                <a:arcTo wR="f32" hR="f32" stAng="f6" swAng="f1"/>
                <a:lnTo>
                  <a:pt x="f32" y="f26"/>
                </a:lnTo>
                <a:arcTo wR="f32" hR="f32" stAng="f1" swAng="f1"/>
                <a:close/>
              </a:path>
            </a:pathLst>
          </a:custGeom>
          <a:blipFill dpi="0"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>
            <a:solidFill>
              <a:schemeClr val="bg1">
                <a:lumMod val="65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30000" dirty="0">
              <a:uFillTx/>
              <a:latin typeface="+mj-lt"/>
              <a:ea typeface="Calibri" pitchFamily="34"/>
              <a:cs typeface="Arial" pitchFamily="34"/>
            </a:endParaRPr>
          </a:p>
        </p:txBody>
      </p:sp>
      <p:sp>
        <p:nvSpPr>
          <p:cNvPr id="22" name="Sprechblase: rechteckig mit abgerundeten Ecken 3">
            <a:extLst>
              <a:ext uri="{FF2B5EF4-FFF2-40B4-BE49-F238E27FC236}">
                <a16:creationId xmlns:a16="http://schemas.microsoft.com/office/drawing/2014/main" id="{056DCB39-4BBF-033F-B922-037CA5FD41C7}"/>
              </a:ext>
            </a:extLst>
          </p:cNvPr>
          <p:cNvSpPr/>
          <p:nvPr/>
        </p:nvSpPr>
        <p:spPr>
          <a:xfrm rot="21148211">
            <a:off x="8271200" y="1499011"/>
            <a:ext cx="2192732" cy="14791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?: f7 f3 1"/>
              <a:gd name="f11" fmla="?: f8 f4 1"/>
              <a:gd name="f12" fmla="?: f9 f5 1"/>
              <a:gd name="f13" fmla="*/ f10 1 21600"/>
              <a:gd name="f14" fmla="*/ f11 1 21600"/>
              <a:gd name="f15" fmla="*/ 21600 f10 1"/>
              <a:gd name="f16" fmla="*/ 21600 f11 1"/>
              <a:gd name="f17" fmla="min f14 f13"/>
              <a:gd name="f18" fmla="*/ f15 1 f12"/>
              <a:gd name="f19" fmla="*/ f16 1 f12"/>
              <a:gd name="f20" fmla="val f18"/>
              <a:gd name="f21" fmla="val f19"/>
              <a:gd name="f22" fmla="*/ f6 f17 1"/>
              <a:gd name="f23" fmla="+- f21 0 f6"/>
              <a:gd name="f24" fmla="+- f20 0 f6"/>
              <a:gd name="f25" fmla="*/ f20 f17 1"/>
              <a:gd name="f26" fmla="*/ f21 f17 1"/>
              <a:gd name="f27" fmla="min f24 f23"/>
              <a:gd name="f28" fmla="*/ f27 1 6"/>
              <a:gd name="f29" fmla="+- f20 0 f28"/>
              <a:gd name="f30" fmla="+- f21 0 f28"/>
              <a:gd name="f31" fmla="*/ f28 29289 1"/>
              <a:gd name="f32" fmla="*/ f28 f17 1"/>
              <a:gd name="f33" fmla="*/ f31 1 100000"/>
              <a:gd name="f34" fmla="*/ f29 f17 1"/>
              <a:gd name="f35" fmla="*/ f30 f17 1"/>
              <a:gd name="f36" fmla="+- f20 0 f33"/>
              <a:gd name="f37" fmla="+- f21 0 f33"/>
              <a:gd name="f38" fmla="*/ f33 f17 1"/>
              <a:gd name="f39" fmla="*/ f36 f17 1"/>
              <a:gd name="f40" fmla="*/ f37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38" r="f39" b="f40"/>
            <a:pathLst>
              <a:path>
                <a:moveTo>
                  <a:pt x="f22" y="f32"/>
                </a:moveTo>
                <a:arcTo wR="f32" hR="f32" stAng="f0" swAng="f1"/>
                <a:lnTo>
                  <a:pt x="f34" y="f22"/>
                </a:lnTo>
                <a:arcTo wR="f32" hR="f32" stAng="f2" swAng="f1"/>
                <a:lnTo>
                  <a:pt x="f25" y="f35"/>
                </a:lnTo>
                <a:arcTo wR="f32" hR="f32" stAng="f6" swAng="f1"/>
                <a:lnTo>
                  <a:pt x="f32" y="f26"/>
                </a:lnTo>
                <a:arcTo wR="f32" hR="f32" stAng="f1" swAng="f1"/>
                <a:close/>
              </a:path>
            </a:pathLst>
          </a:custGeom>
          <a:blipFill dpi="0"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>
            <a:solidFill>
              <a:schemeClr val="bg1">
                <a:lumMod val="65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30000" dirty="0">
              <a:uFillTx/>
              <a:latin typeface="+mj-lt"/>
              <a:ea typeface="Calibri" pitchFamily="34"/>
              <a:cs typeface="Arial" pitchFamily="34"/>
            </a:endParaRPr>
          </a:p>
        </p:txBody>
      </p:sp>
      <p:sp>
        <p:nvSpPr>
          <p:cNvPr id="23" name="Sprechblase: rechteckig mit abgerundeten Ecken 3">
            <a:extLst>
              <a:ext uri="{FF2B5EF4-FFF2-40B4-BE49-F238E27FC236}">
                <a16:creationId xmlns:a16="http://schemas.microsoft.com/office/drawing/2014/main" id="{86C5F8B9-6E7A-4DB9-09A2-63B1F83DDB34}"/>
              </a:ext>
            </a:extLst>
          </p:cNvPr>
          <p:cNvSpPr/>
          <p:nvPr/>
        </p:nvSpPr>
        <p:spPr>
          <a:xfrm rot="21218934">
            <a:off x="1346291" y="1305322"/>
            <a:ext cx="2050081" cy="141752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?: f7 f3 1"/>
              <a:gd name="f11" fmla="?: f8 f4 1"/>
              <a:gd name="f12" fmla="?: f9 f5 1"/>
              <a:gd name="f13" fmla="*/ f10 1 21600"/>
              <a:gd name="f14" fmla="*/ f11 1 21600"/>
              <a:gd name="f15" fmla="*/ 21600 f10 1"/>
              <a:gd name="f16" fmla="*/ 21600 f11 1"/>
              <a:gd name="f17" fmla="min f14 f13"/>
              <a:gd name="f18" fmla="*/ f15 1 f12"/>
              <a:gd name="f19" fmla="*/ f16 1 f12"/>
              <a:gd name="f20" fmla="val f18"/>
              <a:gd name="f21" fmla="val f19"/>
              <a:gd name="f22" fmla="*/ f6 f17 1"/>
              <a:gd name="f23" fmla="+- f21 0 f6"/>
              <a:gd name="f24" fmla="+- f20 0 f6"/>
              <a:gd name="f25" fmla="*/ f20 f17 1"/>
              <a:gd name="f26" fmla="*/ f21 f17 1"/>
              <a:gd name="f27" fmla="min f24 f23"/>
              <a:gd name="f28" fmla="*/ f27 1 6"/>
              <a:gd name="f29" fmla="+- f20 0 f28"/>
              <a:gd name="f30" fmla="+- f21 0 f28"/>
              <a:gd name="f31" fmla="*/ f28 29289 1"/>
              <a:gd name="f32" fmla="*/ f28 f17 1"/>
              <a:gd name="f33" fmla="*/ f31 1 100000"/>
              <a:gd name="f34" fmla="*/ f29 f17 1"/>
              <a:gd name="f35" fmla="*/ f30 f17 1"/>
              <a:gd name="f36" fmla="+- f20 0 f33"/>
              <a:gd name="f37" fmla="+- f21 0 f33"/>
              <a:gd name="f38" fmla="*/ f33 f17 1"/>
              <a:gd name="f39" fmla="*/ f36 f17 1"/>
              <a:gd name="f40" fmla="*/ f37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38" r="f39" b="f40"/>
            <a:pathLst>
              <a:path>
                <a:moveTo>
                  <a:pt x="f22" y="f32"/>
                </a:moveTo>
                <a:arcTo wR="f32" hR="f32" stAng="f0" swAng="f1"/>
                <a:lnTo>
                  <a:pt x="f34" y="f22"/>
                </a:lnTo>
                <a:arcTo wR="f32" hR="f32" stAng="f2" swAng="f1"/>
                <a:lnTo>
                  <a:pt x="f25" y="f35"/>
                </a:lnTo>
                <a:arcTo wR="f32" hR="f32" stAng="f6" swAng="f1"/>
                <a:lnTo>
                  <a:pt x="f32" y="f26"/>
                </a:lnTo>
                <a:arcTo wR="f32" hR="f32" stAng="f1" swAng="f1"/>
                <a:close/>
              </a:path>
            </a:pathLst>
          </a:custGeom>
          <a:blipFill dpi="0"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>
            <a:solidFill>
              <a:schemeClr val="bg1">
                <a:lumMod val="65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30000" dirty="0">
              <a:uFillTx/>
              <a:latin typeface="+mj-lt"/>
              <a:ea typeface="Calibri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2135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603B315F-36D6-2022-79E8-E87471D055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027" y="0"/>
            <a:ext cx="3370972" cy="238327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82733DE-01C3-48AA-998D-8F0AF75142F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09849"/>
            <a:ext cx="2627980" cy="1857982"/>
          </a:xfrm>
          <a:prstGeom prst="rect">
            <a:avLst/>
          </a:prstGeom>
        </p:spPr>
      </p:pic>
      <p:sp>
        <p:nvSpPr>
          <p:cNvPr id="17" name="Untertitel 6">
            <a:extLst>
              <a:ext uri="{FF2B5EF4-FFF2-40B4-BE49-F238E27FC236}">
                <a16:creationId xmlns:a16="http://schemas.microsoft.com/office/drawing/2014/main" id="{E4DBA5F6-EEC7-940D-D6E5-DF0F0CB0B615}"/>
              </a:ext>
            </a:extLst>
          </p:cNvPr>
          <p:cNvSpPr txBox="1">
            <a:spLocks/>
          </p:cNvSpPr>
          <p:nvPr/>
        </p:nvSpPr>
        <p:spPr>
          <a:xfrm>
            <a:off x="1078442" y="2737860"/>
            <a:ext cx="8488805" cy="1096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de-DE" sz="16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47A0EE-5215-8485-EA2D-A6909F22F87F}"/>
              </a:ext>
            </a:extLst>
          </p:cNvPr>
          <p:cNvSpPr txBox="1"/>
          <p:nvPr/>
        </p:nvSpPr>
        <p:spPr>
          <a:xfrm>
            <a:off x="2023977" y="2482256"/>
            <a:ext cx="8839200" cy="2776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Trebuchet MS" panose="020B0603020202020204" pitchFamily="34" charset="0"/>
              </a:rPr>
              <a:t>Ungewollter Gewichtsverlust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Trebuchet MS" panose="020B0603020202020204" pitchFamily="34" charset="0"/>
              </a:rPr>
              <a:t>Niedriges Körpergewicht bzw. Body-Mass-Index (BMI)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Trebuchet MS" panose="020B0603020202020204" pitchFamily="34" charset="0"/>
              </a:rPr>
              <a:t>Reduzierte Muskelmasse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Trebuchet MS" panose="020B0603020202020204" pitchFamily="34" charset="0"/>
              </a:rPr>
              <a:t>Verminderte Nahrungsaufnahme oder Resorption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Trebuchet MS" panose="020B0603020202020204" pitchFamily="34" charset="0"/>
              </a:rPr>
              <a:t>Krankheit oder Entzündung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ECDFBF-525D-05C6-6950-165DB4D12036}"/>
              </a:ext>
            </a:extLst>
          </p:cNvPr>
          <p:cNvSpPr txBox="1"/>
          <p:nvPr/>
        </p:nvSpPr>
        <p:spPr>
          <a:xfrm>
            <a:off x="2023977" y="1815310"/>
            <a:ext cx="848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Trebuchet MS" panose="020B0603020202020204" pitchFamily="34" charset="0"/>
              </a:rPr>
              <a:t>Folgende Veränderungen können auf eine Mangelernährung hinweisen: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B9CDA4-9CCB-C950-A453-184CA0458DFC}"/>
              </a:ext>
            </a:extLst>
          </p:cNvPr>
          <p:cNvSpPr txBox="1"/>
          <p:nvPr/>
        </p:nvSpPr>
        <p:spPr>
          <a:xfrm>
            <a:off x="-1" y="751204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dirty="0">
                <a:solidFill>
                  <a:srgbClr val="7EB071"/>
                </a:solidFill>
                <a:latin typeface="Trebuchet MS" panose="020B0603020202020204" pitchFamily="34" charset="0"/>
              </a:rPr>
              <a:t>Wie wird eine Mangelernährung diagnostiziert?</a:t>
            </a:r>
          </a:p>
        </p:txBody>
      </p:sp>
    </p:spTree>
    <p:extLst>
      <p:ext uri="{BB962C8B-B14F-4D97-AF65-F5344CB8AC3E}">
        <p14:creationId xmlns:p14="http://schemas.microsoft.com/office/powerpoint/2010/main" val="316569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603B315F-36D6-2022-79E8-E87471D055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027" y="0"/>
            <a:ext cx="3370972" cy="238327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82733DE-01C3-48AA-998D-8F0AF75142F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77" y="5093083"/>
            <a:ext cx="2627980" cy="185798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046E5CB-6393-66C3-DEEB-18187786F807}"/>
              </a:ext>
            </a:extLst>
          </p:cNvPr>
          <p:cNvSpPr txBox="1"/>
          <p:nvPr/>
        </p:nvSpPr>
        <p:spPr>
          <a:xfrm>
            <a:off x="-1" y="751204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dirty="0">
                <a:solidFill>
                  <a:srgbClr val="7EB071"/>
                </a:solidFill>
                <a:latin typeface="Trebuchet MS" panose="020B0603020202020204" pitchFamily="34" charset="0"/>
              </a:rPr>
              <a:t>Wie wird eine Mangelernährung diagnostiziert?</a:t>
            </a:r>
          </a:p>
        </p:txBody>
      </p:sp>
      <p:sp>
        <p:nvSpPr>
          <p:cNvPr id="17" name="Untertitel 6">
            <a:extLst>
              <a:ext uri="{FF2B5EF4-FFF2-40B4-BE49-F238E27FC236}">
                <a16:creationId xmlns:a16="http://schemas.microsoft.com/office/drawing/2014/main" id="{E4DBA5F6-EEC7-940D-D6E5-DF0F0CB0B615}"/>
              </a:ext>
            </a:extLst>
          </p:cNvPr>
          <p:cNvSpPr txBox="1">
            <a:spLocks/>
          </p:cNvSpPr>
          <p:nvPr/>
        </p:nvSpPr>
        <p:spPr>
          <a:xfrm>
            <a:off x="1078442" y="2737860"/>
            <a:ext cx="8488805" cy="1096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de-DE" sz="16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305F76A-B509-63C2-57C9-CFDA05CA440B}"/>
              </a:ext>
            </a:extLst>
          </p:cNvPr>
          <p:cNvSpPr txBox="1"/>
          <p:nvPr/>
        </p:nvSpPr>
        <p:spPr>
          <a:xfrm>
            <a:off x="1519903" y="1650684"/>
            <a:ext cx="94520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Trebuchet MS" panose="020B0603020202020204" pitchFamily="34" charset="0"/>
              </a:rPr>
              <a:t>Schritt 1: Ihr Arzt/Ärztin oder Ernährungsfachkraft führt ein standardisiertes Mangelernährungs-screening durch.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Trebuchet MS" panose="020B0603020202020204" pitchFamily="34" charset="0"/>
              </a:rPr>
              <a:t>Schritt 2: Bei positivem </a:t>
            </a:r>
            <a:r>
              <a:rPr lang="de-DE" sz="1600" dirty="0" err="1">
                <a:latin typeface="Trebuchet MS" panose="020B0603020202020204" pitchFamily="34" charset="0"/>
              </a:rPr>
              <a:t>Screeningergebnis</a:t>
            </a:r>
            <a:r>
              <a:rPr lang="de-DE" sz="1600" dirty="0">
                <a:latin typeface="Trebuchet MS" panose="020B0603020202020204" pitchFamily="34" charset="0"/>
              </a:rPr>
              <a:t> wird überprüft, ob je ein weiteres phänotypisches und ein ätiologisches Diagnosekriterium (internationale GLIM-Kriterien</a:t>
            </a:r>
            <a:r>
              <a:rPr lang="de-DE" sz="1600" baseline="30000" dirty="0">
                <a:latin typeface="Trebuchet MS" panose="020B0603020202020204" pitchFamily="34" charset="0"/>
              </a:rPr>
              <a:t>1</a:t>
            </a:r>
            <a:r>
              <a:rPr lang="de-DE" sz="1600" dirty="0">
                <a:latin typeface="Trebuchet MS" panose="020B0603020202020204" pitchFamily="34" charset="0"/>
              </a:rPr>
              <a:t>) vorliegt:</a:t>
            </a:r>
            <a:endParaRPr lang="de-DE" sz="1600" i="0" dirty="0"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CE63EF4-82B4-7199-2D7C-C6892277E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5382"/>
              </p:ext>
            </p:extLst>
          </p:nvPr>
        </p:nvGraphicFramePr>
        <p:xfrm>
          <a:off x="1661939" y="3137849"/>
          <a:ext cx="9023077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914">
                  <a:extLst>
                    <a:ext uri="{9D8B030D-6E8A-4147-A177-3AD203B41FA5}">
                      <a16:colId xmlns:a16="http://schemas.microsoft.com/office/drawing/2014/main" val="1621290532"/>
                    </a:ext>
                  </a:extLst>
                </a:gridCol>
                <a:gridCol w="2598650">
                  <a:extLst>
                    <a:ext uri="{9D8B030D-6E8A-4147-A177-3AD203B41FA5}">
                      <a16:colId xmlns:a16="http://schemas.microsoft.com/office/drawing/2014/main" val="699262686"/>
                    </a:ext>
                  </a:extLst>
                </a:gridCol>
                <a:gridCol w="4064513">
                  <a:extLst>
                    <a:ext uri="{9D8B030D-6E8A-4147-A177-3AD203B41FA5}">
                      <a16:colId xmlns:a16="http://schemas.microsoft.com/office/drawing/2014/main" val="128162005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e-DE" sz="1300" dirty="0">
                          <a:solidFill>
                            <a:schemeClr val="tx1"/>
                          </a:solidFill>
                        </a:rPr>
                        <a:t>Phänotypische Kriterien (Erscheinungsbild)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3856"/>
                  </a:ext>
                </a:extLst>
              </a:tr>
              <a:tr h="296517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Ungewollter Gewichtsverlust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1" dirty="0">
                          <a:solidFill>
                            <a:schemeClr val="tx1"/>
                          </a:solidFill>
                        </a:rPr>
                        <a:t>Niedriger BMI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1" dirty="0">
                          <a:solidFill>
                            <a:schemeClr val="tx1"/>
                          </a:solidFill>
                        </a:rPr>
                        <a:t>Reduzierte Muskelmasse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569437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&gt; 5 % in den letzten 6 Monaten</a:t>
                      </a: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&gt; 10 % in mehr als 6 Monaten</a:t>
                      </a:r>
                    </a:p>
                  </a:txBody>
                  <a:tcPr>
                    <a:solidFill>
                      <a:srgbClr val="90CC8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Unter 70 Jahre: BMI &lt; 20 kg/ m</a:t>
                      </a:r>
                      <a:r>
                        <a:rPr lang="de-DE" sz="1200" b="1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Über 70 Jahre: BMI &lt; 22 kg/ m</a:t>
                      </a:r>
                      <a:r>
                        <a:rPr lang="de-DE" sz="1200" b="1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90CC8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Gemessen durch BIA, CT, MRT oder</a:t>
                      </a: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Körperliche Untersuchung (Oberarm- Wadenumfang) oder</a:t>
                      </a: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Handkraftmessung</a:t>
                      </a:r>
                    </a:p>
                  </a:txBody>
                  <a:tcPr>
                    <a:solidFill>
                      <a:srgbClr val="90C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260211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252DA9C7-1386-BAE6-522E-4182E0106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441690"/>
              </p:ext>
            </p:extLst>
          </p:nvPr>
        </p:nvGraphicFramePr>
        <p:xfrm>
          <a:off x="2605703" y="4986660"/>
          <a:ext cx="7252281" cy="1317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0940">
                  <a:extLst>
                    <a:ext uri="{9D8B030D-6E8A-4147-A177-3AD203B41FA5}">
                      <a16:colId xmlns:a16="http://schemas.microsoft.com/office/drawing/2014/main" val="3832984879"/>
                    </a:ext>
                  </a:extLst>
                </a:gridCol>
                <a:gridCol w="3461341">
                  <a:extLst>
                    <a:ext uri="{9D8B030D-6E8A-4147-A177-3AD203B41FA5}">
                      <a16:colId xmlns:a16="http://schemas.microsoft.com/office/drawing/2014/main" val="338497895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300" dirty="0">
                          <a:solidFill>
                            <a:schemeClr val="tx1"/>
                          </a:solidFill>
                        </a:rPr>
                        <a:t>Ätiologische Kriterien (Auslösende Faktoren)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849603"/>
                  </a:ext>
                </a:extLst>
              </a:tr>
              <a:tr h="306338">
                <a:tc>
                  <a:txBody>
                    <a:bodyPr/>
                    <a:lstStyle/>
                    <a:p>
                      <a:pPr algn="ctr"/>
                      <a:r>
                        <a:rPr lang="de-DE" sz="1300" b="1" dirty="0">
                          <a:solidFill>
                            <a:schemeClr val="tx1"/>
                          </a:solidFill>
                        </a:rPr>
                        <a:t>Verminderte Nahrungsaufnahme oder Resorption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1" dirty="0">
                          <a:solidFill>
                            <a:schemeClr val="tx1"/>
                          </a:solidFill>
                        </a:rPr>
                        <a:t>Krankheit oder Entzündung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206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&gt; 1 Woche weniger als 50 % des Bedarfs gegessen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&gt; 2 Wochen insgesamt weniger gegessen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Chronische Magen-Darm-Erkrankung</a:t>
                      </a:r>
                    </a:p>
                  </a:txBody>
                  <a:tcPr>
                    <a:solidFill>
                      <a:srgbClr val="90CC8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Akute Erkrankung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Trauma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Chronisch entzündliche Erkrankung</a:t>
                      </a:r>
                    </a:p>
                  </a:txBody>
                  <a:tcPr>
                    <a:solidFill>
                      <a:srgbClr val="90C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730700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DE339C38-8616-CBB6-3FA8-235F419032FF}"/>
              </a:ext>
            </a:extLst>
          </p:cNvPr>
          <p:cNvSpPr txBox="1"/>
          <p:nvPr/>
        </p:nvSpPr>
        <p:spPr>
          <a:xfrm>
            <a:off x="9116291" y="4796135"/>
            <a:ext cx="47000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+ 1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38D097F-4318-5AE1-B6BE-C38C8FF39A8C}"/>
              </a:ext>
            </a:extLst>
          </p:cNvPr>
          <p:cNvSpPr txBox="1"/>
          <p:nvPr/>
        </p:nvSpPr>
        <p:spPr>
          <a:xfrm>
            <a:off x="9938338" y="2928420"/>
            <a:ext cx="47000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+ 1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3A08A077-AB79-79EC-C308-680CF9B99C95}"/>
              </a:ext>
            </a:extLst>
          </p:cNvPr>
          <p:cNvSpPr/>
          <p:nvPr/>
        </p:nvSpPr>
        <p:spPr>
          <a:xfrm rot="5400000">
            <a:off x="6075186" y="4645499"/>
            <a:ext cx="327376" cy="28575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396FC54-F573-4343-25EF-F9F58885E5FE}"/>
              </a:ext>
            </a:extLst>
          </p:cNvPr>
          <p:cNvSpPr txBox="1">
            <a:spLocks/>
          </p:cNvSpPr>
          <p:nvPr/>
        </p:nvSpPr>
        <p:spPr>
          <a:xfrm>
            <a:off x="2620261" y="6710210"/>
            <a:ext cx="7462757" cy="120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700" dirty="0">
                <a:solidFill>
                  <a:srgbClr val="3B3838"/>
                </a:solidFill>
              </a:rPr>
              <a:t>[1] </a:t>
            </a:r>
            <a:r>
              <a:rPr lang="de-DE" sz="700" dirty="0" err="1">
                <a:solidFill>
                  <a:srgbClr val="3B3838"/>
                </a:solidFill>
              </a:rPr>
              <a:t>Cederholm</a:t>
            </a:r>
            <a:r>
              <a:rPr lang="de-DE" sz="700" dirty="0">
                <a:solidFill>
                  <a:srgbClr val="3B3838"/>
                </a:solidFill>
              </a:rPr>
              <a:t> T,  Jensen G, Correia M et al. (2019). GLIM </a:t>
            </a:r>
            <a:r>
              <a:rPr lang="de-DE" sz="700" dirty="0" err="1">
                <a:solidFill>
                  <a:srgbClr val="3B3838"/>
                </a:solidFill>
              </a:rPr>
              <a:t>Criteria</a:t>
            </a:r>
            <a:r>
              <a:rPr lang="de-DE" sz="700" dirty="0">
                <a:solidFill>
                  <a:srgbClr val="3B3838"/>
                </a:solidFill>
              </a:rPr>
              <a:t> </a:t>
            </a:r>
            <a:r>
              <a:rPr lang="de-DE" sz="700" dirty="0" err="1">
                <a:solidFill>
                  <a:srgbClr val="3B3838"/>
                </a:solidFill>
              </a:rPr>
              <a:t>for</a:t>
            </a:r>
            <a:r>
              <a:rPr lang="de-DE" sz="700" dirty="0">
                <a:solidFill>
                  <a:srgbClr val="3B3838"/>
                </a:solidFill>
              </a:rPr>
              <a:t> </a:t>
            </a:r>
            <a:r>
              <a:rPr lang="de-DE" sz="700" dirty="0" err="1">
                <a:solidFill>
                  <a:srgbClr val="3B3838"/>
                </a:solidFill>
              </a:rPr>
              <a:t>the</a:t>
            </a:r>
            <a:r>
              <a:rPr lang="de-DE" sz="700" dirty="0">
                <a:solidFill>
                  <a:srgbClr val="3B3838"/>
                </a:solidFill>
              </a:rPr>
              <a:t> Diagnosis </a:t>
            </a:r>
            <a:r>
              <a:rPr lang="de-DE" sz="700" dirty="0" err="1">
                <a:solidFill>
                  <a:srgbClr val="3B3838"/>
                </a:solidFill>
              </a:rPr>
              <a:t>of</a:t>
            </a:r>
            <a:r>
              <a:rPr lang="de-DE" sz="700" dirty="0">
                <a:solidFill>
                  <a:srgbClr val="3B3838"/>
                </a:solidFill>
              </a:rPr>
              <a:t> Malnutrition: A Consensus Report From </a:t>
            </a:r>
            <a:r>
              <a:rPr lang="de-DE" sz="700" dirty="0" err="1">
                <a:solidFill>
                  <a:srgbClr val="3B3838"/>
                </a:solidFill>
              </a:rPr>
              <a:t>the</a:t>
            </a:r>
            <a:r>
              <a:rPr lang="de-DE" sz="700" dirty="0">
                <a:solidFill>
                  <a:srgbClr val="3B3838"/>
                </a:solidFill>
              </a:rPr>
              <a:t> Global Clinical Nutrition Community. Clinical Nutrition. 38(1):1–9</a:t>
            </a:r>
            <a:endParaRPr lang="en-US" sz="900" dirty="0">
              <a:solidFill>
                <a:srgbClr val="3B3838"/>
              </a:solidFill>
            </a:endParaRPr>
          </a:p>
          <a:p>
            <a:endParaRPr lang="en-US" sz="900" dirty="0">
              <a:solidFill>
                <a:srgbClr val="3B3838"/>
              </a:solidFill>
            </a:endParaRPr>
          </a:p>
          <a:p>
            <a:endParaRPr lang="en-US" sz="900" dirty="0">
              <a:solidFill>
                <a:srgbClr val="3B3838"/>
              </a:solidFill>
            </a:endParaRPr>
          </a:p>
          <a:p>
            <a:endParaRPr lang="en-US" sz="900" dirty="0">
              <a:solidFill>
                <a:srgbClr val="3B3838"/>
              </a:solidFill>
            </a:endParaRPr>
          </a:p>
          <a:p>
            <a:endParaRPr lang="en-US" sz="900" dirty="0">
              <a:solidFill>
                <a:srgbClr val="3B3838"/>
              </a:solidFill>
            </a:endParaRPr>
          </a:p>
          <a:p>
            <a:endParaRPr lang="en-US" sz="900" dirty="0">
              <a:solidFill>
                <a:srgbClr val="3B3838"/>
              </a:solidFill>
            </a:endParaRPr>
          </a:p>
          <a:p>
            <a:endParaRPr lang="en-US" sz="900" dirty="0">
              <a:solidFill>
                <a:srgbClr val="3B3838"/>
              </a:solidFill>
            </a:endParaRPr>
          </a:p>
          <a:p>
            <a:endParaRPr lang="en-US" sz="900" dirty="0">
              <a:solidFill>
                <a:srgbClr val="3B3838"/>
              </a:solidFill>
            </a:endParaRPr>
          </a:p>
          <a:p>
            <a:endParaRPr lang="en-US" sz="900" dirty="0">
              <a:solidFill>
                <a:srgbClr val="3B3838"/>
              </a:solidFill>
            </a:endParaRPr>
          </a:p>
          <a:p>
            <a:endParaRPr lang="en-US" sz="900" dirty="0">
              <a:solidFill>
                <a:srgbClr val="3B38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603B315F-36D6-2022-79E8-E87471D055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2952" y="10494"/>
            <a:ext cx="3370972" cy="238327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82733DE-01C3-48AA-998D-8F0AF75142F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09849"/>
            <a:ext cx="2627980" cy="185798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046E5CB-6393-66C3-DEEB-18187786F807}"/>
              </a:ext>
            </a:extLst>
          </p:cNvPr>
          <p:cNvSpPr txBox="1"/>
          <p:nvPr/>
        </p:nvSpPr>
        <p:spPr>
          <a:xfrm>
            <a:off x="-200025" y="553758"/>
            <a:ext cx="122665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dirty="0">
                <a:solidFill>
                  <a:srgbClr val="7EB071"/>
                </a:solidFill>
                <a:latin typeface="Trebuchet MS" panose="020B0603020202020204" pitchFamily="34" charset="0"/>
              </a:rPr>
              <a:t>Welche Ursachen gibt es?</a:t>
            </a:r>
          </a:p>
        </p:txBody>
      </p:sp>
      <p:sp>
        <p:nvSpPr>
          <p:cNvPr id="17" name="Untertitel 6">
            <a:extLst>
              <a:ext uri="{FF2B5EF4-FFF2-40B4-BE49-F238E27FC236}">
                <a16:creationId xmlns:a16="http://schemas.microsoft.com/office/drawing/2014/main" id="{E4DBA5F6-EEC7-940D-D6E5-DF0F0CB0B615}"/>
              </a:ext>
            </a:extLst>
          </p:cNvPr>
          <p:cNvSpPr txBox="1">
            <a:spLocks/>
          </p:cNvSpPr>
          <p:nvPr/>
        </p:nvSpPr>
        <p:spPr>
          <a:xfrm>
            <a:off x="1078442" y="2737860"/>
            <a:ext cx="8488805" cy="1096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de-DE" sz="160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026DDA3-B789-B695-13B7-F5D70589B403}"/>
              </a:ext>
            </a:extLst>
          </p:cNvPr>
          <p:cNvSpPr/>
          <p:nvPr/>
        </p:nvSpPr>
        <p:spPr>
          <a:xfrm>
            <a:off x="4286360" y="3354705"/>
            <a:ext cx="3510116" cy="1320800"/>
          </a:xfrm>
          <a:prstGeom prst="ellipse">
            <a:avLst/>
          </a:prstGeom>
          <a:solidFill>
            <a:srgbClr val="90CC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dirty="0">
                <a:latin typeface="Trebuchet MS" panose="020B0603020202020204" pitchFamily="34" charset="0"/>
              </a:rPr>
              <a:t>Mangelernährung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BCBD7A30-C037-55FD-6502-BA597ADD3600}"/>
              </a:ext>
            </a:extLst>
          </p:cNvPr>
          <p:cNvSpPr/>
          <p:nvPr/>
        </p:nvSpPr>
        <p:spPr>
          <a:xfrm>
            <a:off x="1926618" y="1934596"/>
            <a:ext cx="2359742" cy="74647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Appetitlosigkeit (z.B. seelische Belastung)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8ABFF639-9BC1-CC9E-8DB6-C8A3A0C098D5}"/>
              </a:ext>
            </a:extLst>
          </p:cNvPr>
          <p:cNvSpPr/>
          <p:nvPr/>
        </p:nvSpPr>
        <p:spPr>
          <a:xfrm>
            <a:off x="4882283" y="1660766"/>
            <a:ext cx="2502935" cy="9489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Geruchs- und Geschmacksverlust</a:t>
            </a:r>
            <a:br>
              <a:rPr lang="de-DE" sz="1600" b="1" dirty="0">
                <a:solidFill>
                  <a:schemeClr val="tx1"/>
                </a:solidFill>
              </a:rPr>
            </a:br>
            <a:r>
              <a:rPr lang="de-DE" sz="1600" b="1" dirty="0">
                <a:solidFill>
                  <a:schemeClr val="tx1"/>
                </a:solidFill>
              </a:rPr>
              <a:t> (z. B. bei Chemotherapie)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A3F631F3-F6A2-C438-EE00-C767564F271A}"/>
              </a:ext>
            </a:extLst>
          </p:cNvPr>
          <p:cNvSpPr/>
          <p:nvPr/>
        </p:nvSpPr>
        <p:spPr>
          <a:xfrm>
            <a:off x="7957745" y="2011151"/>
            <a:ext cx="2812023" cy="9435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Störung der Kaufunktion</a:t>
            </a:r>
            <a:br>
              <a:rPr lang="de-DE" sz="1600" b="1" dirty="0">
                <a:solidFill>
                  <a:schemeClr val="tx1"/>
                </a:solidFill>
              </a:rPr>
            </a:br>
            <a:r>
              <a:rPr lang="de-DE" sz="1600" b="1" dirty="0">
                <a:solidFill>
                  <a:schemeClr val="tx1"/>
                </a:solidFill>
              </a:rPr>
              <a:t> (z. B. schlechter Zahnstatus / Prothesen, trockener Mund)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BED6C267-8A34-5474-E78F-13BE722AE56D}"/>
              </a:ext>
            </a:extLst>
          </p:cNvPr>
          <p:cNvSpPr/>
          <p:nvPr/>
        </p:nvSpPr>
        <p:spPr>
          <a:xfrm>
            <a:off x="8658650" y="3412851"/>
            <a:ext cx="2812023" cy="5516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Schluck- oder Verdauungsstörung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4355F9C8-307D-3B12-4A31-25A486B252A5}"/>
              </a:ext>
            </a:extLst>
          </p:cNvPr>
          <p:cNvSpPr/>
          <p:nvPr/>
        </p:nvSpPr>
        <p:spPr>
          <a:xfrm>
            <a:off x="6309323" y="5614220"/>
            <a:ext cx="2359742" cy="10673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Krankheit: akut oder chronisch (z.B. Schlaganfall, Krebs, Lungenentzündung) </a:t>
            </a: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F157ED62-07FD-4D9A-683C-50B2D04D4BD1}"/>
              </a:ext>
            </a:extLst>
          </p:cNvPr>
          <p:cNvSpPr/>
          <p:nvPr/>
        </p:nvSpPr>
        <p:spPr>
          <a:xfrm>
            <a:off x="3216631" y="5584673"/>
            <a:ext cx="2627981" cy="10968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Medikamente</a:t>
            </a:r>
            <a:br>
              <a:rPr lang="de-DE" sz="1600" b="1" dirty="0">
                <a:solidFill>
                  <a:schemeClr val="tx1"/>
                </a:solidFill>
              </a:rPr>
            </a:br>
            <a:r>
              <a:rPr lang="de-DE" sz="1600" b="1" dirty="0">
                <a:solidFill>
                  <a:schemeClr val="tx1"/>
                </a:solidFill>
              </a:rPr>
              <a:t> (z. B. Übelkeit durch Krebsmedikamente, Antibiotika, Schmerzmittel) </a:t>
            </a:r>
          </a:p>
        </p:txBody>
      </p:sp>
      <p:sp>
        <p:nvSpPr>
          <p:cNvPr id="32" name="Pfeil: nach rechts 31">
            <a:extLst>
              <a:ext uri="{FF2B5EF4-FFF2-40B4-BE49-F238E27FC236}">
                <a16:creationId xmlns:a16="http://schemas.microsoft.com/office/drawing/2014/main" id="{D6B76EA5-1316-A1C4-FCD9-2C982C434656}"/>
              </a:ext>
            </a:extLst>
          </p:cNvPr>
          <p:cNvSpPr/>
          <p:nvPr/>
        </p:nvSpPr>
        <p:spPr>
          <a:xfrm rot="5400000">
            <a:off x="5837572" y="2862703"/>
            <a:ext cx="476862" cy="16305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: nach rechts 32">
            <a:extLst>
              <a:ext uri="{FF2B5EF4-FFF2-40B4-BE49-F238E27FC236}">
                <a16:creationId xmlns:a16="http://schemas.microsoft.com/office/drawing/2014/main" id="{E4A4A6D1-B05F-A990-F022-3F2A8F8AE7C9}"/>
              </a:ext>
            </a:extLst>
          </p:cNvPr>
          <p:cNvSpPr/>
          <p:nvPr/>
        </p:nvSpPr>
        <p:spPr>
          <a:xfrm rot="3173803">
            <a:off x="4344668" y="2983348"/>
            <a:ext cx="476862" cy="16305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: nach rechts 33">
            <a:extLst>
              <a:ext uri="{FF2B5EF4-FFF2-40B4-BE49-F238E27FC236}">
                <a16:creationId xmlns:a16="http://schemas.microsoft.com/office/drawing/2014/main" id="{16BD51A6-9947-71F6-25A0-3ED54504244E}"/>
              </a:ext>
            </a:extLst>
          </p:cNvPr>
          <p:cNvSpPr/>
          <p:nvPr/>
        </p:nvSpPr>
        <p:spPr>
          <a:xfrm rot="12227012">
            <a:off x="7941307" y="4543454"/>
            <a:ext cx="476862" cy="16305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Pfeil: nach rechts 34">
            <a:extLst>
              <a:ext uri="{FF2B5EF4-FFF2-40B4-BE49-F238E27FC236}">
                <a16:creationId xmlns:a16="http://schemas.microsoft.com/office/drawing/2014/main" id="{A5C25717-0D92-88EB-5B28-B3A940C9E500}"/>
              </a:ext>
            </a:extLst>
          </p:cNvPr>
          <p:cNvSpPr/>
          <p:nvPr/>
        </p:nvSpPr>
        <p:spPr>
          <a:xfrm rot="14903720">
            <a:off x="6888280" y="5019915"/>
            <a:ext cx="476862" cy="16305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: nach rechts 35">
            <a:extLst>
              <a:ext uri="{FF2B5EF4-FFF2-40B4-BE49-F238E27FC236}">
                <a16:creationId xmlns:a16="http://schemas.microsoft.com/office/drawing/2014/main" id="{5EFCB146-AA7A-14E6-73A5-73B684342072}"/>
              </a:ext>
            </a:extLst>
          </p:cNvPr>
          <p:cNvSpPr/>
          <p:nvPr/>
        </p:nvSpPr>
        <p:spPr>
          <a:xfrm rot="10168894">
            <a:off x="8029448" y="3667889"/>
            <a:ext cx="476862" cy="16305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: nach rechts 36">
            <a:extLst>
              <a:ext uri="{FF2B5EF4-FFF2-40B4-BE49-F238E27FC236}">
                <a16:creationId xmlns:a16="http://schemas.microsoft.com/office/drawing/2014/main" id="{9F3C38FF-4341-623B-F21F-BA59D9AE17CE}"/>
              </a:ext>
            </a:extLst>
          </p:cNvPr>
          <p:cNvSpPr/>
          <p:nvPr/>
        </p:nvSpPr>
        <p:spPr>
          <a:xfrm rot="7945544">
            <a:off x="7382647" y="3005243"/>
            <a:ext cx="476862" cy="16305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2A4DECDE-1744-93A7-ABD7-73F3B9724747}"/>
              </a:ext>
            </a:extLst>
          </p:cNvPr>
          <p:cNvSpPr/>
          <p:nvPr/>
        </p:nvSpPr>
        <p:spPr>
          <a:xfrm>
            <a:off x="8630241" y="4454223"/>
            <a:ext cx="3106550" cy="99326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Erhöhter Energiebedarf (z.B. bei Bewegungsstörungen wie Parkinson mit Überbeweglichkeit)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3D1EB243-F756-252A-03B8-08EAF38853BE}"/>
              </a:ext>
            </a:extLst>
          </p:cNvPr>
          <p:cNvSpPr/>
          <p:nvPr/>
        </p:nvSpPr>
        <p:spPr>
          <a:xfrm>
            <a:off x="1272317" y="4577897"/>
            <a:ext cx="2258058" cy="69440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Einschränkungen von Mobilität und Motorik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73EF645C-F8A5-3A1D-EB83-492C0F7D2DDA}"/>
              </a:ext>
            </a:extLst>
          </p:cNvPr>
          <p:cNvSpPr/>
          <p:nvPr/>
        </p:nvSpPr>
        <p:spPr>
          <a:xfrm>
            <a:off x="751961" y="3219565"/>
            <a:ext cx="2812023" cy="7498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Armut, einsame Wohnsituation, fehlende Hilfsangebote</a:t>
            </a: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3C2BE22F-BE4C-2465-3914-8C0B4C7AA5CF}"/>
              </a:ext>
            </a:extLst>
          </p:cNvPr>
          <p:cNvSpPr/>
          <p:nvPr/>
        </p:nvSpPr>
        <p:spPr>
          <a:xfrm rot="896934">
            <a:off x="3747116" y="3578845"/>
            <a:ext cx="476862" cy="16305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56560BC1-83C7-B1A3-EBDB-72A768B9E1E8}"/>
              </a:ext>
            </a:extLst>
          </p:cNvPr>
          <p:cNvSpPr/>
          <p:nvPr/>
        </p:nvSpPr>
        <p:spPr>
          <a:xfrm rot="19635485">
            <a:off x="3703337" y="4464177"/>
            <a:ext cx="476862" cy="16305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377F5D3D-4B55-7B8A-4F45-BED2AF161127}"/>
              </a:ext>
            </a:extLst>
          </p:cNvPr>
          <p:cNvSpPr/>
          <p:nvPr/>
        </p:nvSpPr>
        <p:spPr>
          <a:xfrm rot="17804109">
            <a:off x="4904340" y="5048562"/>
            <a:ext cx="476862" cy="16305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601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603B315F-36D6-2022-79E8-E87471D055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027" y="0"/>
            <a:ext cx="3370972" cy="238327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82733DE-01C3-48AA-998D-8F0AF75142F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09849"/>
            <a:ext cx="2627980" cy="185798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046E5CB-6393-66C3-DEEB-18187786F807}"/>
              </a:ext>
            </a:extLst>
          </p:cNvPr>
          <p:cNvSpPr txBox="1"/>
          <p:nvPr/>
        </p:nvSpPr>
        <p:spPr>
          <a:xfrm>
            <a:off x="-1" y="691976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dirty="0">
                <a:solidFill>
                  <a:srgbClr val="7EB071"/>
                </a:solidFill>
                <a:latin typeface="Trebuchet MS" panose="020B0603020202020204" pitchFamily="34" charset="0"/>
              </a:rPr>
              <a:t>Wie bemerkt man eine Mangelernährung?</a:t>
            </a:r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4CCB82D9-50C1-196E-CFAF-3375E8A49061}"/>
              </a:ext>
            </a:extLst>
          </p:cNvPr>
          <p:cNvGrpSpPr/>
          <p:nvPr/>
        </p:nvGrpSpPr>
        <p:grpSpPr>
          <a:xfrm>
            <a:off x="1260713" y="1720921"/>
            <a:ext cx="9670571" cy="4564240"/>
            <a:chOff x="1599260" y="1848150"/>
            <a:chExt cx="9670571" cy="4564240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2E5C10AE-DD0C-D8FC-4FA9-17374B5FA2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271252" y="1848151"/>
              <a:ext cx="8102794" cy="4557822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98479DED-8819-F1E6-3A68-86810865C1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74045" y="1848150"/>
              <a:ext cx="895786" cy="4564239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48825161-536F-395E-19BE-9C6778F2D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9260" y="1848151"/>
              <a:ext cx="671991" cy="4564239"/>
            </a:xfrm>
            <a:prstGeom prst="rect">
              <a:avLst/>
            </a:prstGeom>
          </p:spPr>
        </p:pic>
      </p:grpSp>
      <p:pic>
        <p:nvPicPr>
          <p:cNvPr id="10" name="Grafik 5">
            <a:extLst>
              <a:ext uri="{FF2B5EF4-FFF2-40B4-BE49-F238E27FC236}">
                <a16:creationId xmlns:a16="http://schemas.microsoft.com/office/drawing/2014/main" id="{9D7A5741-73A2-8A1D-7343-D59E2F8F17A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913667" y="2090481"/>
            <a:ext cx="846012" cy="8460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Grafik 6">
            <a:extLst>
              <a:ext uri="{FF2B5EF4-FFF2-40B4-BE49-F238E27FC236}">
                <a16:creationId xmlns:a16="http://schemas.microsoft.com/office/drawing/2014/main" id="{2E141B62-74F7-D907-B978-9EEEF000EBE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811399" y="4401945"/>
            <a:ext cx="671992" cy="6719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Grafik 10">
            <a:extLst>
              <a:ext uri="{FF2B5EF4-FFF2-40B4-BE49-F238E27FC236}">
                <a16:creationId xmlns:a16="http://schemas.microsoft.com/office/drawing/2014/main" id="{C00059A2-5682-1FAD-D7E6-2C18CEBFC89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5497" y="3180194"/>
            <a:ext cx="671992" cy="6719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3BFF756-582E-A899-71F4-A8A617CF249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9964" y="5354216"/>
            <a:ext cx="707772" cy="766916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DB332F8E-6816-E776-342A-51B159167E7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3491" y="3216509"/>
            <a:ext cx="671991" cy="786532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B7D7FCAE-CE23-C1A8-9E99-4DD0BC319F6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4463" y="2182116"/>
            <a:ext cx="589708" cy="671992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72ABC52E-0C99-B3E2-4CBD-451D85FBC86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3332" y="4441273"/>
            <a:ext cx="754316" cy="77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3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603B315F-36D6-2022-79E8-E87471D055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027" y="0"/>
            <a:ext cx="3370972" cy="238327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82733DE-01C3-48AA-998D-8F0AF75142F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09849"/>
            <a:ext cx="2627980" cy="185798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046E5CB-6393-66C3-DEEB-18187786F807}"/>
              </a:ext>
            </a:extLst>
          </p:cNvPr>
          <p:cNvSpPr txBox="1"/>
          <p:nvPr/>
        </p:nvSpPr>
        <p:spPr>
          <a:xfrm>
            <a:off x="0" y="591736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dirty="0">
                <a:solidFill>
                  <a:srgbClr val="7EB071"/>
                </a:solidFill>
                <a:latin typeface="Trebuchet MS" panose="020B0603020202020204" pitchFamily="34" charset="0"/>
              </a:rPr>
              <a:t>Folgen von Mangelernährung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ACC8761-8225-6222-96E3-2D060A3732C6}"/>
              </a:ext>
            </a:extLst>
          </p:cNvPr>
          <p:cNvSpPr txBox="1"/>
          <p:nvPr/>
        </p:nvSpPr>
        <p:spPr>
          <a:xfrm>
            <a:off x="6483719" y="1466913"/>
            <a:ext cx="6022915" cy="3884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de-DE" sz="1800" dirty="0">
                <a:latin typeface="Trebuchet MS" panose="020B0603020202020204" pitchFamily="34" charset="0"/>
              </a:rPr>
              <a:t>Geringerer Therapieerfolg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sz="1800" dirty="0">
                <a:latin typeface="Trebuchet MS" panose="020B0603020202020204" pitchFamily="34" charset="0"/>
              </a:rPr>
              <a:t>Schlechtere Wundheilung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sz="1800" dirty="0">
                <a:latin typeface="Trebuchet MS" panose="020B0603020202020204" pitchFamily="34" charset="0"/>
              </a:rPr>
              <a:t>Schlechtere Funktionsfähigkeit des Immunsystems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sz="1800" dirty="0">
                <a:latin typeface="Trebuchet MS" panose="020B0603020202020204" pitchFamily="34" charset="0"/>
              </a:rPr>
              <a:t>Verlangsamter Heilungsprozess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sz="1800" dirty="0">
                <a:latin typeface="Trebuchet MS" panose="020B0603020202020204" pitchFamily="34" charset="0"/>
              </a:rPr>
              <a:t>Weniger Selbstständigkeit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sz="1800" dirty="0">
                <a:latin typeface="Trebuchet MS" panose="020B0603020202020204" pitchFamily="34" charset="0"/>
              </a:rPr>
              <a:t>Weniger Gleichgewicht und Beweglichkeit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sz="1800" dirty="0">
                <a:latin typeface="Trebuchet MS" panose="020B0603020202020204" pitchFamily="34" charset="0"/>
              </a:rPr>
              <a:t>Geringere Lebensqualität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45069DF-6A87-5546-9D4E-B0F02256A10C}"/>
              </a:ext>
            </a:extLst>
          </p:cNvPr>
          <p:cNvSpPr txBox="1"/>
          <p:nvPr/>
        </p:nvSpPr>
        <p:spPr>
          <a:xfrm>
            <a:off x="1389614" y="1467350"/>
            <a:ext cx="5101859" cy="4038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de-DE" sz="1800" dirty="0">
                <a:latin typeface="Trebuchet MS" panose="020B0603020202020204" pitchFamily="34" charset="0"/>
              </a:rPr>
              <a:t>Mehr Müdigkeit, Kraftlosigkeit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sz="1800" dirty="0">
                <a:latin typeface="Trebuchet MS" panose="020B0603020202020204" pitchFamily="34" charset="0"/>
              </a:rPr>
              <a:t>Höheres Risiko für Stürze und Frakturen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sz="1800" dirty="0">
                <a:latin typeface="Trebuchet MS" panose="020B0603020202020204" pitchFamily="34" charset="0"/>
              </a:rPr>
              <a:t>Höheres Risiko für Druckgeschwüre und Infektionen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sz="1800" dirty="0">
                <a:latin typeface="Trebuchet MS" panose="020B0603020202020204" pitchFamily="34" charset="0"/>
              </a:rPr>
              <a:t>Höherer Medikamentenbedarf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sz="1800" dirty="0">
                <a:latin typeface="Trebuchet MS" panose="020B0603020202020204" pitchFamily="34" charset="0"/>
              </a:rPr>
              <a:t>Höhere Behandlungskosten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sz="1800" dirty="0">
                <a:latin typeface="Trebuchet MS" panose="020B0603020202020204" pitchFamily="34" charset="0"/>
              </a:rPr>
              <a:t>Längere Liegedauer im Krankenhaus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sz="1800" dirty="0">
                <a:latin typeface="Trebuchet MS" panose="020B0603020202020204" pitchFamily="34" charset="0"/>
              </a:rPr>
              <a:t>Höhere Sterblichkeit</a:t>
            </a:r>
          </a:p>
        </p:txBody>
      </p:sp>
      <p:sp>
        <p:nvSpPr>
          <p:cNvPr id="8" name="Pfeil: gestreift nach rechts 7">
            <a:extLst>
              <a:ext uri="{FF2B5EF4-FFF2-40B4-BE49-F238E27FC236}">
                <a16:creationId xmlns:a16="http://schemas.microsoft.com/office/drawing/2014/main" id="{2DC7C9C7-E8C4-E829-B948-DA8B22DBA6D1}"/>
              </a:ext>
            </a:extLst>
          </p:cNvPr>
          <p:cNvSpPr/>
          <p:nvPr/>
        </p:nvSpPr>
        <p:spPr>
          <a:xfrm rot="5400000">
            <a:off x="6154505" y="1790930"/>
            <a:ext cx="278835" cy="249677"/>
          </a:xfrm>
          <a:prstGeom prst="stripedRightArrow">
            <a:avLst/>
          </a:prstGeom>
          <a:solidFill>
            <a:srgbClr val="049F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gestreift nach rechts 8">
            <a:extLst>
              <a:ext uri="{FF2B5EF4-FFF2-40B4-BE49-F238E27FC236}">
                <a16:creationId xmlns:a16="http://schemas.microsoft.com/office/drawing/2014/main" id="{9A151F98-C63A-DDC3-275F-082AC8D4E75A}"/>
              </a:ext>
            </a:extLst>
          </p:cNvPr>
          <p:cNvSpPr/>
          <p:nvPr/>
        </p:nvSpPr>
        <p:spPr>
          <a:xfrm rot="16200000">
            <a:off x="1066762" y="1688504"/>
            <a:ext cx="278835" cy="249677"/>
          </a:xfrm>
          <a:prstGeom prst="stripedRightArrow">
            <a:avLst/>
          </a:prstGeom>
          <a:solidFill>
            <a:srgbClr val="7EB0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gestreift nach rechts 10">
            <a:extLst>
              <a:ext uri="{FF2B5EF4-FFF2-40B4-BE49-F238E27FC236}">
                <a16:creationId xmlns:a16="http://schemas.microsoft.com/office/drawing/2014/main" id="{B43EEEE6-A360-334E-26E5-CD6E50FC848D}"/>
              </a:ext>
            </a:extLst>
          </p:cNvPr>
          <p:cNvSpPr/>
          <p:nvPr/>
        </p:nvSpPr>
        <p:spPr>
          <a:xfrm rot="16200000">
            <a:off x="1071532" y="2243963"/>
            <a:ext cx="278835" cy="249677"/>
          </a:xfrm>
          <a:prstGeom prst="stripedRightArrow">
            <a:avLst/>
          </a:prstGeom>
          <a:solidFill>
            <a:srgbClr val="7EB0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gestreift nach rechts 12">
            <a:extLst>
              <a:ext uri="{FF2B5EF4-FFF2-40B4-BE49-F238E27FC236}">
                <a16:creationId xmlns:a16="http://schemas.microsoft.com/office/drawing/2014/main" id="{2B5C9104-8492-5A9E-88E1-4C954049F294}"/>
              </a:ext>
            </a:extLst>
          </p:cNvPr>
          <p:cNvSpPr/>
          <p:nvPr/>
        </p:nvSpPr>
        <p:spPr>
          <a:xfrm rot="16200000">
            <a:off x="1066761" y="2888447"/>
            <a:ext cx="278835" cy="249677"/>
          </a:xfrm>
          <a:prstGeom prst="stripedRightArrow">
            <a:avLst/>
          </a:prstGeom>
          <a:solidFill>
            <a:srgbClr val="7EB0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: gestreift nach rechts 14">
            <a:extLst>
              <a:ext uri="{FF2B5EF4-FFF2-40B4-BE49-F238E27FC236}">
                <a16:creationId xmlns:a16="http://schemas.microsoft.com/office/drawing/2014/main" id="{6655A146-A679-046B-A207-9B6B8CE1FAC4}"/>
              </a:ext>
            </a:extLst>
          </p:cNvPr>
          <p:cNvSpPr/>
          <p:nvPr/>
        </p:nvSpPr>
        <p:spPr>
          <a:xfrm rot="16200000">
            <a:off x="1062496" y="3462392"/>
            <a:ext cx="278835" cy="249677"/>
          </a:xfrm>
          <a:prstGeom prst="stripedRightArrow">
            <a:avLst/>
          </a:prstGeom>
          <a:solidFill>
            <a:srgbClr val="7EB0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: gestreift nach rechts 18">
            <a:extLst>
              <a:ext uri="{FF2B5EF4-FFF2-40B4-BE49-F238E27FC236}">
                <a16:creationId xmlns:a16="http://schemas.microsoft.com/office/drawing/2014/main" id="{00067BEF-639C-376D-9320-5B6E82E9343F}"/>
              </a:ext>
            </a:extLst>
          </p:cNvPr>
          <p:cNvSpPr/>
          <p:nvPr/>
        </p:nvSpPr>
        <p:spPr>
          <a:xfrm rot="16200000">
            <a:off x="1062496" y="4036337"/>
            <a:ext cx="278835" cy="249677"/>
          </a:xfrm>
          <a:prstGeom prst="stripedRightArrow">
            <a:avLst/>
          </a:prstGeom>
          <a:solidFill>
            <a:srgbClr val="7EB0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: gestreift nach rechts 19">
            <a:extLst>
              <a:ext uri="{FF2B5EF4-FFF2-40B4-BE49-F238E27FC236}">
                <a16:creationId xmlns:a16="http://schemas.microsoft.com/office/drawing/2014/main" id="{7BBEE6ED-F41F-B5FC-2174-B92584EE65A9}"/>
              </a:ext>
            </a:extLst>
          </p:cNvPr>
          <p:cNvSpPr/>
          <p:nvPr/>
        </p:nvSpPr>
        <p:spPr>
          <a:xfrm rot="16200000">
            <a:off x="1071532" y="4564794"/>
            <a:ext cx="278835" cy="249677"/>
          </a:xfrm>
          <a:prstGeom prst="stripedRightArrow">
            <a:avLst/>
          </a:prstGeom>
          <a:solidFill>
            <a:srgbClr val="7EB0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: gestreift nach rechts 22">
            <a:extLst>
              <a:ext uri="{FF2B5EF4-FFF2-40B4-BE49-F238E27FC236}">
                <a16:creationId xmlns:a16="http://schemas.microsoft.com/office/drawing/2014/main" id="{C3893895-E370-B397-6A77-1E61A9127141}"/>
              </a:ext>
            </a:extLst>
          </p:cNvPr>
          <p:cNvSpPr/>
          <p:nvPr/>
        </p:nvSpPr>
        <p:spPr>
          <a:xfrm rot="16200000">
            <a:off x="1062496" y="5110656"/>
            <a:ext cx="278835" cy="249677"/>
          </a:xfrm>
          <a:prstGeom prst="stripedRightArrow">
            <a:avLst/>
          </a:prstGeom>
          <a:solidFill>
            <a:srgbClr val="7EB0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: gestreift nach rechts 24">
            <a:extLst>
              <a:ext uri="{FF2B5EF4-FFF2-40B4-BE49-F238E27FC236}">
                <a16:creationId xmlns:a16="http://schemas.microsoft.com/office/drawing/2014/main" id="{192A73F8-AF83-2F4F-A728-E6B886304C16}"/>
              </a:ext>
            </a:extLst>
          </p:cNvPr>
          <p:cNvSpPr/>
          <p:nvPr/>
        </p:nvSpPr>
        <p:spPr>
          <a:xfrm rot="5400000">
            <a:off x="6165383" y="2343808"/>
            <a:ext cx="278835" cy="249677"/>
          </a:xfrm>
          <a:prstGeom prst="stripedRightArrow">
            <a:avLst/>
          </a:prstGeom>
          <a:solidFill>
            <a:srgbClr val="049F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: gestreift nach rechts 26">
            <a:extLst>
              <a:ext uri="{FF2B5EF4-FFF2-40B4-BE49-F238E27FC236}">
                <a16:creationId xmlns:a16="http://schemas.microsoft.com/office/drawing/2014/main" id="{AE82C778-7D7E-428C-8F55-A81AFD348350}"/>
              </a:ext>
            </a:extLst>
          </p:cNvPr>
          <p:cNvSpPr/>
          <p:nvPr/>
        </p:nvSpPr>
        <p:spPr>
          <a:xfrm rot="5400000">
            <a:off x="6160698" y="2880647"/>
            <a:ext cx="278835" cy="249677"/>
          </a:xfrm>
          <a:prstGeom prst="stripedRightArrow">
            <a:avLst/>
          </a:prstGeom>
          <a:solidFill>
            <a:srgbClr val="049F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: gestreift nach rechts 28">
            <a:extLst>
              <a:ext uri="{FF2B5EF4-FFF2-40B4-BE49-F238E27FC236}">
                <a16:creationId xmlns:a16="http://schemas.microsoft.com/office/drawing/2014/main" id="{087DDF52-5851-B8E1-AAF3-365AC64852F2}"/>
              </a:ext>
            </a:extLst>
          </p:cNvPr>
          <p:cNvSpPr/>
          <p:nvPr/>
        </p:nvSpPr>
        <p:spPr>
          <a:xfrm rot="5400000">
            <a:off x="6160698" y="3426029"/>
            <a:ext cx="278835" cy="249677"/>
          </a:xfrm>
          <a:prstGeom prst="stripedRightArrow">
            <a:avLst/>
          </a:prstGeom>
          <a:solidFill>
            <a:srgbClr val="049F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: gestreift nach rechts 30">
            <a:extLst>
              <a:ext uri="{FF2B5EF4-FFF2-40B4-BE49-F238E27FC236}">
                <a16:creationId xmlns:a16="http://schemas.microsoft.com/office/drawing/2014/main" id="{1D10FB19-B336-E420-8FA9-E1CDCA64538C}"/>
              </a:ext>
            </a:extLst>
          </p:cNvPr>
          <p:cNvSpPr/>
          <p:nvPr/>
        </p:nvSpPr>
        <p:spPr>
          <a:xfrm rot="5400000">
            <a:off x="6176492" y="3960532"/>
            <a:ext cx="278835" cy="249677"/>
          </a:xfrm>
          <a:prstGeom prst="stripedRightArrow">
            <a:avLst/>
          </a:prstGeom>
          <a:solidFill>
            <a:srgbClr val="049F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: gestreift nach rechts 31">
            <a:extLst>
              <a:ext uri="{FF2B5EF4-FFF2-40B4-BE49-F238E27FC236}">
                <a16:creationId xmlns:a16="http://schemas.microsoft.com/office/drawing/2014/main" id="{4F54AE1E-D726-2B0B-C121-4827113F7A1A}"/>
              </a:ext>
            </a:extLst>
          </p:cNvPr>
          <p:cNvSpPr/>
          <p:nvPr/>
        </p:nvSpPr>
        <p:spPr>
          <a:xfrm rot="5400000">
            <a:off x="6160698" y="4508873"/>
            <a:ext cx="278835" cy="249677"/>
          </a:xfrm>
          <a:prstGeom prst="stripedRightArrow">
            <a:avLst/>
          </a:prstGeom>
          <a:solidFill>
            <a:srgbClr val="049F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: gestreift nach rechts 32">
            <a:extLst>
              <a:ext uri="{FF2B5EF4-FFF2-40B4-BE49-F238E27FC236}">
                <a16:creationId xmlns:a16="http://schemas.microsoft.com/office/drawing/2014/main" id="{83D0B0C6-6823-8985-FA18-D9E422D3568D}"/>
              </a:ext>
            </a:extLst>
          </p:cNvPr>
          <p:cNvSpPr/>
          <p:nvPr/>
        </p:nvSpPr>
        <p:spPr>
          <a:xfrm rot="5400000">
            <a:off x="6165382" y="5053208"/>
            <a:ext cx="278835" cy="249677"/>
          </a:xfrm>
          <a:prstGeom prst="stripedRightArrow">
            <a:avLst/>
          </a:prstGeom>
          <a:solidFill>
            <a:srgbClr val="049F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274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1259</Words>
  <Application>Microsoft Office PowerPoint</Application>
  <PresentationFormat>Breitbild</PresentationFormat>
  <Paragraphs>153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Trebuchet MS</vt:lpstr>
      <vt:lpstr>Wingdings 3</vt:lpstr>
      <vt:lpstr>Office</vt:lpstr>
      <vt:lpstr>Malnutrition Awareness Week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Mangelernährung</dc:title>
  <dc:creator>Bernadette Bolch</dc:creator>
  <cp:lastModifiedBy>DGEM, Lena Wehle</cp:lastModifiedBy>
  <cp:revision>81</cp:revision>
  <dcterms:created xsi:type="dcterms:W3CDTF">2023-07-31T08:51:06Z</dcterms:created>
  <dcterms:modified xsi:type="dcterms:W3CDTF">2023-10-26T09:36:06Z</dcterms:modified>
</cp:coreProperties>
</file>