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59" r:id="rId5"/>
    <p:sldId id="260" r:id="rId6"/>
    <p:sldId id="275" r:id="rId7"/>
    <p:sldId id="272" r:id="rId8"/>
    <p:sldId id="273" r:id="rId9"/>
    <p:sldId id="263" r:id="rId10"/>
    <p:sldId id="274" r:id="rId11"/>
    <p:sldId id="276" r:id="rId12"/>
    <p:sldId id="277" r:id="rId13"/>
    <p:sldId id="264" r:id="rId14"/>
    <p:sldId id="267" r:id="rId15"/>
    <p:sldId id="269" r:id="rId16"/>
    <p:sldId id="270" r:id="rId17"/>
    <p:sldId id="271" r:id="rId18"/>
    <p:sldId id="268" r:id="rId19"/>
    <p:sldId id="279" r:id="rId20"/>
    <p:sldId id="278" r:id="rId21"/>
    <p:sldId id="261" r:id="rId22"/>
  </p:sldIdLst>
  <p:sldSz cx="18288000" cy="10287000"/>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540" autoAdjust="0"/>
  </p:normalViewPr>
  <p:slideViewPr>
    <p:cSldViewPr>
      <p:cViewPr varScale="1">
        <p:scale>
          <a:sx n="76" d="100"/>
          <a:sy n="76" d="100"/>
        </p:scale>
        <p:origin x="6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A52BA-2F13-4D55-B195-5D161227A42D}" type="doc">
      <dgm:prSet loTypeId="urn:diagrams.loki3.com/VaryingWidthList" loCatId="list" qsTypeId="urn:microsoft.com/office/officeart/2005/8/quickstyle/simple1" qsCatId="simple" csTypeId="urn:microsoft.com/office/officeart/2005/8/colors/accent1_2" csCatId="accent1" phldr="1"/>
      <dgm:spPr/>
    </dgm:pt>
    <dgm:pt modelId="{D3E1C13E-7B42-4D5B-A71E-F17CB05125BB}">
      <dgm:prSet phldrT="[Text]" custT="1"/>
      <dgm:spPr/>
      <dgm:t>
        <a:bodyPr/>
        <a:lstStyle/>
        <a:p>
          <a:r>
            <a:rPr lang="en-GB" sz="2400" dirty="0">
              <a:latin typeface="+mn-lt"/>
              <a:cs typeface="Times New Roman" pitchFamily="18" charset="0"/>
            </a:rPr>
            <a:t>Healthcare Services Purchase</a:t>
          </a:r>
          <a:r>
            <a:rPr lang="el-GR" sz="2400" dirty="0">
              <a:latin typeface="+mn-lt"/>
              <a:cs typeface="Times New Roman" pitchFamily="18" charset="0"/>
            </a:rPr>
            <a:t>      </a:t>
          </a:r>
          <a:endParaRPr lang="en-US" sz="2400" dirty="0">
            <a:latin typeface="+mn-lt"/>
            <a:cs typeface="Times New Roman" pitchFamily="18" charset="0"/>
          </a:endParaRPr>
        </a:p>
      </dgm:t>
    </dgm:pt>
    <dgm:pt modelId="{523EED45-EC0F-41A8-B22C-846FC10D45D0}" type="parTrans" cxnId="{BB2121D9-2C86-46B1-996A-701D57F1BF1B}">
      <dgm:prSet/>
      <dgm:spPr/>
      <dgm:t>
        <a:bodyPr/>
        <a:lstStyle/>
        <a:p>
          <a:endParaRPr lang="en-US"/>
        </a:p>
      </dgm:t>
    </dgm:pt>
    <dgm:pt modelId="{1BB2A0B2-3FE9-45C1-A152-EBB2E31D3317}" type="sibTrans" cxnId="{BB2121D9-2C86-46B1-996A-701D57F1BF1B}">
      <dgm:prSet/>
      <dgm:spPr/>
      <dgm:t>
        <a:bodyPr/>
        <a:lstStyle/>
        <a:p>
          <a:endParaRPr lang="en-US"/>
        </a:p>
      </dgm:t>
    </dgm:pt>
    <dgm:pt modelId="{1D4AB7A4-51B7-43D6-A66C-4991823D5315}">
      <dgm:prSet phldrT="[Text]" custT="1"/>
      <dgm:spPr>
        <a:solidFill>
          <a:schemeClr val="accent2"/>
        </a:solidFill>
      </dgm:spPr>
      <dgm:t>
        <a:bodyPr/>
        <a:lstStyle/>
        <a:p>
          <a:r>
            <a:rPr lang="en-GB" sz="2400" dirty="0">
              <a:latin typeface="+mn-lt"/>
              <a:cs typeface="Times New Roman" pitchFamily="18" charset="0"/>
            </a:rPr>
            <a:t>Health Technology Assessment</a:t>
          </a:r>
          <a:endParaRPr lang="en-US" sz="2400" dirty="0">
            <a:latin typeface="+mn-lt"/>
            <a:cs typeface="Times New Roman" pitchFamily="18" charset="0"/>
          </a:endParaRPr>
        </a:p>
      </dgm:t>
    </dgm:pt>
    <dgm:pt modelId="{7C21789E-EDBF-4A23-B7AE-2909B2963045}" type="parTrans" cxnId="{8D265EC5-3FEB-4C3A-92F9-CBBE2C539A19}">
      <dgm:prSet/>
      <dgm:spPr/>
      <dgm:t>
        <a:bodyPr/>
        <a:lstStyle/>
        <a:p>
          <a:endParaRPr lang="en-US"/>
        </a:p>
      </dgm:t>
    </dgm:pt>
    <dgm:pt modelId="{6B5BC7AC-D14B-448A-8002-189CB6853910}" type="sibTrans" cxnId="{8D265EC5-3FEB-4C3A-92F9-CBBE2C539A19}">
      <dgm:prSet/>
      <dgm:spPr/>
      <dgm:t>
        <a:bodyPr/>
        <a:lstStyle/>
        <a:p>
          <a:endParaRPr lang="en-US"/>
        </a:p>
      </dgm:t>
    </dgm:pt>
    <dgm:pt modelId="{7E984E9D-0C02-4076-A525-0D6B64734FF4}">
      <dgm:prSet phldrT="[Text]" custT="1"/>
      <dgm:spPr>
        <a:solidFill>
          <a:schemeClr val="accent4"/>
        </a:solidFill>
      </dgm:spPr>
      <dgm:t>
        <a:bodyPr/>
        <a:lstStyle/>
        <a:p>
          <a:r>
            <a:rPr lang="en-GB" sz="2400" dirty="0"/>
            <a:t>Contracts</a:t>
          </a:r>
          <a:endParaRPr lang="en-US" sz="2400" dirty="0"/>
        </a:p>
      </dgm:t>
    </dgm:pt>
    <dgm:pt modelId="{A833320F-4FDC-4BA7-98EF-4E07E3019216}" type="parTrans" cxnId="{4983CC8D-4AC3-4F96-AA03-B353E95558B8}">
      <dgm:prSet/>
      <dgm:spPr/>
      <dgm:t>
        <a:bodyPr/>
        <a:lstStyle/>
        <a:p>
          <a:endParaRPr lang="en-US"/>
        </a:p>
      </dgm:t>
    </dgm:pt>
    <dgm:pt modelId="{50BD514F-D337-499E-BA93-A7482B96F76E}" type="sibTrans" cxnId="{4983CC8D-4AC3-4F96-AA03-B353E95558B8}">
      <dgm:prSet/>
      <dgm:spPr/>
      <dgm:t>
        <a:bodyPr/>
        <a:lstStyle/>
        <a:p>
          <a:endParaRPr lang="en-US"/>
        </a:p>
      </dgm:t>
    </dgm:pt>
    <dgm:pt modelId="{F79D0B0A-A297-41E7-989F-C544C67CE30B}">
      <dgm:prSet phldrT="[Text]" custT="1"/>
      <dgm:spPr>
        <a:solidFill>
          <a:schemeClr val="accent6">
            <a:lumMod val="75000"/>
          </a:schemeClr>
        </a:solidFill>
      </dgm:spPr>
      <dgm:t>
        <a:bodyPr/>
        <a:lstStyle/>
        <a:p>
          <a:r>
            <a:rPr lang="en-GB" sz="2400" dirty="0" err="1"/>
            <a:t>Negotiatons</a:t>
          </a:r>
          <a:endParaRPr lang="en-US" sz="2400" dirty="0"/>
        </a:p>
      </dgm:t>
    </dgm:pt>
    <dgm:pt modelId="{CBD5FD1E-4E5A-4309-84E6-A77AEF189111}" type="parTrans" cxnId="{30E191C5-82BE-4550-BE8B-207F1459F803}">
      <dgm:prSet/>
      <dgm:spPr/>
      <dgm:t>
        <a:bodyPr/>
        <a:lstStyle/>
        <a:p>
          <a:endParaRPr lang="en-US"/>
        </a:p>
      </dgm:t>
    </dgm:pt>
    <dgm:pt modelId="{30266F30-3C66-4E09-BCC3-B6E633B44F52}" type="sibTrans" cxnId="{30E191C5-82BE-4550-BE8B-207F1459F803}">
      <dgm:prSet/>
      <dgm:spPr/>
      <dgm:t>
        <a:bodyPr/>
        <a:lstStyle/>
        <a:p>
          <a:endParaRPr lang="en-US"/>
        </a:p>
      </dgm:t>
    </dgm:pt>
    <dgm:pt modelId="{31F555EC-7720-49C9-8F3B-2DA3F5D0982D}" type="pres">
      <dgm:prSet presAssocID="{840A52BA-2F13-4D55-B195-5D161227A42D}" presName="Name0" presStyleCnt="0">
        <dgm:presLayoutVars>
          <dgm:resizeHandles/>
        </dgm:presLayoutVars>
      </dgm:prSet>
      <dgm:spPr/>
    </dgm:pt>
    <dgm:pt modelId="{F309FC68-1311-4909-9156-5CE9D7952461}" type="pres">
      <dgm:prSet presAssocID="{D3E1C13E-7B42-4D5B-A71E-F17CB05125BB}" presName="text" presStyleLbl="node1" presStyleIdx="0" presStyleCnt="4" custScaleX="152579" custLinFactNeighborX="-34782" custLinFactNeighborY="-4158">
        <dgm:presLayoutVars>
          <dgm:bulletEnabled val="1"/>
        </dgm:presLayoutVars>
      </dgm:prSet>
      <dgm:spPr/>
    </dgm:pt>
    <dgm:pt modelId="{D57E1646-395B-4386-B461-DA6E5AAD1F14}" type="pres">
      <dgm:prSet presAssocID="{1BB2A0B2-3FE9-45C1-A152-EBB2E31D3317}" presName="space" presStyleCnt="0"/>
      <dgm:spPr/>
    </dgm:pt>
    <dgm:pt modelId="{FB0369ED-71B0-428A-89C1-91A5B432B482}" type="pres">
      <dgm:prSet presAssocID="{1D4AB7A4-51B7-43D6-A66C-4991823D5315}" presName="text" presStyleLbl="node1" presStyleIdx="1" presStyleCnt="4" custScaleX="138517" custLinFactNeighborX="-32649" custLinFactNeighborY="383">
        <dgm:presLayoutVars>
          <dgm:bulletEnabled val="1"/>
        </dgm:presLayoutVars>
      </dgm:prSet>
      <dgm:spPr/>
    </dgm:pt>
    <dgm:pt modelId="{57E2470D-FCF3-4E4B-B307-9368F97C1A80}" type="pres">
      <dgm:prSet presAssocID="{6B5BC7AC-D14B-448A-8002-189CB6853910}" presName="space" presStyleCnt="0"/>
      <dgm:spPr/>
    </dgm:pt>
    <dgm:pt modelId="{B578FDA7-305D-43FF-998E-8E4D221D819D}" type="pres">
      <dgm:prSet presAssocID="{7E984E9D-0C02-4076-A525-0D6B64734FF4}" presName="text" presStyleLbl="node1" presStyleIdx="2" presStyleCnt="4" custScaleX="172930" custLinFactNeighborX="-39588" custLinFactNeighborY="-32762">
        <dgm:presLayoutVars>
          <dgm:bulletEnabled val="1"/>
        </dgm:presLayoutVars>
      </dgm:prSet>
      <dgm:spPr/>
    </dgm:pt>
    <dgm:pt modelId="{0FEE8337-E31B-443D-ACCC-2421DDCD4756}" type="pres">
      <dgm:prSet presAssocID="{50BD514F-D337-499E-BA93-A7482B96F76E}" presName="space" presStyleCnt="0"/>
      <dgm:spPr/>
    </dgm:pt>
    <dgm:pt modelId="{65622390-5939-47CF-ABF5-F32215DC210B}" type="pres">
      <dgm:prSet presAssocID="{F79D0B0A-A297-41E7-989F-C544C67CE30B}" presName="text" presStyleLbl="node1" presStyleIdx="3" presStyleCnt="4" custScaleX="137462" custLinFactNeighborX="-30819" custLinFactNeighborY="-44190">
        <dgm:presLayoutVars>
          <dgm:bulletEnabled val="1"/>
        </dgm:presLayoutVars>
      </dgm:prSet>
      <dgm:spPr/>
    </dgm:pt>
  </dgm:ptLst>
  <dgm:cxnLst>
    <dgm:cxn modelId="{501F0640-00F9-4283-9DCF-AA991B6458B3}" type="presOf" srcId="{F79D0B0A-A297-41E7-989F-C544C67CE30B}" destId="{65622390-5939-47CF-ABF5-F32215DC210B}" srcOrd="0" destOrd="0" presId="urn:diagrams.loki3.com/VaryingWidthList"/>
    <dgm:cxn modelId="{E6114D44-ACFE-4E2B-82D8-C6C34FBC31F2}" type="presOf" srcId="{7E984E9D-0C02-4076-A525-0D6B64734FF4}" destId="{B578FDA7-305D-43FF-998E-8E4D221D819D}" srcOrd="0" destOrd="0" presId="urn:diagrams.loki3.com/VaryingWidthList"/>
    <dgm:cxn modelId="{4118E871-A150-4999-8E9D-9C3AF7114515}" type="presOf" srcId="{1D4AB7A4-51B7-43D6-A66C-4991823D5315}" destId="{FB0369ED-71B0-428A-89C1-91A5B432B482}" srcOrd="0" destOrd="0" presId="urn:diagrams.loki3.com/VaryingWidthList"/>
    <dgm:cxn modelId="{BB8C658D-07F3-4711-A704-BFC96ABBA5A3}" type="presOf" srcId="{840A52BA-2F13-4D55-B195-5D161227A42D}" destId="{31F555EC-7720-49C9-8F3B-2DA3F5D0982D}" srcOrd="0" destOrd="0" presId="urn:diagrams.loki3.com/VaryingWidthList"/>
    <dgm:cxn modelId="{4983CC8D-4AC3-4F96-AA03-B353E95558B8}" srcId="{840A52BA-2F13-4D55-B195-5D161227A42D}" destId="{7E984E9D-0C02-4076-A525-0D6B64734FF4}" srcOrd="2" destOrd="0" parTransId="{A833320F-4FDC-4BA7-98EF-4E07E3019216}" sibTransId="{50BD514F-D337-499E-BA93-A7482B96F76E}"/>
    <dgm:cxn modelId="{8D265EC5-3FEB-4C3A-92F9-CBBE2C539A19}" srcId="{840A52BA-2F13-4D55-B195-5D161227A42D}" destId="{1D4AB7A4-51B7-43D6-A66C-4991823D5315}" srcOrd="1" destOrd="0" parTransId="{7C21789E-EDBF-4A23-B7AE-2909B2963045}" sibTransId="{6B5BC7AC-D14B-448A-8002-189CB6853910}"/>
    <dgm:cxn modelId="{30E191C5-82BE-4550-BE8B-207F1459F803}" srcId="{840A52BA-2F13-4D55-B195-5D161227A42D}" destId="{F79D0B0A-A297-41E7-989F-C544C67CE30B}" srcOrd="3" destOrd="0" parTransId="{CBD5FD1E-4E5A-4309-84E6-A77AEF189111}" sibTransId="{30266F30-3C66-4E09-BCC3-B6E633B44F52}"/>
    <dgm:cxn modelId="{BB2121D9-2C86-46B1-996A-701D57F1BF1B}" srcId="{840A52BA-2F13-4D55-B195-5D161227A42D}" destId="{D3E1C13E-7B42-4D5B-A71E-F17CB05125BB}" srcOrd="0" destOrd="0" parTransId="{523EED45-EC0F-41A8-B22C-846FC10D45D0}" sibTransId="{1BB2A0B2-3FE9-45C1-A152-EBB2E31D3317}"/>
    <dgm:cxn modelId="{728C01EF-7927-4192-81D2-0E784C2562DD}" type="presOf" srcId="{D3E1C13E-7B42-4D5B-A71E-F17CB05125BB}" destId="{F309FC68-1311-4909-9156-5CE9D7952461}" srcOrd="0" destOrd="0" presId="urn:diagrams.loki3.com/VaryingWidthList"/>
    <dgm:cxn modelId="{CE51959F-7E15-4F82-908C-1149E49117F6}" type="presParOf" srcId="{31F555EC-7720-49C9-8F3B-2DA3F5D0982D}" destId="{F309FC68-1311-4909-9156-5CE9D7952461}" srcOrd="0" destOrd="0" presId="urn:diagrams.loki3.com/VaryingWidthList"/>
    <dgm:cxn modelId="{E2BE3F86-BE0A-4B2D-B326-AD96F6E34101}" type="presParOf" srcId="{31F555EC-7720-49C9-8F3B-2DA3F5D0982D}" destId="{D57E1646-395B-4386-B461-DA6E5AAD1F14}" srcOrd="1" destOrd="0" presId="urn:diagrams.loki3.com/VaryingWidthList"/>
    <dgm:cxn modelId="{EDCDB69C-629C-4120-9570-59C814E83F6F}" type="presParOf" srcId="{31F555EC-7720-49C9-8F3B-2DA3F5D0982D}" destId="{FB0369ED-71B0-428A-89C1-91A5B432B482}" srcOrd="2" destOrd="0" presId="urn:diagrams.loki3.com/VaryingWidthList"/>
    <dgm:cxn modelId="{16F07D3B-C70C-413D-ABDE-BCFFEF8C21AA}" type="presParOf" srcId="{31F555EC-7720-49C9-8F3B-2DA3F5D0982D}" destId="{57E2470D-FCF3-4E4B-B307-9368F97C1A80}" srcOrd="3" destOrd="0" presId="urn:diagrams.loki3.com/VaryingWidthList"/>
    <dgm:cxn modelId="{4B297AFD-E45B-4140-A4CD-487198CE75EC}" type="presParOf" srcId="{31F555EC-7720-49C9-8F3B-2DA3F5D0982D}" destId="{B578FDA7-305D-43FF-998E-8E4D221D819D}" srcOrd="4" destOrd="0" presId="urn:diagrams.loki3.com/VaryingWidthList"/>
    <dgm:cxn modelId="{4E9E637C-CC4B-4E7F-A28A-08336E117018}" type="presParOf" srcId="{31F555EC-7720-49C9-8F3B-2DA3F5D0982D}" destId="{0FEE8337-E31B-443D-ACCC-2421DDCD4756}" srcOrd="5" destOrd="0" presId="urn:diagrams.loki3.com/VaryingWidthList"/>
    <dgm:cxn modelId="{B761D1D7-C105-4BB2-8B7C-9422689795BF}" type="presParOf" srcId="{31F555EC-7720-49C9-8F3B-2DA3F5D0982D}" destId="{65622390-5939-47CF-ABF5-F32215DC210B}" srcOrd="6"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6A6CB3-B667-424B-B641-B4D342AC86A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l-GR"/>
        </a:p>
      </dgm:t>
    </dgm:pt>
    <dgm:pt modelId="{6EC8201C-BDD6-4CDD-9464-15D1FAF92708}">
      <dgm:prSet phldrT="[Text]"/>
      <dgm:spPr>
        <a:solidFill>
          <a:schemeClr val="accent6"/>
        </a:solidFill>
      </dgm:spPr>
      <dgm:t>
        <a:bodyPr/>
        <a:lstStyle/>
        <a:p>
          <a:r>
            <a:rPr lang="en-US" b="1" dirty="0">
              <a:latin typeface="Arial" panose="020B0604020202020204" pitchFamily="34" charset="0"/>
              <a:cs typeface="Arial" panose="020B0604020202020204" pitchFamily="34" charset="0"/>
            </a:rPr>
            <a:t>The Registry</a:t>
          </a:r>
          <a:endParaRPr lang="el-GR" b="1" dirty="0">
            <a:latin typeface="Arial" panose="020B0604020202020204" pitchFamily="34" charset="0"/>
            <a:cs typeface="Arial" panose="020B0604020202020204" pitchFamily="34" charset="0"/>
          </a:endParaRPr>
        </a:p>
      </dgm:t>
    </dgm:pt>
    <dgm:pt modelId="{E249EBD8-7B2B-48C8-961A-4A43884FB6FC}" type="parTrans" cxnId="{CF1AAA27-5224-415E-B50E-6C0CEFA1EC28}">
      <dgm:prSet/>
      <dgm:spPr/>
      <dgm:t>
        <a:bodyPr/>
        <a:lstStyle/>
        <a:p>
          <a:endParaRPr lang="el-GR"/>
        </a:p>
      </dgm:t>
    </dgm:pt>
    <dgm:pt modelId="{CECBDD46-AECA-4B2A-9BC8-437724074F9E}" type="sibTrans" cxnId="{CF1AAA27-5224-415E-B50E-6C0CEFA1EC28}">
      <dgm:prSet/>
      <dgm:spPr/>
      <dgm:t>
        <a:bodyPr/>
        <a:lstStyle/>
        <a:p>
          <a:endParaRPr lang="el-GR"/>
        </a:p>
      </dgm:t>
    </dgm:pt>
    <dgm:pt modelId="{7F95F8CC-A1C1-4839-963D-44424E187BEA}">
      <dgm:prSet phldrT="[Text]" custT="1"/>
      <dgm:spPr>
        <a:solidFill>
          <a:schemeClr val="accent6"/>
        </a:solidFill>
      </dgm:spPr>
      <dgm:t>
        <a:bodyPr/>
        <a:lstStyle/>
        <a:p>
          <a:r>
            <a:rPr lang="en-US" sz="1400" b="1" dirty="0">
              <a:latin typeface="Arial" panose="020B0604020202020204" pitchFamily="34" charset="0"/>
              <a:cs typeface="Arial" panose="020B0604020202020204" pitchFamily="34" charset="0"/>
            </a:rPr>
            <a:t>FSMP pricing monitoring</a:t>
          </a:r>
          <a:endParaRPr lang="el-GR" sz="1400" b="1" dirty="0">
            <a:latin typeface="Arial" panose="020B0604020202020204" pitchFamily="34" charset="0"/>
            <a:cs typeface="Arial" panose="020B0604020202020204" pitchFamily="34" charset="0"/>
          </a:endParaRPr>
        </a:p>
      </dgm:t>
    </dgm:pt>
    <dgm:pt modelId="{740B6E1B-BA64-4FC9-8C0A-57EDA87864BE}" type="parTrans" cxnId="{59146DA2-6573-49B4-8E1F-CDD76CB626FF}">
      <dgm:prSet/>
      <dgm:spPr/>
      <dgm:t>
        <a:bodyPr/>
        <a:lstStyle/>
        <a:p>
          <a:endParaRPr lang="el-GR"/>
        </a:p>
      </dgm:t>
    </dgm:pt>
    <dgm:pt modelId="{BDCCC197-946F-4D2F-A3A5-CFE6789C591D}" type="sibTrans" cxnId="{59146DA2-6573-49B4-8E1F-CDD76CB626FF}">
      <dgm:prSet/>
      <dgm:spPr/>
      <dgm:t>
        <a:bodyPr/>
        <a:lstStyle/>
        <a:p>
          <a:endParaRPr lang="el-GR"/>
        </a:p>
      </dgm:t>
    </dgm:pt>
    <dgm:pt modelId="{A8A026CF-2306-4E76-8EAA-F52B66944DC2}">
      <dgm:prSet phldrT="[Text]" custT="1"/>
      <dgm:spPr>
        <a:solidFill>
          <a:schemeClr val="accent6"/>
        </a:solidFill>
      </dgm:spPr>
      <dgm:t>
        <a:bodyPr/>
        <a:lstStyle/>
        <a:p>
          <a:r>
            <a:rPr lang="en-US" sz="1400" b="1" dirty="0">
              <a:latin typeface="Arial" panose="020B0604020202020204" pitchFamily="34" charset="0"/>
              <a:cs typeface="Arial" panose="020B0604020202020204" pitchFamily="34" charset="0"/>
            </a:rPr>
            <a:t>FSMP Registry</a:t>
          </a:r>
          <a:endParaRPr lang="el-GR" sz="1400" b="1" dirty="0">
            <a:latin typeface="Arial" panose="020B0604020202020204" pitchFamily="34" charset="0"/>
            <a:cs typeface="Arial" panose="020B0604020202020204" pitchFamily="34" charset="0"/>
          </a:endParaRPr>
        </a:p>
      </dgm:t>
    </dgm:pt>
    <dgm:pt modelId="{61744A16-C761-4214-8A13-7E29B6277DDA}" type="parTrans" cxnId="{51650095-AB44-4B1C-B99F-A5D210D1B6B9}">
      <dgm:prSet/>
      <dgm:spPr/>
      <dgm:t>
        <a:bodyPr/>
        <a:lstStyle/>
        <a:p>
          <a:endParaRPr lang="el-GR"/>
        </a:p>
      </dgm:t>
    </dgm:pt>
    <dgm:pt modelId="{5727E05A-448B-4936-94FD-8721077D572D}" type="sibTrans" cxnId="{51650095-AB44-4B1C-B99F-A5D210D1B6B9}">
      <dgm:prSet/>
      <dgm:spPr/>
      <dgm:t>
        <a:bodyPr/>
        <a:lstStyle/>
        <a:p>
          <a:endParaRPr lang="el-GR"/>
        </a:p>
      </dgm:t>
    </dgm:pt>
    <dgm:pt modelId="{4D5E01E8-B335-445D-BE81-4FCBD84D4938}">
      <dgm:prSet phldrT="[Text]" custT="1"/>
      <dgm:spPr>
        <a:solidFill>
          <a:schemeClr val="accent6"/>
        </a:solidFill>
      </dgm:spPr>
      <dgm:t>
        <a:bodyPr/>
        <a:lstStyle/>
        <a:p>
          <a:r>
            <a:rPr lang="en-US" sz="1400" b="1" dirty="0">
              <a:latin typeface="Arial" panose="020B0604020202020204" pitchFamily="34" charset="0"/>
              <a:cs typeface="Arial" panose="020B0604020202020204" pitchFamily="34" charset="0"/>
            </a:rPr>
            <a:t>Manufacturers Registry</a:t>
          </a:r>
          <a:endParaRPr lang="el-GR" sz="1400" b="1" dirty="0">
            <a:latin typeface="Arial" panose="020B0604020202020204" pitchFamily="34" charset="0"/>
            <a:cs typeface="Arial" panose="020B0604020202020204" pitchFamily="34" charset="0"/>
          </a:endParaRPr>
        </a:p>
      </dgm:t>
    </dgm:pt>
    <dgm:pt modelId="{6C12469D-B1DB-4234-98A4-21A3AEBB9C33}" type="parTrans" cxnId="{D7378129-6796-48EB-A77C-18DEF8FF5D52}">
      <dgm:prSet/>
      <dgm:spPr/>
      <dgm:t>
        <a:bodyPr/>
        <a:lstStyle/>
        <a:p>
          <a:endParaRPr lang="el-GR"/>
        </a:p>
      </dgm:t>
    </dgm:pt>
    <dgm:pt modelId="{A0513F5A-3897-4802-83B8-5A79041F175F}" type="sibTrans" cxnId="{D7378129-6796-48EB-A77C-18DEF8FF5D52}">
      <dgm:prSet/>
      <dgm:spPr/>
      <dgm:t>
        <a:bodyPr/>
        <a:lstStyle/>
        <a:p>
          <a:endParaRPr lang="el-GR"/>
        </a:p>
      </dgm:t>
    </dgm:pt>
    <dgm:pt modelId="{8E08AF12-503A-47CC-90BE-D0CD326E6F54}">
      <dgm:prSet phldrT="[Text]" custT="1"/>
      <dgm:spPr>
        <a:solidFill>
          <a:schemeClr val="accent6"/>
        </a:solidFill>
      </dgm:spPr>
      <dgm:t>
        <a:bodyPr/>
        <a:lstStyle/>
        <a:p>
          <a:r>
            <a:rPr lang="en-US" sz="1400" b="1" dirty="0">
              <a:latin typeface="Arial" panose="020B0604020202020204" pitchFamily="34" charset="0"/>
              <a:cs typeface="Arial" panose="020B0604020202020204" pitchFamily="34" charset="0"/>
            </a:rPr>
            <a:t>Traceability</a:t>
          </a:r>
          <a:endParaRPr lang="el-GR" sz="1400" b="1" dirty="0">
            <a:latin typeface="Arial" panose="020B0604020202020204" pitchFamily="34" charset="0"/>
            <a:cs typeface="Arial" panose="020B0604020202020204" pitchFamily="34" charset="0"/>
          </a:endParaRPr>
        </a:p>
      </dgm:t>
    </dgm:pt>
    <dgm:pt modelId="{6A08A4BC-9B0D-4E56-BFBD-3C7BB43D84A5}" type="parTrans" cxnId="{831E49C1-1AE0-4695-A52C-1EDB62229ED6}">
      <dgm:prSet/>
      <dgm:spPr/>
      <dgm:t>
        <a:bodyPr/>
        <a:lstStyle/>
        <a:p>
          <a:endParaRPr lang="el-GR"/>
        </a:p>
      </dgm:t>
    </dgm:pt>
    <dgm:pt modelId="{7B3C3094-011C-4F26-A1FC-55D3D6E1A969}" type="sibTrans" cxnId="{831E49C1-1AE0-4695-A52C-1EDB62229ED6}">
      <dgm:prSet/>
      <dgm:spPr/>
      <dgm:t>
        <a:bodyPr/>
        <a:lstStyle/>
        <a:p>
          <a:endParaRPr lang="el-GR"/>
        </a:p>
      </dgm:t>
    </dgm:pt>
    <dgm:pt modelId="{DF63C6C6-EC21-4C4E-86E4-5B6BD9768997}">
      <dgm:prSet phldrT="[Text]" custT="1"/>
      <dgm:spPr>
        <a:solidFill>
          <a:schemeClr val="accent6"/>
        </a:solidFill>
      </dgm:spPr>
      <dgm:t>
        <a:bodyPr/>
        <a:lstStyle/>
        <a:p>
          <a:r>
            <a:rPr lang="en-US" sz="1400" b="1" dirty="0">
              <a:latin typeface="Arial" panose="020B0604020202020204" pitchFamily="34" charset="0"/>
              <a:cs typeface="Arial" panose="020B0604020202020204" pitchFamily="34" charset="0"/>
            </a:rPr>
            <a:t>Authorized  Representatives Registry</a:t>
          </a:r>
          <a:endParaRPr lang="el-GR" sz="1400" b="1" dirty="0">
            <a:latin typeface="Arial" panose="020B0604020202020204" pitchFamily="34" charset="0"/>
            <a:cs typeface="Arial" panose="020B0604020202020204" pitchFamily="34" charset="0"/>
          </a:endParaRPr>
        </a:p>
      </dgm:t>
    </dgm:pt>
    <dgm:pt modelId="{2643D7D4-AD19-4E89-9977-52167B83EAE4}" type="parTrans" cxnId="{289EA56E-8756-4986-BA37-A5642241CE01}">
      <dgm:prSet/>
      <dgm:spPr/>
      <dgm:t>
        <a:bodyPr/>
        <a:lstStyle/>
        <a:p>
          <a:endParaRPr lang="el-GR"/>
        </a:p>
      </dgm:t>
    </dgm:pt>
    <dgm:pt modelId="{444A5FC3-B658-4EF6-BDFD-873E68697100}" type="sibTrans" cxnId="{289EA56E-8756-4986-BA37-A5642241CE01}">
      <dgm:prSet/>
      <dgm:spPr/>
      <dgm:t>
        <a:bodyPr/>
        <a:lstStyle/>
        <a:p>
          <a:endParaRPr lang="el-GR"/>
        </a:p>
      </dgm:t>
    </dgm:pt>
    <dgm:pt modelId="{A5210991-C093-4DAA-A810-7BCF4C7BDF0D}" type="pres">
      <dgm:prSet presAssocID="{B06A6CB3-B667-424B-B641-B4D342AC86A1}" presName="Name0" presStyleCnt="0">
        <dgm:presLayoutVars>
          <dgm:chMax val="1"/>
          <dgm:dir/>
          <dgm:animLvl val="ctr"/>
          <dgm:resizeHandles val="exact"/>
        </dgm:presLayoutVars>
      </dgm:prSet>
      <dgm:spPr/>
    </dgm:pt>
    <dgm:pt modelId="{EDF42A7C-E5B1-40E8-811A-F741A7C23DE2}" type="pres">
      <dgm:prSet presAssocID="{6EC8201C-BDD6-4CDD-9464-15D1FAF92708}" presName="centerShape" presStyleLbl="node0" presStyleIdx="0" presStyleCnt="1"/>
      <dgm:spPr/>
    </dgm:pt>
    <dgm:pt modelId="{57940081-1D49-4DAC-AEF4-DEDD0E4594EA}" type="pres">
      <dgm:prSet presAssocID="{7F95F8CC-A1C1-4839-963D-44424E187BEA}" presName="node" presStyleLbl="node1" presStyleIdx="0" presStyleCnt="5" custScaleX="131429" custScaleY="113865">
        <dgm:presLayoutVars>
          <dgm:bulletEnabled val="1"/>
        </dgm:presLayoutVars>
      </dgm:prSet>
      <dgm:spPr/>
    </dgm:pt>
    <dgm:pt modelId="{82B54005-7C50-435A-A9AD-58BC53E787FD}" type="pres">
      <dgm:prSet presAssocID="{7F95F8CC-A1C1-4839-963D-44424E187BEA}" presName="dummy" presStyleCnt="0"/>
      <dgm:spPr/>
    </dgm:pt>
    <dgm:pt modelId="{41C72E98-323B-49CA-B026-74A1C9913B4B}" type="pres">
      <dgm:prSet presAssocID="{BDCCC197-946F-4D2F-A3A5-CFE6789C591D}" presName="sibTrans" presStyleLbl="sibTrans2D1" presStyleIdx="0" presStyleCnt="5"/>
      <dgm:spPr/>
    </dgm:pt>
    <dgm:pt modelId="{99B61D52-4A85-4B35-930B-F50BD89CC0F3}" type="pres">
      <dgm:prSet presAssocID="{A8A026CF-2306-4E76-8EAA-F52B66944DC2}" presName="node" presStyleLbl="node1" presStyleIdx="1" presStyleCnt="5" custScaleX="134591" custScaleY="131853">
        <dgm:presLayoutVars>
          <dgm:bulletEnabled val="1"/>
        </dgm:presLayoutVars>
      </dgm:prSet>
      <dgm:spPr/>
    </dgm:pt>
    <dgm:pt modelId="{D281B9FD-BA2D-48F7-A0DD-F1112D42A941}" type="pres">
      <dgm:prSet presAssocID="{A8A026CF-2306-4E76-8EAA-F52B66944DC2}" presName="dummy" presStyleCnt="0"/>
      <dgm:spPr/>
    </dgm:pt>
    <dgm:pt modelId="{4B1850F4-2B70-4845-B092-5D4C4CD4203E}" type="pres">
      <dgm:prSet presAssocID="{5727E05A-448B-4936-94FD-8721077D572D}" presName="sibTrans" presStyleLbl="sibTrans2D1" presStyleIdx="1" presStyleCnt="5"/>
      <dgm:spPr/>
    </dgm:pt>
    <dgm:pt modelId="{2F6CB9DA-9F2A-4965-9CE3-F8B1DF7FB2E3}" type="pres">
      <dgm:prSet presAssocID="{4D5E01E8-B335-445D-BE81-4FCBD84D4938}" presName="node" presStyleLbl="node1" presStyleIdx="2" presStyleCnt="5" custScaleX="140060" custScaleY="142817">
        <dgm:presLayoutVars>
          <dgm:bulletEnabled val="1"/>
        </dgm:presLayoutVars>
      </dgm:prSet>
      <dgm:spPr/>
    </dgm:pt>
    <dgm:pt modelId="{5A94B7F4-C347-4502-A077-9756645610EA}" type="pres">
      <dgm:prSet presAssocID="{4D5E01E8-B335-445D-BE81-4FCBD84D4938}" presName="dummy" presStyleCnt="0"/>
      <dgm:spPr/>
    </dgm:pt>
    <dgm:pt modelId="{BD56D3CB-E97C-49F2-90C3-A54893D0776C}" type="pres">
      <dgm:prSet presAssocID="{A0513F5A-3897-4802-83B8-5A79041F175F}" presName="sibTrans" presStyleLbl="sibTrans2D1" presStyleIdx="2" presStyleCnt="5"/>
      <dgm:spPr/>
    </dgm:pt>
    <dgm:pt modelId="{9D55404C-0BF7-49E7-925F-B31E83AACB56}" type="pres">
      <dgm:prSet presAssocID="{DF63C6C6-EC21-4C4E-86E4-5B6BD9768997}" presName="node" presStyleLbl="node1" presStyleIdx="3" presStyleCnt="5" custScaleX="142640" custScaleY="138996">
        <dgm:presLayoutVars>
          <dgm:bulletEnabled val="1"/>
        </dgm:presLayoutVars>
      </dgm:prSet>
      <dgm:spPr/>
    </dgm:pt>
    <dgm:pt modelId="{4F67206D-803C-4746-8C87-75D529A8B6FB}" type="pres">
      <dgm:prSet presAssocID="{DF63C6C6-EC21-4C4E-86E4-5B6BD9768997}" presName="dummy" presStyleCnt="0"/>
      <dgm:spPr/>
    </dgm:pt>
    <dgm:pt modelId="{95B5DB7E-E0E3-4CBE-8A51-5556AED6350F}" type="pres">
      <dgm:prSet presAssocID="{444A5FC3-B658-4EF6-BDFD-873E68697100}" presName="sibTrans" presStyleLbl="sibTrans2D1" presStyleIdx="3" presStyleCnt="5"/>
      <dgm:spPr/>
    </dgm:pt>
    <dgm:pt modelId="{026A5D46-6DBD-4A4D-AA34-0234A774D1AE}" type="pres">
      <dgm:prSet presAssocID="{8E08AF12-503A-47CC-90BE-D0CD326E6F54}" presName="node" presStyleLbl="node1" presStyleIdx="4" presStyleCnt="5" custScaleX="123964" custScaleY="134099">
        <dgm:presLayoutVars>
          <dgm:bulletEnabled val="1"/>
        </dgm:presLayoutVars>
      </dgm:prSet>
      <dgm:spPr/>
    </dgm:pt>
    <dgm:pt modelId="{91E57A7C-971B-4E63-8B96-5AE63E5BD650}" type="pres">
      <dgm:prSet presAssocID="{8E08AF12-503A-47CC-90BE-D0CD326E6F54}" presName="dummy" presStyleCnt="0"/>
      <dgm:spPr/>
    </dgm:pt>
    <dgm:pt modelId="{40148636-F13E-44AC-BA2D-6477529D92D8}" type="pres">
      <dgm:prSet presAssocID="{7B3C3094-011C-4F26-A1FC-55D3D6E1A969}" presName="sibTrans" presStyleLbl="sibTrans2D1" presStyleIdx="4" presStyleCnt="5"/>
      <dgm:spPr/>
    </dgm:pt>
  </dgm:ptLst>
  <dgm:cxnLst>
    <dgm:cxn modelId="{0D943B09-8C4A-48B2-B80C-8DC813DEEDFC}" type="presOf" srcId="{B06A6CB3-B667-424B-B641-B4D342AC86A1}" destId="{A5210991-C093-4DAA-A810-7BCF4C7BDF0D}" srcOrd="0" destOrd="0" presId="urn:microsoft.com/office/officeart/2005/8/layout/radial6"/>
    <dgm:cxn modelId="{C3BA4B14-108A-4905-ADDE-622548305453}" type="presOf" srcId="{DF63C6C6-EC21-4C4E-86E4-5B6BD9768997}" destId="{9D55404C-0BF7-49E7-925F-B31E83AACB56}" srcOrd="0" destOrd="0" presId="urn:microsoft.com/office/officeart/2005/8/layout/radial6"/>
    <dgm:cxn modelId="{CF1AAA27-5224-415E-B50E-6C0CEFA1EC28}" srcId="{B06A6CB3-B667-424B-B641-B4D342AC86A1}" destId="{6EC8201C-BDD6-4CDD-9464-15D1FAF92708}" srcOrd="0" destOrd="0" parTransId="{E249EBD8-7B2B-48C8-961A-4A43884FB6FC}" sibTransId="{CECBDD46-AECA-4B2A-9BC8-437724074F9E}"/>
    <dgm:cxn modelId="{D7378129-6796-48EB-A77C-18DEF8FF5D52}" srcId="{6EC8201C-BDD6-4CDD-9464-15D1FAF92708}" destId="{4D5E01E8-B335-445D-BE81-4FCBD84D4938}" srcOrd="2" destOrd="0" parTransId="{6C12469D-B1DB-4234-98A4-21A3AEBB9C33}" sibTransId="{A0513F5A-3897-4802-83B8-5A79041F175F}"/>
    <dgm:cxn modelId="{C4BA742D-9267-45C7-A1F9-32CB96A5832A}" type="presOf" srcId="{6EC8201C-BDD6-4CDD-9464-15D1FAF92708}" destId="{EDF42A7C-E5B1-40E8-811A-F741A7C23DE2}" srcOrd="0" destOrd="0" presId="urn:microsoft.com/office/officeart/2005/8/layout/radial6"/>
    <dgm:cxn modelId="{FF275732-850F-41DF-8BF3-B279BAE098EF}" type="presOf" srcId="{8E08AF12-503A-47CC-90BE-D0CD326E6F54}" destId="{026A5D46-6DBD-4A4D-AA34-0234A774D1AE}" srcOrd="0" destOrd="0" presId="urn:microsoft.com/office/officeart/2005/8/layout/radial6"/>
    <dgm:cxn modelId="{EF4AC253-7B84-4E87-96AC-6F54B772DC4C}" type="presOf" srcId="{A8A026CF-2306-4E76-8EAA-F52B66944DC2}" destId="{99B61D52-4A85-4B35-930B-F50BD89CC0F3}" srcOrd="0" destOrd="0" presId="urn:microsoft.com/office/officeart/2005/8/layout/radial6"/>
    <dgm:cxn modelId="{5C5D1965-AF44-4CA3-B56E-8DE402D22AE7}" type="presOf" srcId="{444A5FC3-B658-4EF6-BDFD-873E68697100}" destId="{95B5DB7E-E0E3-4CBE-8A51-5556AED6350F}" srcOrd="0" destOrd="0" presId="urn:microsoft.com/office/officeart/2005/8/layout/radial6"/>
    <dgm:cxn modelId="{289EA56E-8756-4986-BA37-A5642241CE01}" srcId="{6EC8201C-BDD6-4CDD-9464-15D1FAF92708}" destId="{DF63C6C6-EC21-4C4E-86E4-5B6BD9768997}" srcOrd="3" destOrd="0" parTransId="{2643D7D4-AD19-4E89-9977-52167B83EAE4}" sibTransId="{444A5FC3-B658-4EF6-BDFD-873E68697100}"/>
    <dgm:cxn modelId="{51650095-AB44-4B1C-B99F-A5D210D1B6B9}" srcId="{6EC8201C-BDD6-4CDD-9464-15D1FAF92708}" destId="{A8A026CF-2306-4E76-8EAA-F52B66944DC2}" srcOrd="1" destOrd="0" parTransId="{61744A16-C761-4214-8A13-7E29B6277DDA}" sibTransId="{5727E05A-448B-4936-94FD-8721077D572D}"/>
    <dgm:cxn modelId="{6AAD949C-B42B-415C-825D-CF4C18313B2E}" type="presOf" srcId="{7B3C3094-011C-4F26-A1FC-55D3D6E1A969}" destId="{40148636-F13E-44AC-BA2D-6477529D92D8}" srcOrd="0" destOrd="0" presId="urn:microsoft.com/office/officeart/2005/8/layout/radial6"/>
    <dgm:cxn modelId="{59146DA2-6573-49B4-8E1F-CDD76CB626FF}" srcId="{6EC8201C-BDD6-4CDD-9464-15D1FAF92708}" destId="{7F95F8CC-A1C1-4839-963D-44424E187BEA}" srcOrd="0" destOrd="0" parTransId="{740B6E1B-BA64-4FC9-8C0A-57EDA87864BE}" sibTransId="{BDCCC197-946F-4D2F-A3A5-CFE6789C591D}"/>
    <dgm:cxn modelId="{E48EE2A2-5CCF-4343-8993-D61B0D032B5C}" type="presOf" srcId="{A0513F5A-3897-4802-83B8-5A79041F175F}" destId="{BD56D3CB-E97C-49F2-90C3-A54893D0776C}" srcOrd="0" destOrd="0" presId="urn:microsoft.com/office/officeart/2005/8/layout/radial6"/>
    <dgm:cxn modelId="{FD2BD8A5-B0F5-4111-A948-EBAD6A072600}" type="presOf" srcId="{BDCCC197-946F-4D2F-A3A5-CFE6789C591D}" destId="{41C72E98-323B-49CA-B026-74A1C9913B4B}" srcOrd="0" destOrd="0" presId="urn:microsoft.com/office/officeart/2005/8/layout/radial6"/>
    <dgm:cxn modelId="{831E49C1-1AE0-4695-A52C-1EDB62229ED6}" srcId="{6EC8201C-BDD6-4CDD-9464-15D1FAF92708}" destId="{8E08AF12-503A-47CC-90BE-D0CD326E6F54}" srcOrd="4" destOrd="0" parTransId="{6A08A4BC-9B0D-4E56-BFBD-3C7BB43D84A5}" sibTransId="{7B3C3094-011C-4F26-A1FC-55D3D6E1A969}"/>
    <dgm:cxn modelId="{B23FC2F0-B51F-46E2-8CD5-A96D9722AE44}" type="presOf" srcId="{5727E05A-448B-4936-94FD-8721077D572D}" destId="{4B1850F4-2B70-4845-B092-5D4C4CD4203E}" srcOrd="0" destOrd="0" presId="urn:microsoft.com/office/officeart/2005/8/layout/radial6"/>
    <dgm:cxn modelId="{FF0031F2-F35C-4A28-A741-3C9A552A2D9F}" type="presOf" srcId="{4D5E01E8-B335-445D-BE81-4FCBD84D4938}" destId="{2F6CB9DA-9F2A-4965-9CE3-F8B1DF7FB2E3}" srcOrd="0" destOrd="0" presId="urn:microsoft.com/office/officeart/2005/8/layout/radial6"/>
    <dgm:cxn modelId="{C076D0F8-5DB0-4786-A7E2-0D16E7E44145}" type="presOf" srcId="{7F95F8CC-A1C1-4839-963D-44424E187BEA}" destId="{57940081-1D49-4DAC-AEF4-DEDD0E4594EA}" srcOrd="0" destOrd="0" presId="urn:microsoft.com/office/officeart/2005/8/layout/radial6"/>
    <dgm:cxn modelId="{AA00D7DB-B0B4-4437-A5D4-AB6F2F348956}" type="presParOf" srcId="{A5210991-C093-4DAA-A810-7BCF4C7BDF0D}" destId="{EDF42A7C-E5B1-40E8-811A-F741A7C23DE2}" srcOrd="0" destOrd="0" presId="urn:microsoft.com/office/officeart/2005/8/layout/radial6"/>
    <dgm:cxn modelId="{0200766A-43A1-416C-B002-1A16A4D1AE01}" type="presParOf" srcId="{A5210991-C093-4DAA-A810-7BCF4C7BDF0D}" destId="{57940081-1D49-4DAC-AEF4-DEDD0E4594EA}" srcOrd="1" destOrd="0" presId="urn:microsoft.com/office/officeart/2005/8/layout/radial6"/>
    <dgm:cxn modelId="{03AF1B8D-FF15-47AF-9806-9A68CC491053}" type="presParOf" srcId="{A5210991-C093-4DAA-A810-7BCF4C7BDF0D}" destId="{82B54005-7C50-435A-A9AD-58BC53E787FD}" srcOrd="2" destOrd="0" presId="urn:microsoft.com/office/officeart/2005/8/layout/radial6"/>
    <dgm:cxn modelId="{CC92FAC1-3EE5-4D20-A910-56D2CF4E0065}" type="presParOf" srcId="{A5210991-C093-4DAA-A810-7BCF4C7BDF0D}" destId="{41C72E98-323B-49CA-B026-74A1C9913B4B}" srcOrd="3" destOrd="0" presId="urn:microsoft.com/office/officeart/2005/8/layout/radial6"/>
    <dgm:cxn modelId="{62387953-2C89-4927-92C0-952DEAAF13AC}" type="presParOf" srcId="{A5210991-C093-4DAA-A810-7BCF4C7BDF0D}" destId="{99B61D52-4A85-4B35-930B-F50BD89CC0F3}" srcOrd="4" destOrd="0" presId="urn:microsoft.com/office/officeart/2005/8/layout/radial6"/>
    <dgm:cxn modelId="{D92FC5D7-3771-41B3-A866-D0956099B4F1}" type="presParOf" srcId="{A5210991-C093-4DAA-A810-7BCF4C7BDF0D}" destId="{D281B9FD-BA2D-48F7-A0DD-F1112D42A941}" srcOrd="5" destOrd="0" presId="urn:microsoft.com/office/officeart/2005/8/layout/radial6"/>
    <dgm:cxn modelId="{9473C1ED-D5B0-4715-B533-09A006B33065}" type="presParOf" srcId="{A5210991-C093-4DAA-A810-7BCF4C7BDF0D}" destId="{4B1850F4-2B70-4845-B092-5D4C4CD4203E}" srcOrd="6" destOrd="0" presId="urn:microsoft.com/office/officeart/2005/8/layout/radial6"/>
    <dgm:cxn modelId="{9D6E923F-E6C1-45B4-890D-5DA08929C997}" type="presParOf" srcId="{A5210991-C093-4DAA-A810-7BCF4C7BDF0D}" destId="{2F6CB9DA-9F2A-4965-9CE3-F8B1DF7FB2E3}" srcOrd="7" destOrd="0" presId="urn:microsoft.com/office/officeart/2005/8/layout/radial6"/>
    <dgm:cxn modelId="{31D24EB6-82D4-47CD-9BFA-2DFF8B32A096}" type="presParOf" srcId="{A5210991-C093-4DAA-A810-7BCF4C7BDF0D}" destId="{5A94B7F4-C347-4502-A077-9756645610EA}" srcOrd="8" destOrd="0" presId="urn:microsoft.com/office/officeart/2005/8/layout/radial6"/>
    <dgm:cxn modelId="{31B0DDFC-1D21-46F2-8962-ECBF94600A17}" type="presParOf" srcId="{A5210991-C093-4DAA-A810-7BCF4C7BDF0D}" destId="{BD56D3CB-E97C-49F2-90C3-A54893D0776C}" srcOrd="9" destOrd="0" presId="urn:microsoft.com/office/officeart/2005/8/layout/radial6"/>
    <dgm:cxn modelId="{58C74D2E-13BE-4F56-A682-8EE838354F13}" type="presParOf" srcId="{A5210991-C093-4DAA-A810-7BCF4C7BDF0D}" destId="{9D55404C-0BF7-49E7-925F-B31E83AACB56}" srcOrd="10" destOrd="0" presId="urn:microsoft.com/office/officeart/2005/8/layout/radial6"/>
    <dgm:cxn modelId="{262B540E-4FAC-4290-ABF6-0E7346C020E9}" type="presParOf" srcId="{A5210991-C093-4DAA-A810-7BCF4C7BDF0D}" destId="{4F67206D-803C-4746-8C87-75D529A8B6FB}" srcOrd="11" destOrd="0" presId="urn:microsoft.com/office/officeart/2005/8/layout/radial6"/>
    <dgm:cxn modelId="{292AE9DC-74DE-426F-8CB4-99FD18F7A87F}" type="presParOf" srcId="{A5210991-C093-4DAA-A810-7BCF4C7BDF0D}" destId="{95B5DB7E-E0E3-4CBE-8A51-5556AED6350F}" srcOrd="12" destOrd="0" presId="urn:microsoft.com/office/officeart/2005/8/layout/radial6"/>
    <dgm:cxn modelId="{120310A3-39FC-418C-B379-290DF93C5A01}" type="presParOf" srcId="{A5210991-C093-4DAA-A810-7BCF4C7BDF0D}" destId="{026A5D46-6DBD-4A4D-AA34-0234A774D1AE}" srcOrd="13" destOrd="0" presId="urn:microsoft.com/office/officeart/2005/8/layout/radial6"/>
    <dgm:cxn modelId="{BF672A25-3B77-431D-B845-E630EC96FBDB}" type="presParOf" srcId="{A5210991-C093-4DAA-A810-7BCF4C7BDF0D}" destId="{91E57A7C-971B-4E63-8B96-5AE63E5BD650}" srcOrd="14" destOrd="0" presId="urn:microsoft.com/office/officeart/2005/8/layout/radial6"/>
    <dgm:cxn modelId="{55CD8DD2-F456-4BEF-BB68-A02284BAA5B2}" type="presParOf" srcId="{A5210991-C093-4DAA-A810-7BCF4C7BDF0D}" destId="{40148636-F13E-44AC-BA2D-6477529D92D8}" srcOrd="15" destOrd="0" presId="urn:microsoft.com/office/officeart/2005/8/layout/radial6"/>
  </dgm:cxnLst>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335583-85DC-4ECA-A215-84B4C8C857A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4D7C4911-BF09-4087-B802-8E5A082BD117}">
      <dgm:prSet phldrT="[Κείμενο]" custT="1"/>
      <dgm:spPr>
        <a:solidFill>
          <a:srgbClr val="001FC1"/>
        </a:solidFill>
      </dgm:spPr>
      <dgm:t>
        <a:bodyPr/>
        <a:lstStyle/>
        <a:p>
          <a:r>
            <a:rPr lang="en-US" sz="2400" b="1" dirty="0">
              <a:latin typeface="Arial" panose="020B0604020202020204" pitchFamily="34" charset="0"/>
              <a:cs typeface="Arial" panose="020B0604020202020204" pitchFamily="34" charset="0"/>
            </a:rPr>
            <a:t>Set the monthly reimbursed amount of each product (volume ceilings) according to ICD</a:t>
          </a:r>
          <a:endParaRPr lang="el-GR" sz="2400" b="1" dirty="0">
            <a:latin typeface="Arial" panose="020B0604020202020204" pitchFamily="34" charset="0"/>
            <a:cs typeface="Arial" panose="020B0604020202020204" pitchFamily="34" charset="0"/>
          </a:endParaRPr>
        </a:p>
      </dgm:t>
    </dgm:pt>
    <dgm:pt modelId="{55AC6518-20BA-4C64-B1EF-E18D1923E05C}" type="parTrans" cxnId="{05350E97-C51A-4543-94C3-8E16948211E3}">
      <dgm:prSet/>
      <dgm:spPr/>
      <dgm:t>
        <a:bodyPr/>
        <a:lstStyle/>
        <a:p>
          <a:endParaRPr lang="el-GR"/>
        </a:p>
      </dgm:t>
    </dgm:pt>
    <dgm:pt modelId="{D56AE1F4-07DE-47C3-91EA-18C686E82BA5}" type="sibTrans" cxnId="{05350E97-C51A-4543-94C3-8E16948211E3}">
      <dgm:prSet/>
      <dgm:spPr/>
      <dgm:t>
        <a:bodyPr/>
        <a:lstStyle/>
        <a:p>
          <a:endParaRPr lang="el-GR"/>
        </a:p>
      </dgm:t>
    </dgm:pt>
    <dgm:pt modelId="{1DE2FCF4-536C-4F8C-A3E1-E194AB2A466B}">
      <dgm:prSet phldrT="[Κείμενο]" custT="1"/>
      <dgm:spPr>
        <a:solidFill>
          <a:srgbClr val="001FC1"/>
        </a:solidFill>
      </dgm:spPr>
      <dgm:t>
        <a:bodyPr/>
        <a:lstStyle/>
        <a:p>
          <a:r>
            <a:rPr lang="en-US" sz="2400" b="1" dirty="0">
              <a:latin typeface="Arial" panose="020B0604020202020204" pitchFamily="34" charset="0"/>
              <a:cs typeface="Arial" panose="020B0604020202020204" pitchFamily="34" charset="0"/>
            </a:rPr>
            <a:t>Connect each FSMP to ICDs</a:t>
          </a:r>
          <a:endParaRPr lang="el-GR" sz="2400" b="1" dirty="0">
            <a:latin typeface="Arial" panose="020B0604020202020204" pitchFamily="34" charset="0"/>
            <a:cs typeface="Arial" panose="020B0604020202020204" pitchFamily="34" charset="0"/>
          </a:endParaRPr>
        </a:p>
      </dgm:t>
    </dgm:pt>
    <dgm:pt modelId="{8A5E9FAB-D448-4BA2-8311-165868BD6B79}" type="parTrans" cxnId="{CA263F4C-6116-4B8A-880D-49FB936E7588}">
      <dgm:prSet/>
      <dgm:spPr/>
      <dgm:t>
        <a:bodyPr/>
        <a:lstStyle/>
        <a:p>
          <a:endParaRPr lang="el-GR"/>
        </a:p>
      </dgm:t>
    </dgm:pt>
    <dgm:pt modelId="{B189BDB3-EE2A-42A5-9BC2-D031158BD121}" type="sibTrans" cxnId="{CA263F4C-6116-4B8A-880D-49FB936E7588}">
      <dgm:prSet/>
      <dgm:spPr/>
      <dgm:t>
        <a:bodyPr/>
        <a:lstStyle/>
        <a:p>
          <a:endParaRPr lang="el-GR"/>
        </a:p>
      </dgm:t>
    </dgm:pt>
    <dgm:pt modelId="{354CCA9C-7206-4C28-869B-63BCF772D954}">
      <dgm:prSet phldrT="[Κείμενο]" custT="1"/>
      <dgm:spPr>
        <a:solidFill>
          <a:srgbClr val="001FC1"/>
        </a:solidFill>
      </dgm:spPr>
      <dgm:t>
        <a:bodyPr/>
        <a:lstStyle/>
        <a:p>
          <a:r>
            <a:rPr lang="en-US" sz="2400" b="1" dirty="0">
              <a:latin typeface="Arial" panose="020B0604020202020204" pitchFamily="34" charset="0"/>
              <a:cs typeface="Arial" panose="020B0604020202020204" pitchFamily="34" charset="0"/>
            </a:rPr>
            <a:t>Set reimbursement price per energy or protein content to specific Registry categories.</a:t>
          </a:r>
          <a:endParaRPr lang="el-GR" sz="2400" b="1" dirty="0">
            <a:latin typeface="Arial" panose="020B0604020202020204" pitchFamily="34" charset="0"/>
            <a:cs typeface="Arial" panose="020B0604020202020204" pitchFamily="34" charset="0"/>
          </a:endParaRPr>
        </a:p>
      </dgm:t>
    </dgm:pt>
    <dgm:pt modelId="{760EE182-CB73-4702-8E96-077B08309355}" type="parTrans" cxnId="{51CD238F-B9A8-4915-BFBE-64303DB278F5}">
      <dgm:prSet/>
      <dgm:spPr/>
      <dgm:t>
        <a:bodyPr/>
        <a:lstStyle/>
        <a:p>
          <a:endParaRPr lang="el-GR"/>
        </a:p>
      </dgm:t>
    </dgm:pt>
    <dgm:pt modelId="{D7CA1ED9-E0BC-4B70-81CA-D1AD7C1105A6}" type="sibTrans" cxnId="{51CD238F-B9A8-4915-BFBE-64303DB278F5}">
      <dgm:prSet/>
      <dgm:spPr/>
      <dgm:t>
        <a:bodyPr/>
        <a:lstStyle/>
        <a:p>
          <a:endParaRPr lang="el-GR"/>
        </a:p>
      </dgm:t>
    </dgm:pt>
    <dgm:pt modelId="{28938DA1-9073-4FA8-90D6-BFB6A8AF5F49}">
      <dgm:prSet custT="1"/>
      <dgm:spPr>
        <a:solidFill>
          <a:srgbClr val="001FC1"/>
        </a:solidFill>
      </dgm:spPr>
      <dgm:t>
        <a:bodyPr/>
        <a:lstStyle/>
        <a:p>
          <a:r>
            <a:rPr lang="en-US" sz="2400" b="1" dirty="0">
              <a:latin typeface="Arial" panose="020B0604020202020204" pitchFamily="34" charset="0"/>
              <a:cs typeface="Arial" panose="020B0604020202020204" pitchFamily="34" charset="0"/>
            </a:rPr>
            <a:t>Implementation of the virtual barcodes </a:t>
          </a:r>
          <a:endParaRPr lang="el-GR" sz="2400" b="1" dirty="0">
            <a:latin typeface="Arial" panose="020B0604020202020204" pitchFamily="34" charset="0"/>
            <a:cs typeface="Arial" panose="020B0604020202020204" pitchFamily="34" charset="0"/>
          </a:endParaRPr>
        </a:p>
      </dgm:t>
    </dgm:pt>
    <dgm:pt modelId="{441842CE-DAFA-4E5D-88CF-67A7052645E0}" type="parTrans" cxnId="{53AD66E6-65F7-4291-AD03-36EDD9AD6079}">
      <dgm:prSet/>
      <dgm:spPr/>
      <dgm:t>
        <a:bodyPr/>
        <a:lstStyle/>
        <a:p>
          <a:endParaRPr lang="el-GR"/>
        </a:p>
      </dgm:t>
    </dgm:pt>
    <dgm:pt modelId="{13A68474-C193-4554-BC95-543037B7A15D}" type="sibTrans" cxnId="{53AD66E6-65F7-4291-AD03-36EDD9AD6079}">
      <dgm:prSet/>
      <dgm:spPr/>
      <dgm:t>
        <a:bodyPr/>
        <a:lstStyle/>
        <a:p>
          <a:endParaRPr lang="el-GR"/>
        </a:p>
      </dgm:t>
    </dgm:pt>
    <dgm:pt modelId="{708C2549-90C8-4597-9BC2-556D8A721A0C}">
      <dgm:prSet custT="1"/>
      <dgm:spPr>
        <a:solidFill>
          <a:srgbClr val="001FC1"/>
        </a:solidFill>
      </dgm:spPr>
      <dgm:t>
        <a:bodyPr/>
        <a:lstStyle/>
        <a:p>
          <a:r>
            <a:rPr lang="en-US" sz="2400" b="1" dirty="0">
              <a:latin typeface="Arial" panose="020B0604020202020204" pitchFamily="34" charset="0"/>
              <a:cs typeface="Arial" panose="020B0604020202020204" pitchFamily="34" charset="0"/>
            </a:rPr>
            <a:t>Connect each ICD to doctor specialization</a:t>
          </a:r>
          <a:endParaRPr lang="el-GR" sz="2400" b="1" dirty="0">
            <a:latin typeface="Arial" panose="020B0604020202020204" pitchFamily="34" charset="0"/>
            <a:cs typeface="Arial" panose="020B0604020202020204" pitchFamily="34" charset="0"/>
          </a:endParaRPr>
        </a:p>
      </dgm:t>
    </dgm:pt>
    <dgm:pt modelId="{52362266-0CFF-4ED6-8818-563D89F275DA}" type="parTrans" cxnId="{DABF3D4A-8CF1-41D9-A712-01E2CBC20EB4}">
      <dgm:prSet/>
      <dgm:spPr/>
      <dgm:t>
        <a:bodyPr/>
        <a:lstStyle/>
        <a:p>
          <a:endParaRPr lang="el-GR"/>
        </a:p>
      </dgm:t>
    </dgm:pt>
    <dgm:pt modelId="{987186BD-75B2-4ADA-994E-2746E681556F}" type="sibTrans" cxnId="{DABF3D4A-8CF1-41D9-A712-01E2CBC20EB4}">
      <dgm:prSet/>
      <dgm:spPr/>
      <dgm:t>
        <a:bodyPr/>
        <a:lstStyle/>
        <a:p>
          <a:endParaRPr lang="el-GR"/>
        </a:p>
      </dgm:t>
    </dgm:pt>
    <dgm:pt modelId="{882D430E-65E1-494A-A75B-A49F70FB03D6}">
      <dgm:prSet custT="1"/>
      <dgm:spPr>
        <a:solidFill>
          <a:srgbClr val="001FC1"/>
        </a:solidFill>
      </dgm:spPr>
      <dgm:t>
        <a:bodyPr/>
        <a:lstStyle/>
        <a:p>
          <a:r>
            <a:rPr lang="en-US" sz="2400" b="1" dirty="0">
              <a:latin typeface="Arial" panose="020B0604020202020204" pitchFamily="34" charset="0"/>
              <a:cs typeface="Arial" panose="020B0604020202020204" pitchFamily="34" charset="0"/>
            </a:rPr>
            <a:t>Real Time Approval of prescriptions</a:t>
          </a:r>
          <a:endParaRPr lang="el-GR" sz="2400" b="1" dirty="0">
            <a:latin typeface="Arial" panose="020B0604020202020204" pitchFamily="34" charset="0"/>
            <a:cs typeface="Arial" panose="020B0604020202020204" pitchFamily="34" charset="0"/>
          </a:endParaRPr>
        </a:p>
      </dgm:t>
    </dgm:pt>
    <dgm:pt modelId="{742777AE-24EA-4E94-B554-AEC7127FA086}" type="parTrans" cxnId="{CE46FE18-D6C0-4199-B43C-2D6ED8F03B85}">
      <dgm:prSet/>
      <dgm:spPr/>
      <dgm:t>
        <a:bodyPr/>
        <a:lstStyle/>
        <a:p>
          <a:endParaRPr lang="el-GR"/>
        </a:p>
      </dgm:t>
    </dgm:pt>
    <dgm:pt modelId="{C6032FB8-CA52-479E-9A25-BCC4D45C76F6}" type="sibTrans" cxnId="{CE46FE18-D6C0-4199-B43C-2D6ED8F03B85}">
      <dgm:prSet/>
      <dgm:spPr/>
      <dgm:t>
        <a:bodyPr/>
        <a:lstStyle/>
        <a:p>
          <a:endParaRPr lang="el-GR"/>
        </a:p>
      </dgm:t>
    </dgm:pt>
    <dgm:pt modelId="{7F6FCEA5-0F29-D344-A6F9-6DDB459B80C1}">
      <dgm:prSet phldrT="[Κείμενο]" custT="1"/>
      <dgm:spPr>
        <a:solidFill>
          <a:srgbClr val="001FC1"/>
        </a:solidFill>
      </dgm:spPr>
      <dgm:t>
        <a:bodyPr/>
        <a:lstStyle/>
        <a:p>
          <a:r>
            <a:rPr lang="en-US" sz="2400" b="1" dirty="0">
              <a:latin typeface="Arial" panose="020B0604020202020204" pitchFamily="34" charset="0"/>
              <a:cs typeface="Arial" panose="020B0604020202020204" pitchFamily="34" charset="0"/>
            </a:rPr>
            <a:t>Split the budget for adult and children. </a:t>
          </a:r>
          <a:endParaRPr lang="el-GR" sz="2400" b="1" dirty="0">
            <a:latin typeface="Arial" panose="020B0604020202020204" pitchFamily="34" charset="0"/>
            <a:cs typeface="Arial" panose="020B0604020202020204" pitchFamily="34" charset="0"/>
          </a:endParaRPr>
        </a:p>
      </dgm:t>
    </dgm:pt>
    <dgm:pt modelId="{D73F01CB-8F7A-8247-9D61-3375D156CFEF}" type="parTrans" cxnId="{6AD23C5D-6C79-4945-85E7-AEAF260EE2EC}">
      <dgm:prSet/>
      <dgm:spPr/>
      <dgm:t>
        <a:bodyPr/>
        <a:lstStyle/>
        <a:p>
          <a:endParaRPr lang="el-GR"/>
        </a:p>
      </dgm:t>
    </dgm:pt>
    <dgm:pt modelId="{950ABB43-28D1-BA4B-98DC-2A9C6E05BE82}" type="sibTrans" cxnId="{6AD23C5D-6C79-4945-85E7-AEAF260EE2EC}">
      <dgm:prSet/>
      <dgm:spPr/>
      <dgm:t>
        <a:bodyPr/>
        <a:lstStyle/>
        <a:p>
          <a:endParaRPr lang="el-GR"/>
        </a:p>
      </dgm:t>
    </dgm:pt>
    <dgm:pt modelId="{CB4FA4F1-BFD1-4D02-BDFD-E54ADBADA2ED}" type="pres">
      <dgm:prSet presAssocID="{9C335583-85DC-4ECA-A215-84B4C8C857A2}" presName="linear" presStyleCnt="0">
        <dgm:presLayoutVars>
          <dgm:dir/>
          <dgm:animLvl val="lvl"/>
          <dgm:resizeHandles val="exact"/>
        </dgm:presLayoutVars>
      </dgm:prSet>
      <dgm:spPr/>
    </dgm:pt>
    <dgm:pt modelId="{E65C88F9-B924-421E-BE1C-0B24F122AB8B}" type="pres">
      <dgm:prSet presAssocID="{4D7C4911-BF09-4087-B802-8E5A082BD117}" presName="parentLin" presStyleCnt="0"/>
      <dgm:spPr/>
    </dgm:pt>
    <dgm:pt modelId="{1321E034-C1F4-4BCF-B76B-59F110BDA184}" type="pres">
      <dgm:prSet presAssocID="{4D7C4911-BF09-4087-B802-8E5A082BD117}" presName="parentLeftMargin" presStyleLbl="node1" presStyleIdx="0" presStyleCnt="7"/>
      <dgm:spPr/>
    </dgm:pt>
    <dgm:pt modelId="{412ACB61-410A-4A67-9EA5-B3610D21FF44}" type="pres">
      <dgm:prSet presAssocID="{4D7C4911-BF09-4087-B802-8E5A082BD117}" presName="parentText" presStyleLbl="node1" presStyleIdx="0" presStyleCnt="7">
        <dgm:presLayoutVars>
          <dgm:chMax val="0"/>
          <dgm:bulletEnabled val="1"/>
        </dgm:presLayoutVars>
      </dgm:prSet>
      <dgm:spPr/>
    </dgm:pt>
    <dgm:pt modelId="{146FF017-1B57-4D40-8DE2-F45980969652}" type="pres">
      <dgm:prSet presAssocID="{4D7C4911-BF09-4087-B802-8E5A082BD117}" presName="negativeSpace" presStyleCnt="0"/>
      <dgm:spPr/>
    </dgm:pt>
    <dgm:pt modelId="{A270AF8D-1389-430F-AC76-A0199BDCE0BD}" type="pres">
      <dgm:prSet presAssocID="{4D7C4911-BF09-4087-B802-8E5A082BD117}" presName="childText" presStyleLbl="conFgAcc1" presStyleIdx="0" presStyleCnt="7">
        <dgm:presLayoutVars>
          <dgm:bulletEnabled val="1"/>
        </dgm:presLayoutVars>
      </dgm:prSet>
      <dgm:spPr/>
    </dgm:pt>
    <dgm:pt modelId="{A03C4531-0A42-4888-A613-A808ECB7610D}" type="pres">
      <dgm:prSet presAssocID="{D56AE1F4-07DE-47C3-91EA-18C686E82BA5}" presName="spaceBetweenRectangles" presStyleCnt="0"/>
      <dgm:spPr/>
    </dgm:pt>
    <dgm:pt modelId="{951F1D8D-0E76-49FC-8BD4-FC7BE4CE251E}" type="pres">
      <dgm:prSet presAssocID="{1DE2FCF4-536C-4F8C-A3E1-E194AB2A466B}" presName="parentLin" presStyleCnt="0"/>
      <dgm:spPr/>
    </dgm:pt>
    <dgm:pt modelId="{1FD45616-D882-43D8-AFBA-C02151D29913}" type="pres">
      <dgm:prSet presAssocID="{1DE2FCF4-536C-4F8C-A3E1-E194AB2A466B}" presName="parentLeftMargin" presStyleLbl="node1" presStyleIdx="0" presStyleCnt="7"/>
      <dgm:spPr/>
    </dgm:pt>
    <dgm:pt modelId="{D3CC0295-CB2A-4253-B8AE-DA7775BA0F65}" type="pres">
      <dgm:prSet presAssocID="{1DE2FCF4-536C-4F8C-A3E1-E194AB2A466B}" presName="parentText" presStyleLbl="node1" presStyleIdx="1" presStyleCnt="7">
        <dgm:presLayoutVars>
          <dgm:chMax val="0"/>
          <dgm:bulletEnabled val="1"/>
        </dgm:presLayoutVars>
      </dgm:prSet>
      <dgm:spPr/>
    </dgm:pt>
    <dgm:pt modelId="{CF1A0AF4-A012-452A-A425-61663556281C}" type="pres">
      <dgm:prSet presAssocID="{1DE2FCF4-536C-4F8C-A3E1-E194AB2A466B}" presName="negativeSpace" presStyleCnt="0"/>
      <dgm:spPr/>
    </dgm:pt>
    <dgm:pt modelId="{8EEEA0A4-22A4-4DBF-B66E-D72102F95B44}" type="pres">
      <dgm:prSet presAssocID="{1DE2FCF4-536C-4F8C-A3E1-E194AB2A466B}" presName="childText" presStyleLbl="conFgAcc1" presStyleIdx="1" presStyleCnt="7">
        <dgm:presLayoutVars>
          <dgm:bulletEnabled val="1"/>
        </dgm:presLayoutVars>
      </dgm:prSet>
      <dgm:spPr/>
    </dgm:pt>
    <dgm:pt modelId="{B315BFE8-0FE2-4C63-814E-896AA70FD019}" type="pres">
      <dgm:prSet presAssocID="{B189BDB3-EE2A-42A5-9BC2-D031158BD121}" presName="spaceBetweenRectangles" presStyleCnt="0"/>
      <dgm:spPr/>
    </dgm:pt>
    <dgm:pt modelId="{1F352614-25D7-4553-BE3B-4A0FF65C047F}" type="pres">
      <dgm:prSet presAssocID="{708C2549-90C8-4597-9BC2-556D8A721A0C}" presName="parentLin" presStyleCnt="0"/>
      <dgm:spPr/>
    </dgm:pt>
    <dgm:pt modelId="{82779075-5B4A-4D73-A799-B649A4BE771D}" type="pres">
      <dgm:prSet presAssocID="{708C2549-90C8-4597-9BC2-556D8A721A0C}" presName="parentLeftMargin" presStyleLbl="node1" presStyleIdx="1" presStyleCnt="7"/>
      <dgm:spPr/>
    </dgm:pt>
    <dgm:pt modelId="{A3C0E5DD-1D69-4794-82AE-BB915D228489}" type="pres">
      <dgm:prSet presAssocID="{708C2549-90C8-4597-9BC2-556D8A721A0C}" presName="parentText" presStyleLbl="node1" presStyleIdx="2" presStyleCnt="7">
        <dgm:presLayoutVars>
          <dgm:chMax val="0"/>
          <dgm:bulletEnabled val="1"/>
        </dgm:presLayoutVars>
      </dgm:prSet>
      <dgm:spPr/>
    </dgm:pt>
    <dgm:pt modelId="{0CC208C0-3ED9-47C2-B108-1076D09FE6AC}" type="pres">
      <dgm:prSet presAssocID="{708C2549-90C8-4597-9BC2-556D8A721A0C}" presName="negativeSpace" presStyleCnt="0"/>
      <dgm:spPr/>
    </dgm:pt>
    <dgm:pt modelId="{4336B58F-D31F-433A-B77B-1D677D1EDBE2}" type="pres">
      <dgm:prSet presAssocID="{708C2549-90C8-4597-9BC2-556D8A721A0C}" presName="childText" presStyleLbl="conFgAcc1" presStyleIdx="2" presStyleCnt="7">
        <dgm:presLayoutVars>
          <dgm:bulletEnabled val="1"/>
        </dgm:presLayoutVars>
      </dgm:prSet>
      <dgm:spPr/>
    </dgm:pt>
    <dgm:pt modelId="{C9FF14A2-1714-4FCA-A752-330A93823907}" type="pres">
      <dgm:prSet presAssocID="{987186BD-75B2-4ADA-994E-2746E681556F}" presName="spaceBetweenRectangles" presStyleCnt="0"/>
      <dgm:spPr/>
    </dgm:pt>
    <dgm:pt modelId="{96E8C7DC-9E7B-4497-8BD9-7C8F1782BA3F}" type="pres">
      <dgm:prSet presAssocID="{354CCA9C-7206-4C28-869B-63BCF772D954}" presName="parentLin" presStyleCnt="0"/>
      <dgm:spPr/>
    </dgm:pt>
    <dgm:pt modelId="{D97D5FDB-C810-42CF-BD75-3E2BEFFCAE19}" type="pres">
      <dgm:prSet presAssocID="{354CCA9C-7206-4C28-869B-63BCF772D954}" presName="parentLeftMargin" presStyleLbl="node1" presStyleIdx="2" presStyleCnt="7"/>
      <dgm:spPr/>
    </dgm:pt>
    <dgm:pt modelId="{F87114E3-D2C7-42AC-B4CE-6D0A9E96E07A}" type="pres">
      <dgm:prSet presAssocID="{354CCA9C-7206-4C28-869B-63BCF772D954}" presName="parentText" presStyleLbl="node1" presStyleIdx="3" presStyleCnt="7" custScaleX="99726" custScaleY="109117" custLinFactNeighborX="7500">
        <dgm:presLayoutVars>
          <dgm:chMax val="0"/>
          <dgm:bulletEnabled val="1"/>
        </dgm:presLayoutVars>
      </dgm:prSet>
      <dgm:spPr/>
    </dgm:pt>
    <dgm:pt modelId="{5965CF7A-E760-4ED8-A78D-F4D4EDB65C07}" type="pres">
      <dgm:prSet presAssocID="{354CCA9C-7206-4C28-869B-63BCF772D954}" presName="negativeSpace" presStyleCnt="0"/>
      <dgm:spPr/>
    </dgm:pt>
    <dgm:pt modelId="{A2B3075A-8F20-49D4-93C3-395948BC5BC7}" type="pres">
      <dgm:prSet presAssocID="{354CCA9C-7206-4C28-869B-63BCF772D954}" presName="childText" presStyleLbl="conFgAcc1" presStyleIdx="3" presStyleCnt="7">
        <dgm:presLayoutVars>
          <dgm:bulletEnabled val="1"/>
        </dgm:presLayoutVars>
      </dgm:prSet>
      <dgm:spPr/>
    </dgm:pt>
    <dgm:pt modelId="{2C655C0C-6037-4D49-AC3C-F17CBDDAC99D}" type="pres">
      <dgm:prSet presAssocID="{D7CA1ED9-E0BC-4B70-81CA-D1AD7C1105A6}" presName="spaceBetweenRectangles" presStyleCnt="0"/>
      <dgm:spPr/>
    </dgm:pt>
    <dgm:pt modelId="{FD8479A2-80B6-9E40-8F54-602D47025C99}" type="pres">
      <dgm:prSet presAssocID="{7F6FCEA5-0F29-D344-A6F9-6DDB459B80C1}" presName="parentLin" presStyleCnt="0"/>
      <dgm:spPr/>
    </dgm:pt>
    <dgm:pt modelId="{4E8D5C8E-FF48-0749-895B-B83348E6EB50}" type="pres">
      <dgm:prSet presAssocID="{7F6FCEA5-0F29-D344-A6F9-6DDB459B80C1}" presName="parentLeftMargin" presStyleLbl="node1" presStyleIdx="3" presStyleCnt="7"/>
      <dgm:spPr/>
    </dgm:pt>
    <dgm:pt modelId="{DB0D4233-362B-5F46-B0EC-1192BA0D35D9}" type="pres">
      <dgm:prSet presAssocID="{7F6FCEA5-0F29-D344-A6F9-6DDB459B80C1}" presName="parentText" presStyleLbl="node1" presStyleIdx="4" presStyleCnt="7">
        <dgm:presLayoutVars>
          <dgm:chMax val="0"/>
          <dgm:bulletEnabled val="1"/>
        </dgm:presLayoutVars>
      </dgm:prSet>
      <dgm:spPr/>
    </dgm:pt>
    <dgm:pt modelId="{CAC8F7B5-1A46-0C44-A42A-D09B49271121}" type="pres">
      <dgm:prSet presAssocID="{7F6FCEA5-0F29-D344-A6F9-6DDB459B80C1}" presName="negativeSpace" presStyleCnt="0"/>
      <dgm:spPr/>
    </dgm:pt>
    <dgm:pt modelId="{8521E186-7F9F-1048-84E2-E35E67A30C09}" type="pres">
      <dgm:prSet presAssocID="{7F6FCEA5-0F29-D344-A6F9-6DDB459B80C1}" presName="childText" presStyleLbl="conFgAcc1" presStyleIdx="4" presStyleCnt="7">
        <dgm:presLayoutVars>
          <dgm:bulletEnabled val="1"/>
        </dgm:presLayoutVars>
      </dgm:prSet>
      <dgm:spPr/>
    </dgm:pt>
    <dgm:pt modelId="{00B4279D-EA2C-3045-A649-C9B4C550233D}" type="pres">
      <dgm:prSet presAssocID="{950ABB43-28D1-BA4B-98DC-2A9C6E05BE82}" presName="spaceBetweenRectangles" presStyleCnt="0"/>
      <dgm:spPr/>
    </dgm:pt>
    <dgm:pt modelId="{DACB5C9C-CCA1-4551-9675-70289C956484}" type="pres">
      <dgm:prSet presAssocID="{28938DA1-9073-4FA8-90D6-BFB6A8AF5F49}" presName="parentLin" presStyleCnt="0"/>
      <dgm:spPr/>
    </dgm:pt>
    <dgm:pt modelId="{8C7C0AF9-D851-484E-9E10-2D70096CF12D}" type="pres">
      <dgm:prSet presAssocID="{28938DA1-9073-4FA8-90D6-BFB6A8AF5F49}" presName="parentLeftMargin" presStyleLbl="node1" presStyleIdx="4" presStyleCnt="7"/>
      <dgm:spPr/>
    </dgm:pt>
    <dgm:pt modelId="{F1254E86-26A9-4AD5-898C-E705636C8EBF}" type="pres">
      <dgm:prSet presAssocID="{28938DA1-9073-4FA8-90D6-BFB6A8AF5F49}" presName="parentText" presStyleLbl="node1" presStyleIdx="5" presStyleCnt="7">
        <dgm:presLayoutVars>
          <dgm:chMax val="0"/>
          <dgm:bulletEnabled val="1"/>
        </dgm:presLayoutVars>
      </dgm:prSet>
      <dgm:spPr/>
    </dgm:pt>
    <dgm:pt modelId="{B3718C5F-FD9D-4F93-A6E4-5D32AC6C7523}" type="pres">
      <dgm:prSet presAssocID="{28938DA1-9073-4FA8-90D6-BFB6A8AF5F49}" presName="negativeSpace" presStyleCnt="0"/>
      <dgm:spPr/>
    </dgm:pt>
    <dgm:pt modelId="{39CC7BB0-4F53-4113-902C-DCF054390AB8}" type="pres">
      <dgm:prSet presAssocID="{28938DA1-9073-4FA8-90D6-BFB6A8AF5F49}" presName="childText" presStyleLbl="conFgAcc1" presStyleIdx="5" presStyleCnt="7">
        <dgm:presLayoutVars>
          <dgm:bulletEnabled val="1"/>
        </dgm:presLayoutVars>
      </dgm:prSet>
      <dgm:spPr/>
    </dgm:pt>
    <dgm:pt modelId="{8DC5E1C0-001F-4E79-9264-08E828A4D86D}" type="pres">
      <dgm:prSet presAssocID="{13A68474-C193-4554-BC95-543037B7A15D}" presName="spaceBetweenRectangles" presStyleCnt="0"/>
      <dgm:spPr/>
    </dgm:pt>
    <dgm:pt modelId="{0AB3DFB7-38FE-4336-ACA1-17E6BC94072A}" type="pres">
      <dgm:prSet presAssocID="{882D430E-65E1-494A-A75B-A49F70FB03D6}" presName="parentLin" presStyleCnt="0"/>
      <dgm:spPr/>
    </dgm:pt>
    <dgm:pt modelId="{F3B75C9B-E93F-4C7B-99C3-CA4E76020744}" type="pres">
      <dgm:prSet presAssocID="{882D430E-65E1-494A-A75B-A49F70FB03D6}" presName="parentLeftMargin" presStyleLbl="node1" presStyleIdx="5" presStyleCnt="7"/>
      <dgm:spPr/>
    </dgm:pt>
    <dgm:pt modelId="{3EE01274-8184-4E8A-844E-2240AAE14765}" type="pres">
      <dgm:prSet presAssocID="{882D430E-65E1-494A-A75B-A49F70FB03D6}" presName="parentText" presStyleLbl="node1" presStyleIdx="6" presStyleCnt="7">
        <dgm:presLayoutVars>
          <dgm:chMax val="0"/>
          <dgm:bulletEnabled val="1"/>
        </dgm:presLayoutVars>
      </dgm:prSet>
      <dgm:spPr/>
    </dgm:pt>
    <dgm:pt modelId="{9B890BAB-92B2-449C-96A7-B714A45C1315}" type="pres">
      <dgm:prSet presAssocID="{882D430E-65E1-494A-A75B-A49F70FB03D6}" presName="negativeSpace" presStyleCnt="0"/>
      <dgm:spPr/>
    </dgm:pt>
    <dgm:pt modelId="{318DB147-D791-4023-8BE9-FF842CC45FAE}" type="pres">
      <dgm:prSet presAssocID="{882D430E-65E1-494A-A75B-A49F70FB03D6}" presName="childText" presStyleLbl="conFgAcc1" presStyleIdx="6" presStyleCnt="7">
        <dgm:presLayoutVars>
          <dgm:bulletEnabled val="1"/>
        </dgm:presLayoutVars>
      </dgm:prSet>
      <dgm:spPr/>
    </dgm:pt>
  </dgm:ptLst>
  <dgm:cxnLst>
    <dgm:cxn modelId="{23F96701-1FB5-4533-A5E5-AEE4464B0178}" type="presOf" srcId="{28938DA1-9073-4FA8-90D6-BFB6A8AF5F49}" destId="{F1254E86-26A9-4AD5-898C-E705636C8EBF}" srcOrd="1" destOrd="0" presId="urn:microsoft.com/office/officeart/2005/8/layout/list1"/>
    <dgm:cxn modelId="{A54AA80E-284D-4963-896D-264F63D8F7C8}" type="presOf" srcId="{708C2549-90C8-4597-9BC2-556D8A721A0C}" destId="{A3C0E5DD-1D69-4794-82AE-BB915D228489}" srcOrd="1" destOrd="0" presId="urn:microsoft.com/office/officeart/2005/8/layout/list1"/>
    <dgm:cxn modelId="{CE46FE18-D6C0-4199-B43C-2D6ED8F03B85}" srcId="{9C335583-85DC-4ECA-A215-84B4C8C857A2}" destId="{882D430E-65E1-494A-A75B-A49F70FB03D6}" srcOrd="6" destOrd="0" parTransId="{742777AE-24EA-4E94-B554-AEC7127FA086}" sibTransId="{C6032FB8-CA52-479E-9A25-BCC4D45C76F6}"/>
    <dgm:cxn modelId="{DABF3D4A-8CF1-41D9-A712-01E2CBC20EB4}" srcId="{9C335583-85DC-4ECA-A215-84B4C8C857A2}" destId="{708C2549-90C8-4597-9BC2-556D8A721A0C}" srcOrd="2" destOrd="0" parTransId="{52362266-0CFF-4ED6-8818-563D89F275DA}" sibTransId="{987186BD-75B2-4ADA-994E-2746E681556F}"/>
    <dgm:cxn modelId="{CA263F4C-6116-4B8A-880D-49FB936E7588}" srcId="{9C335583-85DC-4ECA-A215-84B4C8C857A2}" destId="{1DE2FCF4-536C-4F8C-A3E1-E194AB2A466B}" srcOrd="1" destOrd="0" parTransId="{8A5E9FAB-D448-4BA2-8311-165868BD6B79}" sibTransId="{B189BDB3-EE2A-42A5-9BC2-D031158BD121}"/>
    <dgm:cxn modelId="{F882AC4C-B3DF-4643-BFD9-BF90482C238A}" type="presOf" srcId="{9C335583-85DC-4ECA-A215-84B4C8C857A2}" destId="{CB4FA4F1-BFD1-4D02-BDFD-E54ADBADA2ED}" srcOrd="0" destOrd="0" presId="urn:microsoft.com/office/officeart/2005/8/layout/list1"/>
    <dgm:cxn modelId="{6AD23C5D-6C79-4945-85E7-AEAF260EE2EC}" srcId="{9C335583-85DC-4ECA-A215-84B4C8C857A2}" destId="{7F6FCEA5-0F29-D344-A6F9-6DDB459B80C1}" srcOrd="4" destOrd="0" parTransId="{D73F01CB-8F7A-8247-9D61-3375D156CFEF}" sibTransId="{950ABB43-28D1-BA4B-98DC-2A9C6E05BE82}"/>
    <dgm:cxn modelId="{0FF6D15F-3521-47EB-9B2A-D9503CEDD86A}" type="presOf" srcId="{28938DA1-9073-4FA8-90D6-BFB6A8AF5F49}" destId="{8C7C0AF9-D851-484E-9E10-2D70096CF12D}" srcOrd="0" destOrd="0" presId="urn:microsoft.com/office/officeart/2005/8/layout/list1"/>
    <dgm:cxn modelId="{020A2965-3F02-41EF-9282-FAD41B5AB67B}" type="presOf" srcId="{1DE2FCF4-536C-4F8C-A3E1-E194AB2A466B}" destId="{1FD45616-D882-43D8-AFBA-C02151D29913}" srcOrd="0" destOrd="0" presId="urn:microsoft.com/office/officeart/2005/8/layout/list1"/>
    <dgm:cxn modelId="{93E4586B-4237-40A5-8C3D-037E202BAA4A}" type="presOf" srcId="{354CCA9C-7206-4C28-869B-63BCF772D954}" destId="{D97D5FDB-C810-42CF-BD75-3E2BEFFCAE19}" srcOrd="0" destOrd="0" presId="urn:microsoft.com/office/officeart/2005/8/layout/list1"/>
    <dgm:cxn modelId="{CE866779-A8B8-4F38-A5FE-40134B84298D}" type="presOf" srcId="{354CCA9C-7206-4C28-869B-63BCF772D954}" destId="{F87114E3-D2C7-42AC-B4CE-6D0A9E96E07A}" srcOrd="1" destOrd="0" presId="urn:microsoft.com/office/officeart/2005/8/layout/list1"/>
    <dgm:cxn modelId="{9752427C-263A-DC4D-9DB2-39F847E087A6}" type="presOf" srcId="{7F6FCEA5-0F29-D344-A6F9-6DDB459B80C1}" destId="{4E8D5C8E-FF48-0749-895B-B83348E6EB50}" srcOrd="0" destOrd="0" presId="urn:microsoft.com/office/officeart/2005/8/layout/list1"/>
    <dgm:cxn modelId="{E76D927E-1B56-46E6-914B-D833EDB4F130}" type="presOf" srcId="{882D430E-65E1-494A-A75B-A49F70FB03D6}" destId="{F3B75C9B-E93F-4C7B-99C3-CA4E76020744}" srcOrd="0" destOrd="0" presId="urn:microsoft.com/office/officeart/2005/8/layout/list1"/>
    <dgm:cxn modelId="{E9EEB884-99A5-448C-BE37-093D5719FD97}" type="presOf" srcId="{4D7C4911-BF09-4087-B802-8E5A082BD117}" destId="{412ACB61-410A-4A67-9EA5-B3610D21FF44}" srcOrd="1" destOrd="0" presId="urn:microsoft.com/office/officeart/2005/8/layout/list1"/>
    <dgm:cxn modelId="{51CD238F-B9A8-4915-BFBE-64303DB278F5}" srcId="{9C335583-85DC-4ECA-A215-84B4C8C857A2}" destId="{354CCA9C-7206-4C28-869B-63BCF772D954}" srcOrd="3" destOrd="0" parTransId="{760EE182-CB73-4702-8E96-077B08309355}" sibTransId="{D7CA1ED9-E0BC-4B70-81CA-D1AD7C1105A6}"/>
    <dgm:cxn modelId="{05350E97-C51A-4543-94C3-8E16948211E3}" srcId="{9C335583-85DC-4ECA-A215-84B4C8C857A2}" destId="{4D7C4911-BF09-4087-B802-8E5A082BD117}" srcOrd="0" destOrd="0" parTransId="{55AC6518-20BA-4C64-B1EF-E18D1923E05C}" sibTransId="{D56AE1F4-07DE-47C3-91EA-18C686E82BA5}"/>
    <dgm:cxn modelId="{2A8E95A0-7440-4110-9C66-3A3F3898BCF6}" type="presOf" srcId="{882D430E-65E1-494A-A75B-A49F70FB03D6}" destId="{3EE01274-8184-4E8A-844E-2240AAE14765}" srcOrd="1" destOrd="0" presId="urn:microsoft.com/office/officeart/2005/8/layout/list1"/>
    <dgm:cxn modelId="{843B2BAE-93F1-4214-97ED-A19F8A7B27F2}" type="presOf" srcId="{1DE2FCF4-536C-4F8C-A3E1-E194AB2A466B}" destId="{D3CC0295-CB2A-4253-B8AE-DA7775BA0F65}" srcOrd="1" destOrd="0" presId="urn:microsoft.com/office/officeart/2005/8/layout/list1"/>
    <dgm:cxn modelId="{8AF8ADD3-0E6B-4BE8-9FE9-6AA3967E6FDF}" type="presOf" srcId="{4D7C4911-BF09-4087-B802-8E5A082BD117}" destId="{1321E034-C1F4-4BCF-B76B-59F110BDA184}" srcOrd="0" destOrd="0" presId="urn:microsoft.com/office/officeart/2005/8/layout/list1"/>
    <dgm:cxn modelId="{53AD66E6-65F7-4291-AD03-36EDD9AD6079}" srcId="{9C335583-85DC-4ECA-A215-84B4C8C857A2}" destId="{28938DA1-9073-4FA8-90D6-BFB6A8AF5F49}" srcOrd="5" destOrd="0" parTransId="{441842CE-DAFA-4E5D-88CF-67A7052645E0}" sibTransId="{13A68474-C193-4554-BC95-543037B7A15D}"/>
    <dgm:cxn modelId="{F490C6E9-DA03-480F-942C-1D6D009E64BF}" type="presOf" srcId="{708C2549-90C8-4597-9BC2-556D8A721A0C}" destId="{82779075-5B4A-4D73-A799-B649A4BE771D}" srcOrd="0" destOrd="0" presId="urn:microsoft.com/office/officeart/2005/8/layout/list1"/>
    <dgm:cxn modelId="{D9F7A8EC-C936-A148-BFE3-D1A9119A5A49}" type="presOf" srcId="{7F6FCEA5-0F29-D344-A6F9-6DDB459B80C1}" destId="{DB0D4233-362B-5F46-B0EC-1192BA0D35D9}" srcOrd="1" destOrd="0" presId="urn:microsoft.com/office/officeart/2005/8/layout/list1"/>
    <dgm:cxn modelId="{127ED7EB-0531-4DB7-B97D-2DD9D405A2C2}" type="presParOf" srcId="{CB4FA4F1-BFD1-4D02-BDFD-E54ADBADA2ED}" destId="{E65C88F9-B924-421E-BE1C-0B24F122AB8B}" srcOrd="0" destOrd="0" presId="urn:microsoft.com/office/officeart/2005/8/layout/list1"/>
    <dgm:cxn modelId="{E89C7067-23CB-4494-B65E-08CA507607A4}" type="presParOf" srcId="{E65C88F9-B924-421E-BE1C-0B24F122AB8B}" destId="{1321E034-C1F4-4BCF-B76B-59F110BDA184}" srcOrd="0" destOrd="0" presId="urn:microsoft.com/office/officeart/2005/8/layout/list1"/>
    <dgm:cxn modelId="{A955268F-DB88-427D-949D-1EF9E1E532D1}" type="presParOf" srcId="{E65C88F9-B924-421E-BE1C-0B24F122AB8B}" destId="{412ACB61-410A-4A67-9EA5-B3610D21FF44}" srcOrd="1" destOrd="0" presId="urn:microsoft.com/office/officeart/2005/8/layout/list1"/>
    <dgm:cxn modelId="{4DACD35D-A701-4A92-8AFA-16E8366C47DF}" type="presParOf" srcId="{CB4FA4F1-BFD1-4D02-BDFD-E54ADBADA2ED}" destId="{146FF017-1B57-4D40-8DE2-F45980969652}" srcOrd="1" destOrd="0" presId="urn:microsoft.com/office/officeart/2005/8/layout/list1"/>
    <dgm:cxn modelId="{3D162EF8-E59D-4FBE-AB8F-0505722348C0}" type="presParOf" srcId="{CB4FA4F1-BFD1-4D02-BDFD-E54ADBADA2ED}" destId="{A270AF8D-1389-430F-AC76-A0199BDCE0BD}" srcOrd="2" destOrd="0" presId="urn:microsoft.com/office/officeart/2005/8/layout/list1"/>
    <dgm:cxn modelId="{A1334121-67A8-4CC7-AAFF-B22D2E359630}" type="presParOf" srcId="{CB4FA4F1-BFD1-4D02-BDFD-E54ADBADA2ED}" destId="{A03C4531-0A42-4888-A613-A808ECB7610D}" srcOrd="3" destOrd="0" presId="urn:microsoft.com/office/officeart/2005/8/layout/list1"/>
    <dgm:cxn modelId="{DA40AA65-2F98-40FA-8687-BEE50482870F}" type="presParOf" srcId="{CB4FA4F1-BFD1-4D02-BDFD-E54ADBADA2ED}" destId="{951F1D8D-0E76-49FC-8BD4-FC7BE4CE251E}" srcOrd="4" destOrd="0" presId="urn:microsoft.com/office/officeart/2005/8/layout/list1"/>
    <dgm:cxn modelId="{F2A72C6D-35C6-4EE6-8CAA-C5F06AB28D54}" type="presParOf" srcId="{951F1D8D-0E76-49FC-8BD4-FC7BE4CE251E}" destId="{1FD45616-D882-43D8-AFBA-C02151D29913}" srcOrd="0" destOrd="0" presId="urn:microsoft.com/office/officeart/2005/8/layout/list1"/>
    <dgm:cxn modelId="{766A2B52-FD5C-4187-A98F-4E7CF49DA44C}" type="presParOf" srcId="{951F1D8D-0E76-49FC-8BD4-FC7BE4CE251E}" destId="{D3CC0295-CB2A-4253-B8AE-DA7775BA0F65}" srcOrd="1" destOrd="0" presId="urn:microsoft.com/office/officeart/2005/8/layout/list1"/>
    <dgm:cxn modelId="{A9F0D941-DFE7-46A7-A663-DB9374AA8E5D}" type="presParOf" srcId="{CB4FA4F1-BFD1-4D02-BDFD-E54ADBADA2ED}" destId="{CF1A0AF4-A012-452A-A425-61663556281C}" srcOrd="5" destOrd="0" presId="urn:microsoft.com/office/officeart/2005/8/layout/list1"/>
    <dgm:cxn modelId="{F50ACA3D-1D6F-4EFC-B79F-4849BF8B6B9A}" type="presParOf" srcId="{CB4FA4F1-BFD1-4D02-BDFD-E54ADBADA2ED}" destId="{8EEEA0A4-22A4-4DBF-B66E-D72102F95B44}" srcOrd="6" destOrd="0" presId="urn:microsoft.com/office/officeart/2005/8/layout/list1"/>
    <dgm:cxn modelId="{82EB09B4-35C2-4854-BD3C-9DBC87D0C40A}" type="presParOf" srcId="{CB4FA4F1-BFD1-4D02-BDFD-E54ADBADA2ED}" destId="{B315BFE8-0FE2-4C63-814E-896AA70FD019}" srcOrd="7" destOrd="0" presId="urn:microsoft.com/office/officeart/2005/8/layout/list1"/>
    <dgm:cxn modelId="{78FA8D7D-6A1E-49CD-A517-BE681230789D}" type="presParOf" srcId="{CB4FA4F1-BFD1-4D02-BDFD-E54ADBADA2ED}" destId="{1F352614-25D7-4553-BE3B-4A0FF65C047F}" srcOrd="8" destOrd="0" presId="urn:microsoft.com/office/officeart/2005/8/layout/list1"/>
    <dgm:cxn modelId="{D13A0B86-0051-4510-877E-E7FE4A25C4E5}" type="presParOf" srcId="{1F352614-25D7-4553-BE3B-4A0FF65C047F}" destId="{82779075-5B4A-4D73-A799-B649A4BE771D}" srcOrd="0" destOrd="0" presId="urn:microsoft.com/office/officeart/2005/8/layout/list1"/>
    <dgm:cxn modelId="{4AEC4481-7183-4F74-904D-4D2EF6C93EA5}" type="presParOf" srcId="{1F352614-25D7-4553-BE3B-4A0FF65C047F}" destId="{A3C0E5DD-1D69-4794-82AE-BB915D228489}" srcOrd="1" destOrd="0" presId="urn:microsoft.com/office/officeart/2005/8/layout/list1"/>
    <dgm:cxn modelId="{1CCFA5DF-67D4-4FF8-98A3-8F06C15EC9A2}" type="presParOf" srcId="{CB4FA4F1-BFD1-4D02-BDFD-E54ADBADA2ED}" destId="{0CC208C0-3ED9-47C2-B108-1076D09FE6AC}" srcOrd="9" destOrd="0" presId="urn:microsoft.com/office/officeart/2005/8/layout/list1"/>
    <dgm:cxn modelId="{98F9F5AA-DA2E-4DB0-BE26-C8260D3817A7}" type="presParOf" srcId="{CB4FA4F1-BFD1-4D02-BDFD-E54ADBADA2ED}" destId="{4336B58F-D31F-433A-B77B-1D677D1EDBE2}" srcOrd="10" destOrd="0" presId="urn:microsoft.com/office/officeart/2005/8/layout/list1"/>
    <dgm:cxn modelId="{1FED548B-A28E-4F28-B170-F900B649E974}" type="presParOf" srcId="{CB4FA4F1-BFD1-4D02-BDFD-E54ADBADA2ED}" destId="{C9FF14A2-1714-4FCA-A752-330A93823907}" srcOrd="11" destOrd="0" presId="urn:microsoft.com/office/officeart/2005/8/layout/list1"/>
    <dgm:cxn modelId="{BFAA3E9D-8208-4AB6-9A28-0BC4A5C0BE26}" type="presParOf" srcId="{CB4FA4F1-BFD1-4D02-BDFD-E54ADBADA2ED}" destId="{96E8C7DC-9E7B-4497-8BD9-7C8F1782BA3F}" srcOrd="12" destOrd="0" presId="urn:microsoft.com/office/officeart/2005/8/layout/list1"/>
    <dgm:cxn modelId="{60CE0965-CB8C-4CB6-B9E2-85447BAC4E79}" type="presParOf" srcId="{96E8C7DC-9E7B-4497-8BD9-7C8F1782BA3F}" destId="{D97D5FDB-C810-42CF-BD75-3E2BEFFCAE19}" srcOrd="0" destOrd="0" presId="urn:microsoft.com/office/officeart/2005/8/layout/list1"/>
    <dgm:cxn modelId="{9852FCC1-2391-460E-AA67-DB356B5B88C6}" type="presParOf" srcId="{96E8C7DC-9E7B-4497-8BD9-7C8F1782BA3F}" destId="{F87114E3-D2C7-42AC-B4CE-6D0A9E96E07A}" srcOrd="1" destOrd="0" presId="urn:microsoft.com/office/officeart/2005/8/layout/list1"/>
    <dgm:cxn modelId="{0CA446FB-B0AB-48C2-9A2D-3609AD5FA9FD}" type="presParOf" srcId="{CB4FA4F1-BFD1-4D02-BDFD-E54ADBADA2ED}" destId="{5965CF7A-E760-4ED8-A78D-F4D4EDB65C07}" srcOrd="13" destOrd="0" presId="urn:microsoft.com/office/officeart/2005/8/layout/list1"/>
    <dgm:cxn modelId="{6CDE58DB-95D1-443F-BF9C-6D2CFD812591}" type="presParOf" srcId="{CB4FA4F1-BFD1-4D02-BDFD-E54ADBADA2ED}" destId="{A2B3075A-8F20-49D4-93C3-395948BC5BC7}" srcOrd="14" destOrd="0" presId="urn:microsoft.com/office/officeart/2005/8/layout/list1"/>
    <dgm:cxn modelId="{278898CE-37F1-4BAC-ADFD-3E5C29DA5588}" type="presParOf" srcId="{CB4FA4F1-BFD1-4D02-BDFD-E54ADBADA2ED}" destId="{2C655C0C-6037-4D49-AC3C-F17CBDDAC99D}" srcOrd="15" destOrd="0" presId="urn:microsoft.com/office/officeart/2005/8/layout/list1"/>
    <dgm:cxn modelId="{BE1F3C14-28CD-494E-8D22-43B68DD21904}" type="presParOf" srcId="{CB4FA4F1-BFD1-4D02-BDFD-E54ADBADA2ED}" destId="{FD8479A2-80B6-9E40-8F54-602D47025C99}" srcOrd="16" destOrd="0" presId="urn:microsoft.com/office/officeart/2005/8/layout/list1"/>
    <dgm:cxn modelId="{F26CC85D-F503-1544-83CA-CB5505151B48}" type="presParOf" srcId="{FD8479A2-80B6-9E40-8F54-602D47025C99}" destId="{4E8D5C8E-FF48-0749-895B-B83348E6EB50}" srcOrd="0" destOrd="0" presId="urn:microsoft.com/office/officeart/2005/8/layout/list1"/>
    <dgm:cxn modelId="{805044AF-F1DB-5F4D-A7CB-4F256AC847E5}" type="presParOf" srcId="{FD8479A2-80B6-9E40-8F54-602D47025C99}" destId="{DB0D4233-362B-5F46-B0EC-1192BA0D35D9}" srcOrd="1" destOrd="0" presId="urn:microsoft.com/office/officeart/2005/8/layout/list1"/>
    <dgm:cxn modelId="{8A1CA2A7-5A8B-B64A-A864-76F4A480BD06}" type="presParOf" srcId="{CB4FA4F1-BFD1-4D02-BDFD-E54ADBADA2ED}" destId="{CAC8F7B5-1A46-0C44-A42A-D09B49271121}" srcOrd="17" destOrd="0" presId="urn:microsoft.com/office/officeart/2005/8/layout/list1"/>
    <dgm:cxn modelId="{23ADF2B1-0D5A-1B40-BA77-2FF3D0D7A2A9}" type="presParOf" srcId="{CB4FA4F1-BFD1-4D02-BDFD-E54ADBADA2ED}" destId="{8521E186-7F9F-1048-84E2-E35E67A30C09}" srcOrd="18" destOrd="0" presId="urn:microsoft.com/office/officeart/2005/8/layout/list1"/>
    <dgm:cxn modelId="{A13901C0-2915-2A40-8E4F-A9DE171F70B4}" type="presParOf" srcId="{CB4FA4F1-BFD1-4D02-BDFD-E54ADBADA2ED}" destId="{00B4279D-EA2C-3045-A649-C9B4C550233D}" srcOrd="19" destOrd="0" presId="urn:microsoft.com/office/officeart/2005/8/layout/list1"/>
    <dgm:cxn modelId="{4C8F3802-6A6A-4DFC-BDDB-46091B75FAB3}" type="presParOf" srcId="{CB4FA4F1-BFD1-4D02-BDFD-E54ADBADA2ED}" destId="{DACB5C9C-CCA1-4551-9675-70289C956484}" srcOrd="20" destOrd="0" presId="urn:microsoft.com/office/officeart/2005/8/layout/list1"/>
    <dgm:cxn modelId="{2C3180F5-EA97-444B-8681-25BCD0196554}" type="presParOf" srcId="{DACB5C9C-CCA1-4551-9675-70289C956484}" destId="{8C7C0AF9-D851-484E-9E10-2D70096CF12D}" srcOrd="0" destOrd="0" presId="urn:microsoft.com/office/officeart/2005/8/layout/list1"/>
    <dgm:cxn modelId="{82DF721C-2FBA-4D34-8C92-10A01703DF78}" type="presParOf" srcId="{DACB5C9C-CCA1-4551-9675-70289C956484}" destId="{F1254E86-26A9-4AD5-898C-E705636C8EBF}" srcOrd="1" destOrd="0" presId="urn:microsoft.com/office/officeart/2005/8/layout/list1"/>
    <dgm:cxn modelId="{10975F0C-EE47-4D81-9026-E98B0D3C73AF}" type="presParOf" srcId="{CB4FA4F1-BFD1-4D02-BDFD-E54ADBADA2ED}" destId="{B3718C5F-FD9D-4F93-A6E4-5D32AC6C7523}" srcOrd="21" destOrd="0" presId="urn:microsoft.com/office/officeart/2005/8/layout/list1"/>
    <dgm:cxn modelId="{8621288B-B5F1-4886-B7F5-D3407625743C}" type="presParOf" srcId="{CB4FA4F1-BFD1-4D02-BDFD-E54ADBADA2ED}" destId="{39CC7BB0-4F53-4113-902C-DCF054390AB8}" srcOrd="22" destOrd="0" presId="urn:microsoft.com/office/officeart/2005/8/layout/list1"/>
    <dgm:cxn modelId="{642D8BE0-DBA3-46A1-BCF8-76D9E8A83091}" type="presParOf" srcId="{CB4FA4F1-BFD1-4D02-BDFD-E54ADBADA2ED}" destId="{8DC5E1C0-001F-4E79-9264-08E828A4D86D}" srcOrd="23" destOrd="0" presId="urn:microsoft.com/office/officeart/2005/8/layout/list1"/>
    <dgm:cxn modelId="{F906524C-8480-4007-8918-B7FC43074084}" type="presParOf" srcId="{CB4FA4F1-BFD1-4D02-BDFD-E54ADBADA2ED}" destId="{0AB3DFB7-38FE-4336-ACA1-17E6BC94072A}" srcOrd="24" destOrd="0" presId="urn:microsoft.com/office/officeart/2005/8/layout/list1"/>
    <dgm:cxn modelId="{79DCA4EE-DA45-4B10-A444-16DCCC57B58F}" type="presParOf" srcId="{0AB3DFB7-38FE-4336-ACA1-17E6BC94072A}" destId="{F3B75C9B-E93F-4C7B-99C3-CA4E76020744}" srcOrd="0" destOrd="0" presId="urn:microsoft.com/office/officeart/2005/8/layout/list1"/>
    <dgm:cxn modelId="{5E3E3C4E-2F63-4A1D-B84C-AD6337E33490}" type="presParOf" srcId="{0AB3DFB7-38FE-4336-ACA1-17E6BC94072A}" destId="{3EE01274-8184-4E8A-844E-2240AAE14765}" srcOrd="1" destOrd="0" presId="urn:microsoft.com/office/officeart/2005/8/layout/list1"/>
    <dgm:cxn modelId="{7CFD1AD6-62C4-4D1E-ADCB-98767C84CA0C}" type="presParOf" srcId="{CB4FA4F1-BFD1-4D02-BDFD-E54ADBADA2ED}" destId="{9B890BAB-92B2-449C-96A7-B714A45C1315}" srcOrd="25" destOrd="0" presId="urn:microsoft.com/office/officeart/2005/8/layout/list1"/>
    <dgm:cxn modelId="{43D1D948-5A9A-4BC2-A334-E87A4023D6C8}" type="presParOf" srcId="{CB4FA4F1-BFD1-4D02-BDFD-E54ADBADA2ED}" destId="{318DB147-D791-4023-8BE9-FF842CC45FAE}" srcOrd="2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9FC68-1311-4909-9156-5CE9D7952461}">
      <dsp:nvSpPr>
        <dsp:cNvPr id="0" name=""/>
        <dsp:cNvSpPr/>
      </dsp:nvSpPr>
      <dsp:spPr>
        <a:xfrm>
          <a:off x="2414588" y="0"/>
          <a:ext cx="2265798" cy="13043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mn-lt"/>
              <a:cs typeface="Times New Roman" pitchFamily="18" charset="0"/>
            </a:rPr>
            <a:t>Healthcare Services Purchase</a:t>
          </a:r>
          <a:r>
            <a:rPr lang="el-GR" sz="2400" kern="1200" dirty="0">
              <a:latin typeface="+mn-lt"/>
              <a:cs typeface="Times New Roman" pitchFamily="18" charset="0"/>
            </a:rPr>
            <a:t>      </a:t>
          </a:r>
          <a:endParaRPr lang="en-US" sz="2400" kern="1200" dirty="0">
            <a:latin typeface="+mn-lt"/>
            <a:cs typeface="Times New Roman" pitchFamily="18" charset="0"/>
          </a:endParaRPr>
        </a:p>
      </dsp:txBody>
      <dsp:txXfrm>
        <a:off x="2414588" y="0"/>
        <a:ext cx="2265798" cy="1304395"/>
      </dsp:txXfrm>
    </dsp:sp>
    <dsp:sp modelId="{FB0369ED-71B0-428A-89C1-91A5B432B482}">
      <dsp:nvSpPr>
        <dsp:cNvPr id="0" name=""/>
        <dsp:cNvSpPr/>
      </dsp:nvSpPr>
      <dsp:spPr>
        <a:xfrm>
          <a:off x="2413098" y="1372577"/>
          <a:ext cx="2243975" cy="1304395"/>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mn-lt"/>
              <a:cs typeface="Times New Roman" pitchFamily="18" charset="0"/>
            </a:rPr>
            <a:t>Health Technology Assessment</a:t>
          </a:r>
          <a:endParaRPr lang="en-US" sz="2400" kern="1200" dirty="0">
            <a:latin typeface="+mn-lt"/>
            <a:cs typeface="Times New Roman" pitchFamily="18" charset="0"/>
          </a:endParaRPr>
        </a:p>
      </dsp:txBody>
      <dsp:txXfrm>
        <a:off x="2413098" y="1372577"/>
        <a:ext cx="2243975" cy="1304395"/>
      </dsp:txXfrm>
    </dsp:sp>
    <dsp:sp modelId="{B578FDA7-305D-43FF-998E-8E4D221D819D}">
      <dsp:nvSpPr>
        <dsp:cNvPr id="0" name=""/>
        <dsp:cNvSpPr/>
      </dsp:nvSpPr>
      <dsp:spPr>
        <a:xfrm>
          <a:off x="2419008" y="2720576"/>
          <a:ext cx="2256736" cy="1304395"/>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dirty="0"/>
            <a:t>Contracts</a:t>
          </a:r>
          <a:endParaRPr lang="en-US" sz="2400" kern="1200" dirty="0"/>
        </a:p>
      </dsp:txBody>
      <dsp:txXfrm>
        <a:off x="2419008" y="2720576"/>
        <a:ext cx="2256736" cy="1304395"/>
      </dsp:txXfrm>
    </dsp:sp>
    <dsp:sp modelId="{65622390-5939-47CF-ABF5-F32215DC210B}">
      <dsp:nvSpPr>
        <dsp:cNvPr id="0" name=""/>
        <dsp:cNvSpPr/>
      </dsp:nvSpPr>
      <dsp:spPr>
        <a:xfrm>
          <a:off x="2406492" y="4082738"/>
          <a:ext cx="2288742" cy="1304395"/>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dirty="0" err="1"/>
            <a:t>Negotiatons</a:t>
          </a:r>
          <a:endParaRPr lang="en-US" sz="2400" kern="1200" dirty="0"/>
        </a:p>
      </dsp:txBody>
      <dsp:txXfrm>
        <a:off x="2406492" y="4082738"/>
        <a:ext cx="2288742" cy="1304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48636-F13E-44AC-BA2D-6477529D92D8}">
      <dsp:nvSpPr>
        <dsp:cNvPr id="0" name=""/>
        <dsp:cNvSpPr/>
      </dsp:nvSpPr>
      <dsp:spPr>
        <a:xfrm>
          <a:off x="2000834" y="647950"/>
          <a:ext cx="4955279" cy="4955279"/>
        </a:xfrm>
        <a:prstGeom prst="blockArc">
          <a:avLst>
            <a:gd name="adj1" fmla="val 11880000"/>
            <a:gd name="adj2" fmla="val 162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5DB7E-E0E3-4CBE-8A51-5556AED6350F}">
      <dsp:nvSpPr>
        <dsp:cNvPr id="0" name=""/>
        <dsp:cNvSpPr/>
      </dsp:nvSpPr>
      <dsp:spPr>
        <a:xfrm>
          <a:off x="2000834" y="647950"/>
          <a:ext cx="4955279" cy="4955279"/>
        </a:xfrm>
        <a:prstGeom prst="blockArc">
          <a:avLst>
            <a:gd name="adj1" fmla="val 7560000"/>
            <a:gd name="adj2" fmla="val 1188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56D3CB-E97C-49F2-90C3-A54893D0776C}">
      <dsp:nvSpPr>
        <dsp:cNvPr id="0" name=""/>
        <dsp:cNvSpPr/>
      </dsp:nvSpPr>
      <dsp:spPr>
        <a:xfrm>
          <a:off x="2000834" y="647950"/>
          <a:ext cx="4955279" cy="4955279"/>
        </a:xfrm>
        <a:prstGeom prst="blockArc">
          <a:avLst>
            <a:gd name="adj1" fmla="val 3240000"/>
            <a:gd name="adj2" fmla="val 756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1850F4-2B70-4845-B092-5D4C4CD4203E}">
      <dsp:nvSpPr>
        <dsp:cNvPr id="0" name=""/>
        <dsp:cNvSpPr/>
      </dsp:nvSpPr>
      <dsp:spPr>
        <a:xfrm>
          <a:off x="2000834" y="647950"/>
          <a:ext cx="4955279" cy="4955279"/>
        </a:xfrm>
        <a:prstGeom prst="blockArc">
          <a:avLst>
            <a:gd name="adj1" fmla="val 20520000"/>
            <a:gd name="adj2" fmla="val 324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C72E98-323B-49CA-B026-74A1C9913B4B}">
      <dsp:nvSpPr>
        <dsp:cNvPr id="0" name=""/>
        <dsp:cNvSpPr/>
      </dsp:nvSpPr>
      <dsp:spPr>
        <a:xfrm>
          <a:off x="2000834" y="647950"/>
          <a:ext cx="4955279" cy="4955279"/>
        </a:xfrm>
        <a:prstGeom prst="blockArc">
          <a:avLst>
            <a:gd name="adj1" fmla="val 16200000"/>
            <a:gd name="adj2" fmla="val 2052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F42A7C-E5B1-40E8-811A-F741A7C23DE2}">
      <dsp:nvSpPr>
        <dsp:cNvPr id="0" name=""/>
        <dsp:cNvSpPr/>
      </dsp:nvSpPr>
      <dsp:spPr>
        <a:xfrm>
          <a:off x="3339434" y="1986550"/>
          <a:ext cx="2278079" cy="2278079"/>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Arial" panose="020B0604020202020204" pitchFamily="34" charset="0"/>
              <a:cs typeface="Arial" panose="020B0604020202020204" pitchFamily="34" charset="0"/>
            </a:rPr>
            <a:t>The Registry</a:t>
          </a:r>
          <a:endParaRPr lang="el-GR" sz="3000" b="1" kern="1200" dirty="0">
            <a:latin typeface="Arial" panose="020B0604020202020204" pitchFamily="34" charset="0"/>
            <a:cs typeface="Arial" panose="020B0604020202020204" pitchFamily="34" charset="0"/>
          </a:endParaRPr>
        </a:p>
      </dsp:txBody>
      <dsp:txXfrm>
        <a:off x="3673051" y="2320167"/>
        <a:ext cx="1610845" cy="1610845"/>
      </dsp:txXfrm>
    </dsp:sp>
    <dsp:sp modelId="{57940081-1D49-4DAC-AEF4-DEDD0E4594EA}">
      <dsp:nvSpPr>
        <dsp:cNvPr id="0" name=""/>
        <dsp:cNvSpPr/>
      </dsp:nvSpPr>
      <dsp:spPr>
        <a:xfrm>
          <a:off x="3430554" y="-202519"/>
          <a:ext cx="2095840" cy="1815754"/>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FSMP pricing monitoring</a:t>
          </a:r>
          <a:endParaRPr lang="el-GR" sz="1400" b="1" kern="1200" dirty="0">
            <a:latin typeface="Arial" panose="020B0604020202020204" pitchFamily="34" charset="0"/>
            <a:cs typeface="Arial" panose="020B0604020202020204" pitchFamily="34" charset="0"/>
          </a:endParaRPr>
        </a:p>
      </dsp:txBody>
      <dsp:txXfrm>
        <a:off x="3737483" y="63392"/>
        <a:ext cx="1481982" cy="1283932"/>
      </dsp:txXfrm>
    </dsp:sp>
    <dsp:sp modelId="{99B61D52-4A85-4B35-930B-F50BD89CC0F3}">
      <dsp:nvSpPr>
        <dsp:cNvPr id="0" name=""/>
        <dsp:cNvSpPr/>
      </dsp:nvSpPr>
      <dsp:spPr>
        <a:xfrm>
          <a:off x="5707120" y="1326396"/>
          <a:ext cx="2146263" cy="2102601"/>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FSMP Registry</a:t>
          </a:r>
          <a:endParaRPr lang="el-GR" sz="1400" b="1" kern="1200" dirty="0">
            <a:latin typeface="Arial" panose="020B0604020202020204" pitchFamily="34" charset="0"/>
            <a:cs typeface="Arial" panose="020B0604020202020204" pitchFamily="34" charset="0"/>
          </a:endParaRPr>
        </a:p>
      </dsp:txBody>
      <dsp:txXfrm>
        <a:off x="6021433" y="1634315"/>
        <a:ext cx="1517637" cy="1486763"/>
      </dsp:txXfrm>
    </dsp:sp>
    <dsp:sp modelId="{2F6CB9DA-9F2A-4965-9CE3-F8B1DF7FB2E3}">
      <dsp:nvSpPr>
        <dsp:cNvPr id="0" name=""/>
        <dsp:cNvSpPr/>
      </dsp:nvSpPr>
      <dsp:spPr>
        <a:xfrm>
          <a:off x="4784313" y="3944879"/>
          <a:ext cx="2233474" cy="2277439"/>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Manufacturers Registry</a:t>
          </a:r>
          <a:endParaRPr lang="el-GR" sz="1400" b="1" kern="1200" dirty="0">
            <a:latin typeface="Arial" panose="020B0604020202020204" pitchFamily="34" charset="0"/>
            <a:cs typeface="Arial" panose="020B0604020202020204" pitchFamily="34" charset="0"/>
          </a:endParaRPr>
        </a:p>
      </dsp:txBody>
      <dsp:txXfrm>
        <a:off x="5111398" y="4278402"/>
        <a:ext cx="1579304" cy="1610393"/>
      </dsp:txXfrm>
    </dsp:sp>
    <dsp:sp modelId="{9D55404C-0BF7-49E7-925F-B31E83AACB56}">
      <dsp:nvSpPr>
        <dsp:cNvPr id="0" name=""/>
        <dsp:cNvSpPr/>
      </dsp:nvSpPr>
      <dsp:spPr>
        <a:xfrm>
          <a:off x="1918589" y="3975345"/>
          <a:ext cx="2274617" cy="2216507"/>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Authorized  Representatives Registry</a:t>
          </a:r>
          <a:endParaRPr lang="el-GR" sz="1400" b="1" kern="1200" dirty="0">
            <a:latin typeface="Arial" panose="020B0604020202020204" pitchFamily="34" charset="0"/>
            <a:cs typeface="Arial" panose="020B0604020202020204" pitchFamily="34" charset="0"/>
          </a:endParaRPr>
        </a:p>
      </dsp:txBody>
      <dsp:txXfrm>
        <a:off x="2251699" y="4299945"/>
        <a:ext cx="1608397" cy="1567307"/>
      </dsp:txXfrm>
    </dsp:sp>
    <dsp:sp modelId="{026A5D46-6DBD-4A4D-AA34-0234A774D1AE}">
      <dsp:nvSpPr>
        <dsp:cNvPr id="0" name=""/>
        <dsp:cNvSpPr/>
      </dsp:nvSpPr>
      <dsp:spPr>
        <a:xfrm>
          <a:off x="1188297" y="1308488"/>
          <a:ext cx="1976799" cy="2138417"/>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Traceability</a:t>
          </a:r>
          <a:endParaRPr lang="el-GR" sz="1400" b="1" kern="1200" dirty="0">
            <a:latin typeface="Arial" panose="020B0604020202020204" pitchFamily="34" charset="0"/>
            <a:cs typeface="Arial" panose="020B0604020202020204" pitchFamily="34" charset="0"/>
          </a:endParaRPr>
        </a:p>
      </dsp:txBody>
      <dsp:txXfrm>
        <a:off x="1477793" y="1621652"/>
        <a:ext cx="1397807" cy="1512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0AF8D-1389-430F-AC76-A0199BDCE0BD}">
      <dsp:nvSpPr>
        <dsp:cNvPr id="0" name=""/>
        <dsp:cNvSpPr/>
      </dsp:nvSpPr>
      <dsp:spPr>
        <a:xfrm>
          <a:off x="0" y="395340"/>
          <a:ext cx="134112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2ACB61-410A-4A67-9EA5-B3610D21FF44}">
      <dsp:nvSpPr>
        <dsp:cNvPr id="0" name=""/>
        <dsp:cNvSpPr/>
      </dsp:nvSpPr>
      <dsp:spPr>
        <a:xfrm>
          <a:off x="670560" y="85380"/>
          <a:ext cx="9387840" cy="619920"/>
        </a:xfrm>
        <a:prstGeom prst="roundRect">
          <a:avLst/>
        </a:prstGeom>
        <a:solidFill>
          <a:srgbClr val="001F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838" tIns="0" rIns="354838"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Set the monthly reimbursed amount of each product (volume ceilings) according to ICD</a:t>
          </a:r>
          <a:endParaRPr lang="el-GR" sz="2400" b="1" kern="1200" dirty="0">
            <a:latin typeface="Arial" panose="020B0604020202020204" pitchFamily="34" charset="0"/>
            <a:cs typeface="Arial" panose="020B0604020202020204" pitchFamily="34" charset="0"/>
          </a:endParaRPr>
        </a:p>
      </dsp:txBody>
      <dsp:txXfrm>
        <a:off x="700822" y="115642"/>
        <a:ext cx="9327316" cy="559396"/>
      </dsp:txXfrm>
    </dsp:sp>
    <dsp:sp modelId="{8EEEA0A4-22A4-4DBF-B66E-D72102F95B44}">
      <dsp:nvSpPr>
        <dsp:cNvPr id="0" name=""/>
        <dsp:cNvSpPr/>
      </dsp:nvSpPr>
      <dsp:spPr>
        <a:xfrm>
          <a:off x="0" y="1347900"/>
          <a:ext cx="134112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CC0295-CB2A-4253-B8AE-DA7775BA0F65}">
      <dsp:nvSpPr>
        <dsp:cNvPr id="0" name=""/>
        <dsp:cNvSpPr/>
      </dsp:nvSpPr>
      <dsp:spPr>
        <a:xfrm>
          <a:off x="670560" y="1037940"/>
          <a:ext cx="9387840" cy="619920"/>
        </a:xfrm>
        <a:prstGeom prst="roundRect">
          <a:avLst/>
        </a:prstGeom>
        <a:solidFill>
          <a:srgbClr val="001F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838" tIns="0" rIns="354838"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Connect each FSMP to ICDs</a:t>
          </a:r>
          <a:endParaRPr lang="el-GR" sz="2400" b="1" kern="1200" dirty="0">
            <a:latin typeface="Arial" panose="020B0604020202020204" pitchFamily="34" charset="0"/>
            <a:cs typeface="Arial" panose="020B0604020202020204" pitchFamily="34" charset="0"/>
          </a:endParaRPr>
        </a:p>
      </dsp:txBody>
      <dsp:txXfrm>
        <a:off x="700822" y="1068202"/>
        <a:ext cx="9327316" cy="559396"/>
      </dsp:txXfrm>
    </dsp:sp>
    <dsp:sp modelId="{4336B58F-D31F-433A-B77B-1D677D1EDBE2}">
      <dsp:nvSpPr>
        <dsp:cNvPr id="0" name=""/>
        <dsp:cNvSpPr/>
      </dsp:nvSpPr>
      <dsp:spPr>
        <a:xfrm>
          <a:off x="0" y="2300460"/>
          <a:ext cx="134112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C0E5DD-1D69-4794-82AE-BB915D228489}">
      <dsp:nvSpPr>
        <dsp:cNvPr id="0" name=""/>
        <dsp:cNvSpPr/>
      </dsp:nvSpPr>
      <dsp:spPr>
        <a:xfrm>
          <a:off x="670560" y="1990500"/>
          <a:ext cx="9387840" cy="619920"/>
        </a:xfrm>
        <a:prstGeom prst="roundRect">
          <a:avLst/>
        </a:prstGeom>
        <a:solidFill>
          <a:srgbClr val="001F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838" tIns="0" rIns="354838"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Connect each ICD to doctor specialization</a:t>
          </a:r>
          <a:endParaRPr lang="el-GR" sz="2400" b="1" kern="1200" dirty="0">
            <a:latin typeface="Arial" panose="020B0604020202020204" pitchFamily="34" charset="0"/>
            <a:cs typeface="Arial" panose="020B0604020202020204" pitchFamily="34" charset="0"/>
          </a:endParaRPr>
        </a:p>
      </dsp:txBody>
      <dsp:txXfrm>
        <a:off x="700822" y="2020762"/>
        <a:ext cx="9327316" cy="559396"/>
      </dsp:txXfrm>
    </dsp:sp>
    <dsp:sp modelId="{A2B3075A-8F20-49D4-93C3-395948BC5BC7}">
      <dsp:nvSpPr>
        <dsp:cNvPr id="0" name=""/>
        <dsp:cNvSpPr/>
      </dsp:nvSpPr>
      <dsp:spPr>
        <a:xfrm>
          <a:off x="0" y="3309539"/>
          <a:ext cx="134112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7114E3-D2C7-42AC-B4CE-6D0A9E96E07A}">
      <dsp:nvSpPr>
        <dsp:cNvPr id="0" name=""/>
        <dsp:cNvSpPr/>
      </dsp:nvSpPr>
      <dsp:spPr>
        <a:xfrm>
          <a:off x="720852" y="2943060"/>
          <a:ext cx="9362117" cy="676438"/>
        </a:xfrm>
        <a:prstGeom prst="roundRect">
          <a:avLst/>
        </a:prstGeom>
        <a:solidFill>
          <a:srgbClr val="001F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838" tIns="0" rIns="354838"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Set reimbursement price per energy or protein content to specific Registry categories.</a:t>
          </a:r>
          <a:endParaRPr lang="el-GR" sz="2400" b="1" kern="1200" dirty="0">
            <a:latin typeface="Arial" panose="020B0604020202020204" pitchFamily="34" charset="0"/>
            <a:cs typeface="Arial" panose="020B0604020202020204" pitchFamily="34" charset="0"/>
          </a:endParaRPr>
        </a:p>
      </dsp:txBody>
      <dsp:txXfrm>
        <a:off x="753873" y="2976081"/>
        <a:ext cx="9296075" cy="610396"/>
      </dsp:txXfrm>
    </dsp:sp>
    <dsp:sp modelId="{8521E186-7F9F-1048-84E2-E35E67A30C09}">
      <dsp:nvSpPr>
        <dsp:cNvPr id="0" name=""/>
        <dsp:cNvSpPr/>
      </dsp:nvSpPr>
      <dsp:spPr>
        <a:xfrm>
          <a:off x="0" y="4262099"/>
          <a:ext cx="134112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0D4233-362B-5F46-B0EC-1192BA0D35D9}">
      <dsp:nvSpPr>
        <dsp:cNvPr id="0" name=""/>
        <dsp:cNvSpPr/>
      </dsp:nvSpPr>
      <dsp:spPr>
        <a:xfrm>
          <a:off x="670560" y="3952139"/>
          <a:ext cx="9387840" cy="619920"/>
        </a:xfrm>
        <a:prstGeom prst="roundRect">
          <a:avLst/>
        </a:prstGeom>
        <a:solidFill>
          <a:srgbClr val="001F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838" tIns="0" rIns="354838"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Split the budget for adult and children. </a:t>
          </a:r>
          <a:endParaRPr lang="el-GR" sz="2400" b="1" kern="1200" dirty="0">
            <a:latin typeface="Arial" panose="020B0604020202020204" pitchFamily="34" charset="0"/>
            <a:cs typeface="Arial" panose="020B0604020202020204" pitchFamily="34" charset="0"/>
          </a:endParaRPr>
        </a:p>
      </dsp:txBody>
      <dsp:txXfrm>
        <a:off x="700822" y="3982401"/>
        <a:ext cx="9327316" cy="559396"/>
      </dsp:txXfrm>
    </dsp:sp>
    <dsp:sp modelId="{39CC7BB0-4F53-4113-902C-DCF054390AB8}">
      <dsp:nvSpPr>
        <dsp:cNvPr id="0" name=""/>
        <dsp:cNvSpPr/>
      </dsp:nvSpPr>
      <dsp:spPr>
        <a:xfrm>
          <a:off x="0" y="5214659"/>
          <a:ext cx="134112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254E86-26A9-4AD5-898C-E705636C8EBF}">
      <dsp:nvSpPr>
        <dsp:cNvPr id="0" name=""/>
        <dsp:cNvSpPr/>
      </dsp:nvSpPr>
      <dsp:spPr>
        <a:xfrm>
          <a:off x="670560" y="4904699"/>
          <a:ext cx="9387840" cy="619920"/>
        </a:xfrm>
        <a:prstGeom prst="roundRect">
          <a:avLst/>
        </a:prstGeom>
        <a:solidFill>
          <a:srgbClr val="001F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838" tIns="0" rIns="354838"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Implementation of the virtual barcodes </a:t>
          </a:r>
          <a:endParaRPr lang="el-GR" sz="2400" b="1" kern="1200" dirty="0">
            <a:latin typeface="Arial" panose="020B0604020202020204" pitchFamily="34" charset="0"/>
            <a:cs typeface="Arial" panose="020B0604020202020204" pitchFamily="34" charset="0"/>
          </a:endParaRPr>
        </a:p>
      </dsp:txBody>
      <dsp:txXfrm>
        <a:off x="700822" y="4934961"/>
        <a:ext cx="9327316" cy="559396"/>
      </dsp:txXfrm>
    </dsp:sp>
    <dsp:sp modelId="{318DB147-D791-4023-8BE9-FF842CC45FAE}">
      <dsp:nvSpPr>
        <dsp:cNvPr id="0" name=""/>
        <dsp:cNvSpPr/>
      </dsp:nvSpPr>
      <dsp:spPr>
        <a:xfrm>
          <a:off x="0" y="6167219"/>
          <a:ext cx="134112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E01274-8184-4E8A-844E-2240AAE14765}">
      <dsp:nvSpPr>
        <dsp:cNvPr id="0" name=""/>
        <dsp:cNvSpPr/>
      </dsp:nvSpPr>
      <dsp:spPr>
        <a:xfrm>
          <a:off x="670560" y="5857259"/>
          <a:ext cx="9387840" cy="619920"/>
        </a:xfrm>
        <a:prstGeom prst="roundRect">
          <a:avLst/>
        </a:prstGeom>
        <a:solidFill>
          <a:srgbClr val="001F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838" tIns="0" rIns="354838"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Real Time Approval of prescriptions</a:t>
          </a:r>
          <a:endParaRPr lang="el-GR" sz="2400" b="1" kern="1200" dirty="0">
            <a:latin typeface="Arial" panose="020B0604020202020204" pitchFamily="34" charset="0"/>
            <a:cs typeface="Arial" panose="020B0604020202020204" pitchFamily="34" charset="0"/>
          </a:endParaRPr>
        </a:p>
      </dsp:txBody>
      <dsp:txXfrm>
        <a:off x="700822" y="5887521"/>
        <a:ext cx="9327316" cy="559396"/>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C3DF6-E667-9047-83E1-CFE073AEEAAA}" type="datetimeFigureOut">
              <a:rPr lang="el-GR" smtClean="0"/>
              <a:t>2/5/25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l-GR"/>
              <a:t>Επεξεργασία στυλ υποδείγματος κειμένου
Δεύτερου επιπέδου
Τρίτου επιπέδου
Τέταρτου επιπέδου
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74217-1398-3D42-B4BF-64BFC536CA45}" type="slidenum">
              <a:rPr lang="el-GR" smtClean="0"/>
              <a:t>‹#›</a:t>
            </a:fld>
            <a:endParaRPr lang="el-GR"/>
          </a:p>
        </p:txBody>
      </p:sp>
    </p:spTree>
    <p:extLst>
      <p:ext uri="{BB962C8B-B14F-4D97-AF65-F5344CB8AC3E}">
        <p14:creationId xmlns:p14="http://schemas.microsoft.com/office/powerpoint/2010/main" val="2704115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8374217-1398-3D42-B4BF-64BFC536CA45}" type="slidenum">
              <a:rPr lang="el-GR" smtClean="0"/>
              <a:t>12</a:t>
            </a:fld>
            <a:endParaRPr lang="el-GR"/>
          </a:p>
        </p:txBody>
      </p:sp>
    </p:spTree>
    <p:extLst>
      <p:ext uri="{BB962C8B-B14F-4D97-AF65-F5344CB8AC3E}">
        <p14:creationId xmlns:p14="http://schemas.microsoft.com/office/powerpoint/2010/main" val="317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8374217-1398-3D42-B4BF-64BFC536CA45}" type="slidenum">
              <a:rPr lang="el-GR" smtClean="0"/>
              <a:t>20</a:t>
            </a:fld>
            <a:endParaRPr lang="el-GR"/>
          </a:p>
        </p:txBody>
      </p:sp>
    </p:spTree>
    <p:extLst>
      <p:ext uri="{BB962C8B-B14F-4D97-AF65-F5344CB8AC3E}">
        <p14:creationId xmlns:p14="http://schemas.microsoft.com/office/powerpoint/2010/main" val="825212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mailto:mpanousopoulou@eopyy.gov.gr"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descr="Afbeelding met tekst, Lettertype, schermopname, Elektrisch blauw  Door AI gegenereerde inhoud is mogelijk onjuist."/>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4" name="Group 4"/>
          <p:cNvGrpSpPr/>
          <p:nvPr/>
        </p:nvGrpSpPr>
        <p:grpSpPr>
          <a:xfrm>
            <a:off x="14874787" y="8389261"/>
            <a:ext cx="3258020" cy="1157254"/>
            <a:chOff x="0" y="0"/>
            <a:chExt cx="858079" cy="304791"/>
          </a:xfrm>
        </p:grpSpPr>
        <p:sp>
          <p:nvSpPr>
            <p:cNvPr id="5" name="Freeform 5"/>
            <p:cNvSpPr/>
            <p:nvPr/>
          </p:nvSpPr>
          <p:spPr>
            <a:xfrm>
              <a:off x="0" y="0"/>
              <a:ext cx="858079" cy="304791"/>
            </a:xfrm>
            <a:custGeom>
              <a:avLst/>
              <a:gdLst/>
              <a:ahLst/>
              <a:cxnLst/>
              <a:rect l="l" t="t" r="r" b="b"/>
              <a:pathLst>
                <a:path w="858079" h="304791">
                  <a:moveTo>
                    <a:pt x="0" y="0"/>
                  </a:moveTo>
                  <a:lnTo>
                    <a:pt x="858079" y="0"/>
                  </a:lnTo>
                  <a:lnTo>
                    <a:pt x="858079" y="304791"/>
                  </a:lnTo>
                  <a:lnTo>
                    <a:pt x="0" y="304791"/>
                  </a:lnTo>
                  <a:close/>
                </a:path>
              </a:pathLst>
            </a:custGeom>
            <a:solidFill>
              <a:srgbClr val="FFFFFF"/>
            </a:solidFill>
          </p:spPr>
        </p:sp>
        <p:sp>
          <p:nvSpPr>
            <p:cNvPr id="6" name="TextBox 6"/>
            <p:cNvSpPr txBox="1"/>
            <p:nvPr/>
          </p:nvSpPr>
          <p:spPr>
            <a:xfrm>
              <a:off x="0" y="-38100"/>
              <a:ext cx="858079" cy="34289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5067858" y="8389261"/>
            <a:ext cx="2871878" cy="942367"/>
          </a:xfrm>
          <a:custGeom>
            <a:avLst/>
            <a:gdLst/>
            <a:ahLst/>
            <a:cxnLst/>
            <a:rect l="l" t="t" r="r" b="b"/>
            <a:pathLst>
              <a:path w="2871878" h="942367">
                <a:moveTo>
                  <a:pt x="0" y="0"/>
                </a:moveTo>
                <a:lnTo>
                  <a:pt x="2871878" y="0"/>
                </a:lnTo>
                <a:lnTo>
                  <a:pt x="2871878" y="942367"/>
                </a:lnTo>
                <a:lnTo>
                  <a:pt x="0" y="942367"/>
                </a:lnTo>
                <a:lnTo>
                  <a:pt x="0" y="0"/>
                </a:lnTo>
                <a:close/>
              </a:path>
            </a:pathLst>
          </a:custGeom>
          <a:blipFill>
            <a:blip r:embed="rId4"/>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ln>
            <a:solidFill>
              <a:schemeClr val="bg1"/>
            </a:solidFill>
          </a:ln>
        </p:spPr>
        <p:txBody>
          <a:bodyPr/>
          <a:lstStyle/>
          <a:p>
            <a:endParaRPr lang="el-GR" dirty="0"/>
          </a:p>
        </p:txBody>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7" name="TextBox 4">
            <a:extLst>
              <a:ext uri="{FF2B5EF4-FFF2-40B4-BE49-F238E27FC236}">
                <a16:creationId xmlns:a16="http://schemas.microsoft.com/office/drawing/2014/main" id="{31D7EA6F-6B34-7E42-B1F5-010D42793E63}"/>
              </a:ext>
            </a:extLst>
          </p:cNvPr>
          <p:cNvSpPr txBox="1">
            <a:spLocks noChangeArrowheads="1"/>
          </p:cNvSpPr>
          <p:nvPr/>
        </p:nvSpPr>
        <p:spPr bwMode="auto">
          <a:xfrm>
            <a:off x="4448300" y="1888792"/>
            <a:ext cx="10536237" cy="723900"/>
          </a:xfrm>
          <a:prstGeom prst="rect">
            <a:avLst/>
          </a:prstGeom>
          <a:solidFill>
            <a:srgbClr val="00B0F0"/>
          </a:solidFill>
          <a:ln>
            <a:noFill/>
          </a:ln>
          <a:extLst/>
        </p:spPr>
        <p:txBody>
          <a:bodyPr lIns="45702" tIns="22852" rIns="45702" bIns="22852">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l-GR" sz="4400" b="1" dirty="0">
                <a:solidFill>
                  <a:schemeClr val="bg1"/>
                </a:solidFill>
              </a:rPr>
              <a:t>The Registry Project</a:t>
            </a:r>
          </a:p>
        </p:txBody>
      </p:sp>
      <p:sp>
        <p:nvSpPr>
          <p:cNvPr id="11" name="Content Placeholder 2">
            <a:extLst>
              <a:ext uri="{FF2B5EF4-FFF2-40B4-BE49-F238E27FC236}">
                <a16:creationId xmlns:a16="http://schemas.microsoft.com/office/drawing/2014/main" id="{BDD287CA-3503-8940-B052-F646AA931F51}"/>
              </a:ext>
            </a:extLst>
          </p:cNvPr>
          <p:cNvSpPr txBox="1">
            <a:spLocks/>
          </p:cNvSpPr>
          <p:nvPr/>
        </p:nvSpPr>
        <p:spPr>
          <a:xfrm>
            <a:off x="3276600" y="3591656"/>
            <a:ext cx="12945948" cy="4806552"/>
          </a:xfrm>
          <a:prstGeom prst="rect">
            <a:avLst/>
          </a:prstGeom>
        </p:spPr>
        <p:txBody>
          <a:bodyPr/>
          <a:lstStyle>
            <a:lvl1pPr marL="227013" indent="-227013" algn="l" defTabSz="912813"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800" dirty="0">
                <a:solidFill>
                  <a:schemeClr val="tx2"/>
                </a:solidFill>
                <a:latin typeface="Arial" panose="020B0604020202020204" pitchFamily="34" charset="0"/>
                <a:cs typeface="Arial" panose="020B0604020202020204" pitchFamily="34" charset="0"/>
              </a:rPr>
              <a:t>In order for a product to be reimbursed;</a:t>
            </a:r>
          </a:p>
          <a:p>
            <a:pPr marL="457200" lvl="1" indent="0">
              <a:buNone/>
            </a:pPr>
            <a:endParaRPr lang="en-US" sz="2800" dirty="0">
              <a:solidFill>
                <a:schemeClr val="tx2"/>
              </a:solidFill>
              <a:latin typeface="Arial" panose="020B0604020202020204" pitchFamily="34" charset="0"/>
              <a:cs typeface="Arial" panose="020B0604020202020204" pitchFamily="34" charset="0"/>
            </a:endParaRPr>
          </a:p>
          <a:p>
            <a:pPr lvl="1">
              <a:buFont typeface="Wingdings" pitchFamily="2" charset="2"/>
              <a:buChar char="ü"/>
            </a:pPr>
            <a:r>
              <a:rPr lang="en-US" sz="2800" dirty="0">
                <a:solidFill>
                  <a:schemeClr val="tx2"/>
                </a:solidFill>
                <a:latin typeface="Arial" panose="020B0604020202020204" pitchFamily="34" charset="0"/>
                <a:cs typeface="Arial" panose="020B0604020202020204" pitchFamily="34" charset="0"/>
              </a:rPr>
              <a:t> its manufacturer or importer or distributor should make an application through the Registry </a:t>
            </a:r>
          </a:p>
          <a:p>
            <a:pPr lvl="1">
              <a:buFont typeface="Wingdings" pitchFamily="2" charset="2"/>
              <a:buChar char="ü"/>
            </a:pPr>
            <a:endParaRPr lang="en-US" sz="2800" dirty="0">
              <a:solidFill>
                <a:schemeClr val="tx2"/>
              </a:solidFill>
              <a:latin typeface="Arial" panose="020B0604020202020204" pitchFamily="34" charset="0"/>
              <a:cs typeface="Arial" panose="020B0604020202020204" pitchFamily="34" charset="0"/>
            </a:endParaRPr>
          </a:p>
          <a:p>
            <a:pPr lvl="1">
              <a:buFont typeface="Wingdings" pitchFamily="2" charset="2"/>
              <a:buChar char="ü"/>
            </a:pPr>
            <a:r>
              <a:rPr lang="en-US" sz="2800" dirty="0">
                <a:solidFill>
                  <a:schemeClr val="tx2"/>
                </a:solidFill>
                <a:latin typeface="Arial" panose="020B0604020202020204" pitchFamily="34" charset="0"/>
                <a:cs typeface="Arial" panose="020B0604020202020204" pitchFamily="34" charset="0"/>
              </a:rPr>
              <a:t> EOPYY, after the assessment of the product, sets the reimbursement price</a:t>
            </a:r>
          </a:p>
          <a:p>
            <a:pPr lvl="1">
              <a:buFont typeface="Wingdings" pitchFamily="2" charset="2"/>
              <a:buChar char="ü"/>
            </a:pPr>
            <a:endParaRPr lang="en-US" sz="2800" dirty="0">
              <a:solidFill>
                <a:schemeClr val="tx2"/>
              </a:solidFill>
              <a:latin typeface="Arial" panose="020B0604020202020204" pitchFamily="34" charset="0"/>
              <a:cs typeface="Arial" panose="020B0604020202020204" pitchFamily="34" charset="0"/>
            </a:endParaRPr>
          </a:p>
          <a:p>
            <a:pPr lvl="1">
              <a:buFont typeface="Wingdings" pitchFamily="2" charset="2"/>
              <a:buChar char="ü"/>
            </a:pPr>
            <a:r>
              <a:rPr lang="en-US" sz="2800" dirty="0">
                <a:solidFill>
                  <a:schemeClr val="tx2"/>
                </a:solidFill>
                <a:latin typeface="Arial" panose="020B0604020202020204" pitchFamily="34" charset="0"/>
                <a:cs typeface="Arial" panose="020B0604020202020204" pitchFamily="34" charset="0"/>
              </a:rPr>
              <a:t> the provider (manufacturer or importer or distributor) should have a contract with EOPYY.</a:t>
            </a:r>
          </a:p>
          <a:p>
            <a:pPr marL="457200" lvl="1" indent="0">
              <a:buNone/>
            </a:pPr>
            <a:endParaRPr lang="en-US" sz="2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61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ln>
            <a:solidFill>
              <a:schemeClr val="bg1"/>
            </a:solidFill>
          </a:ln>
        </p:spPr>
        <p:txBody>
          <a:bodyPr/>
          <a:lstStyle/>
          <a:p>
            <a:endParaRPr lang="el-GR" dirty="0"/>
          </a:p>
        </p:txBody>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7" name="TextBox 4">
            <a:extLst>
              <a:ext uri="{FF2B5EF4-FFF2-40B4-BE49-F238E27FC236}">
                <a16:creationId xmlns:a16="http://schemas.microsoft.com/office/drawing/2014/main" id="{31D7EA6F-6B34-7E42-B1F5-010D42793E63}"/>
              </a:ext>
            </a:extLst>
          </p:cNvPr>
          <p:cNvSpPr txBox="1">
            <a:spLocks noChangeArrowheads="1"/>
          </p:cNvSpPr>
          <p:nvPr/>
        </p:nvSpPr>
        <p:spPr bwMode="auto">
          <a:xfrm>
            <a:off x="4448300" y="1888792"/>
            <a:ext cx="10536237" cy="723900"/>
          </a:xfrm>
          <a:prstGeom prst="rect">
            <a:avLst/>
          </a:prstGeom>
          <a:solidFill>
            <a:srgbClr val="00B0F0"/>
          </a:solidFill>
          <a:ln>
            <a:noFill/>
          </a:ln>
          <a:extLst/>
        </p:spPr>
        <p:txBody>
          <a:bodyPr lIns="45702" tIns="22852" rIns="45702" bIns="22852">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l-GR" sz="4400" b="1" dirty="0">
                <a:solidFill>
                  <a:schemeClr val="bg1"/>
                </a:solidFill>
              </a:rPr>
              <a:t>The Expenditure</a:t>
            </a:r>
          </a:p>
        </p:txBody>
      </p:sp>
      <p:sp>
        <p:nvSpPr>
          <p:cNvPr id="11" name="Content Placeholder 2">
            <a:extLst>
              <a:ext uri="{FF2B5EF4-FFF2-40B4-BE49-F238E27FC236}">
                <a16:creationId xmlns:a16="http://schemas.microsoft.com/office/drawing/2014/main" id="{BDD287CA-3503-8940-B052-F646AA931F51}"/>
              </a:ext>
            </a:extLst>
          </p:cNvPr>
          <p:cNvSpPr txBox="1">
            <a:spLocks/>
          </p:cNvSpPr>
          <p:nvPr/>
        </p:nvSpPr>
        <p:spPr>
          <a:xfrm>
            <a:off x="2667000" y="3054657"/>
            <a:ext cx="14706600" cy="1699400"/>
          </a:xfrm>
          <a:prstGeom prst="rect">
            <a:avLst/>
          </a:prstGeom>
        </p:spPr>
        <p:txBody>
          <a:bodyPr/>
          <a:lstStyle>
            <a:lvl1pPr marL="227013" indent="-227013" algn="l" defTabSz="912813"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800" dirty="0">
                <a:solidFill>
                  <a:schemeClr val="tx2"/>
                </a:solidFill>
                <a:latin typeface="Arial" panose="020B0604020202020204" pitchFamily="34" charset="0"/>
                <a:cs typeface="Arial" panose="020B0604020202020204" pitchFamily="34" charset="0"/>
              </a:rPr>
              <a:t>With the implementation of the Registry and the contracts with the providers, the expenditure boundaries of the FSMPs’ reimbursement were set into global budget.</a:t>
            </a:r>
          </a:p>
          <a:p>
            <a:pPr marL="457200" lvl="1" indent="0">
              <a:buNone/>
            </a:pPr>
            <a:r>
              <a:rPr lang="en" sz="2800" dirty="0">
                <a:solidFill>
                  <a:schemeClr val="tx2"/>
                </a:solidFill>
                <a:latin typeface="Arial" panose="020B0604020202020204" pitchFamily="34" charset="0"/>
                <a:cs typeface="Arial" panose="020B0604020202020204" pitchFamily="34" charset="0"/>
              </a:rPr>
              <a:t>The use of global budgeting serves to control the expenditures. The mechanisms of Rebate (RB) and </a:t>
            </a:r>
            <a:r>
              <a:rPr lang="en" sz="2800" dirty="0" err="1">
                <a:solidFill>
                  <a:schemeClr val="tx2"/>
                </a:solidFill>
                <a:latin typeface="Arial" panose="020B0604020202020204" pitchFamily="34" charset="0"/>
                <a:cs typeface="Arial" panose="020B0604020202020204" pitchFamily="34" charset="0"/>
              </a:rPr>
              <a:t>ClawBack</a:t>
            </a:r>
            <a:r>
              <a:rPr lang="en" sz="2800" dirty="0">
                <a:solidFill>
                  <a:schemeClr val="tx2"/>
                </a:solidFill>
                <a:latin typeface="Arial" panose="020B0604020202020204" pitchFamily="34" charset="0"/>
                <a:cs typeface="Arial" panose="020B0604020202020204" pitchFamily="34" charset="0"/>
              </a:rPr>
              <a:t> (CB) help the</a:t>
            </a:r>
            <a:r>
              <a:rPr lang="el-GR"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latin typeface="Arial" panose="020B0604020202020204" pitchFamily="34" charset="0"/>
                <a:cs typeface="Arial" panose="020B0604020202020204" pitchFamily="34" charset="0"/>
              </a:rPr>
              <a:t>expenditure containment into boundaries.</a:t>
            </a:r>
            <a:endParaRPr lang="en" sz="2800" dirty="0">
              <a:solidFill>
                <a:schemeClr val="tx2"/>
              </a:solidFill>
              <a:latin typeface="Arial" panose="020B0604020202020204" pitchFamily="34" charset="0"/>
              <a:cs typeface="Arial" panose="020B0604020202020204" pitchFamily="34" charset="0"/>
            </a:endParaRPr>
          </a:p>
          <a:p>
            <a:pPr marL="457200" lvl="1" indent="0">
              <a:buNone/>
            </a:pPr>
            <a:endParaRPr lang="en-US" sz="2800" dirty="0">
              <a:solidFill>
                <a:schemeClr val="tx2"/>
              </a:solidFill>
              <a:latin typeface="Arial" panose="020B0604020202020204" pitchFamily="34" charset="0"/>
              <a:cs typeface="Arial" panose="020B0604020202020204" pitchFamily="34" charset="0"/>
            </a:endParaRPr>
          </a:p>
          <a:p>
            <a:pPr marL="457200" lvl="1" indent="0">
              <a:buNone/>
            </a:pPr>
            <a:endParaRPr lang="en-US" sz="2800" dirty="0">
              <a:solidFill>
                <a:schemeClr val="tx2"/>
              </a:solidFill>
              <a:latin typeface="Arial" panose="020B0604020202020204" pitchFamily="34" charset="0"/>
              <a:cs typeface="Arial" panose="020B0604020202020204" pitchFamily="34" charset="0"/>
            </a:endParaRPr>
          </a:p>
        </p:txBody>
      </p:sp>
      <p:pic>
        <p:nvPicPr>
          <p:cNvPr id="6" name="Picture 1">
            <a:extLst>
              <a:ext uri="{FF2B5EF4-FFF2-40B4-BE49-F238E27FC236}">
                <a16:creationId xmlns:a16="http://schemas.microsoft.com/office/drawing/2014/main" id="{10E41DE2-31BA-FE4D-BE31-4C4E52187B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261"/>
          <a:stretch/>
        </p:blipFill>
        <p:spPr bwMode="auto">
          <a:xfrm>
            <a:off x="2627313" y="5663885"/>
            <a:ext cx="7392987" cy="369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967D92A5-605B-E348-923A-00799114420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273"/>
          <a:stretch/>
        </p:blipFill>
        <p:spPr bwMode="auto">
          <a:xfrm>
            <a:off x="10327481" y="5663885"/>
            <a:ext cx="7046119" cy="369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A0BB9094-B39D-1442-9300-CF636AF0CB54}"/>
              </a:ext>
            </a:extLst>
          </p:cNvPr>
          <p:cNvSpPr txBox="1">
            <a:spLocks/>
          </p:cNvSpPr>
          <p:nvPr/>
        </p:nvSpPr>
        <p:spPr>
          <a:xfrm>
            <a:off x="7790141" y="5047249"/>
            <a:ext cx="4460318" cy="529179"/>
          </a:xfrm>
          <a:prstGeom prst="rect">
            <a:avLst/>
          </a:prstGeom>
        </p:spPr>
        <p:txBody>
          <a:bodyPr/>
          <a:lstStyle>
            <a:lvl1pPr marL="227013" indent="-227013" algn="l" defTabSz="912813"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800" b="1" dirty="0">
                <a:solidFill>
                  <a:schemeClr val="tx2"/>
                </a:solidFill>
                <a:latin typeface="Arial" panose="020B0604020202020204" pitchFamily="34" charset="0"/>
                <a:cs typeface="Arial" panose="020B0604020202020204" pitchFamily="34" charset="0"/>
              </a:rPr>
              <a:t>FSMP Expenditure</a:t>
            </a:r>
            <a:endParaRPr lang="en" sz="2800" b="1" dirty="0">
              <a:solidFill>
                <a:schemeClr val="tx2"/>
              </a:solidFill>
              <a:latin typeface="Arial" panose="020B0604020202020204" pitchFamily="34" charset="0"/>
              <a:cs typeface="Arial" panose="020B0604020202020204" pitchFamily="34" charset="0"/>
            </a:endParaRPr>
          </a:p>
          <a:p>
            <a:pPr marL="457200" lvl="1" indent="0">
              <a:buNone/>
            </a:pPr>
            <a:endParaRPr lang="en-US" sz="2800" b="1" dirty="0">
              <a:solidFill>
                <a:schemeClr val="tx2"/>
              </a:solidFill>
              <a:latin typeface="Arial" panose="020B0604020202020204" pitchFamily="34" charset="0"/>
              <a:cs typeface="Arial" panose="020B0604020202020204" pitchFamily="34" charset="0"/>
            </a:endParaRPr>
          </a:p>
          <a:p>
            <a:pPr marL="457200" lvl="1" indent="0">
              <a:buNone/>
            </a:pPr>
            <a:endParaRPr lang="en-US" sz="28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99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a:ln>
            <a:solidFill>
              <a:schemeClr val="bg1"/>
            </a:solidFill>
          </a:ln>
        </p:spPr>
        <p:txBody>
          <a:bodyPr/>
          <a:lstStyle/>
          <a:p>
            <a:endParaRPr lang="el-GR" dirty="0"/>
          </a:p>
        </p:txBody>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4"/>
            <a:stretch>
              <a:fillRect l="-21153" t="-48414" r="-26773" b="-51637"/>
            </a:stretch>
          </a:blipFill>
        </p:spPr>
      </p:sp>
      <p:sp>
        <p:nvSpPr>
          <p:cNvPr id="7" name="TextBox 4">
            <a:extLst>
              <a:ext uri="{FF2B5EF4-FFF2-40B4-BE49-F238E27FC236}">
                <a16:creationId xmlns:a16="http://schemas.microsoft.com/office/drawing/2014/main" id="{31D7EA6F-6B34-7E42-B1F5-010D42793E63}"/>
              </a:ext>
            </a:extLst>
          </p:cNvPr>
          <p:cNvSpPr txBox="1">
            <a:spLocks noChangeArrowheads="1"/>
          </p:cNvSpPr>
          <p:nvPr/>
        </p:nvSpPr>
        <p:spPr bwMode="auto">
          <a:xfrm>
            <a:off x="4419600" y="1888792"/>
            <a:ext cx="10536237" cy="723900"/>
          </a:xfrm>
          <a:prstGeom prst="rect">
            <a:avLst/>
          </a:prstGeom>
          <a:solidFill>
            <a:srgbClr val="00B0F0"/>
          </a:solidFill>
          <a:ln>
            <a:noFill/>
          </a:ln>
          <a:extLst/>
        </p:spPr>
        <p:txBody>
          <a:bodyPr lIns="45702" tIns="22852" rIns="45702" bIns="22852">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l-GR" sz="4400" b="1" dirty="0">
                <a:solidFill>
                  <a:schemeClr val="bg1"/>
                </a:solidFill>
              </a:rPr>
              <a:t>The next step</a:t>
            </a:r>
          </a:p>
        </p:txBody>
      </p:sp>
      <p:sp>
        <p:nvSpPr>
          <p:cNvPr id="11" name="Content Placeholder 2">
            <a:extLst>
              <a:ext uri="{FF2B5EF4-FFF2-40B4-BE49-F238E27FC236}">
                <a16:creationId xmlns:a16="http://schemas.microsoft.com/office/drawing/2014/main" id="{BDD287CA-3503-8940-B052-F646AA931F51}"/>
              </a:ext>
            </a:extLst>
          </p:cNvPr>
          <p:cNvSpPr txBox="1">
            <a:spLocks/>
          </p:cNvSpPr>
          <p:nvPr/>
        </p:nvSpPr>
        <p:spPr>
          <a:xfrm>
            <a:off x="2667000" y="3054657"/>
            <a:ext cx="14706600" cy="2088843"/>
          </a:xfrm>
          <a:prstGeom prst="rect">
            <a:avLst/>
          </a:prstGeom>
        </p:spPr>
        <p:txBody>
          <a:bodyPr/>
          <a:lstStyle>
            <a:lvl1pPr marL="227013" indent="-227013" algn="l" defTabSz="912813"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3200" dirty="0">
                <a:solidFill>
                  <a:schemeClr val="tx2"/>
                </a:solidFill>
                <a:latin typeface="Arial" panose="020B0604020202020204" pitchFamily="34" charset="0"/>
                <a:cs typeface="Arial" panose="020B0604020202020204" pitchFamily="34" charset="0"/>
              </a:rPr>
              <a:t>Although the use of global budget and the mechanisms of RB and CB helped EOPYY to hold the expenditure, another problem arose. The providers were burdened with very high percentage of haircuts.</a:t>
            </a:r>
          </a:p>
          <a:p>
            <a:pPr marL="457200" lvl="1" indent="0">
              <a:buNone/>
            </a:pPr>
            <a:r>
              <a:rPr lang="en-US" sz="3200" dirty="0">
                <a:solidFill>
                  <a:schemeClr val="tx2"/>
                </a:solidFill>
                <a:latin typeface="Arial" panose="020B0604020202020204" pitchFamily="34" charset="0"/>
                <a:cs typeface="Arial" panose="020B0604020202020204" pitchFamily="34" charset="0"/>
              </a:rPr>
              <a:t>So, EOPYY had to plan new policies to overcome this situation. At that point, a lot of data was available to help us towards the right decisions.</a:t>
            </a:r>
          </a:p>
        </p:txBody>
      </p:sp>
      <p:grpSp>
        <p:nvGrpSpPr>
          <p:cNvPr id="10" name="Ομάδα 9">
            <a:extLst>
              <a:ext uri="{FF2B5EF4-FFF2-40B4-BE49-F238E27FC236}">
                <a16:creationId xmlns:a16="http://schemas.microsoft.com/office/drawing/2014/main" id="{46884BBB-AF7F-8B44-9448-ED541A09C366}"/>
              </a:ext>
            </a:extLst>
          </p:cNvPr>
          <p:cNvGrpSpPr/>
          <p:nvPr/>
        </p:nvGrpSpPr>
        <p:grpSpPr>
          <a:xfrm>
            <a:off x="4657228" y="5585465"/>
            <a:ext cx="8993822" cy="1377696"/>
            <a:chOff x="0" y="0"/>
            <a:chExt cx="8993822" cy="1301495"/>
          </a:xfrm>
        </p:grpSpPr>
        <p:sp>
          <p:nvSpPr>
            <p:cNvPr id="12" name="Ορθογώνιο 11">
              <a:extLst>
                <a:ext uri="{FF2B5EF4-FFF2-40B4-BE49-F238E27FC236}">
                  <a16:creationId xmlns:a16="http://schemas.microsoft.com/office/drawing/2014/main" id="{4A536F3B-A640-A040-9734-AA1759E00660}"/>
                </a:ext>
              </a:extLst>
            </p:cNvPr>
            <p:cNvSpPr/>
            <p:nvPr/>
          </p:nvSpPr>
          <p:spPr>
            <a:xfrm>
              <a:off x="0" y="0"/>
              <a:ext cx="8993822" cy="1301495"/>
            </a:xfrm>
            <a:prstGeom prst="rect">
              <a:avLst/>
            </a:pr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sp>
        <p:sp>
          <p:nvSpPr>
            <p:cNvPr id="13" name="TextBox 12">
              <a:extLst>
                <a:ext uri="{FF2B5EF4-FFF2-40B4-BE49-F238E27FC236}">
                  <a16:creationId xmlns:a16="http://schemas.microsoft.com/office/drawing/2014/main" id="{30FEA6B1-3B32-694D-9B0E-A23B42DB4DFE}"/>
                </a:ext>
              </a:extLst>
            </p:cNvPr>
            <p:cNvSpPr txBox="1"/>
            <p:nvPr/>
          </p:nvSpPr>
          <p:spPr>
            <a:xfrm>
              <a:off x="0" y="0"/>
              <a:ext cx="8993822" cy="1301495"/>
            </a:xfrm>
            <a:prstGeom prst="rect">
              <a:avLst/>
            </a:prstGeom>
            <a:solidFill>
              <a:srgbClr val="00B0F0"/>
            </a:solid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Policy Decisions</a:t>
              </a:r>
              <a:endParaRPr lang="el-GR" sz="6000" kern="1200" dirty="0"/>
            </a:p>
          </p:txBody>
        </p:sp>
      </p:grpSp>
      <p:grpSp>
        <p:nvGrpSpPr>
          <p:cNvPr id="14" name="Ομάδα 13">
            <a:extLst>
              <a:ext uri="{FF2B5EF4-FFF2-40B4-BE49-F238E27FC236}">
                <a16:creationId xmlns:a16="http://schemas.microsoft.com/office/drawing/2014/main" id="{969B84C3-DDD0-4949-AA2C-266ADC64EF1B}"/>
              </a:ext>
            </a:extLst>
          </p:cNvPr>
          <p:cNvGrpSpPr/>
          <p:nvPr/>
        </p:nvGrpSpPr>
        <p:grpSpPr>
          <a:xfrm>
            <a:off x="4657228" y="6739815"/>
            <a:ext cx="2248455" cy="2733140"/>
            <a:chOff x="0" y="1301495"/>
            <a:chExt cx="2248455" cy="2733140"/>
          </a:xfrm>
          <a:solidFill>
            <a:srgbClr val="FFC000"/>
          </a:solidFill>
        </p:grpSpPr>
        <p:sp>
          <p:nvSpPr>
            <p:cNvPr id="15" name="Ορθογώνιο 14">
              <a:extLst>
                <a:ext uri="{FF2B5EF4-FFF2-40B4-BE49-F238E27FC236}">
                  <a16:creationId xmlns:a16="http://schemas.microsoft.com/office/drawing/2014/main" id="{64D1D107-0FF7-B946-B8B7-436D29251B4E}"/>
                </a:ext>
              </a:extLst>
            </p:cNvPr>
            <p:cNvSpPr/>
            <p:nvPr/>
          </p:nvSpPr>
          <p:spPr>
            <a:xfrm>
              <a:off x="0" y="1301495"/>
              <a:ext cx="2248455" cy="2733140"/>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40CA0E94-C735-8D45-8E1B-5D23C6B739FB}"/>
                </a:ext>
              </a:extLst>
            </p:cNvPr>
            <p:cNvSpPr txBox="1"/>
            <p:nvPr/>
          </p:nvSpPr>
          <p:spPr>
            <a:xfrm>
              <a:off x="0" y="1301495"/>
              <a:ext cx="2248455" cy="27331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Registry Data </a:t>
              </a:r>
              <a:endParaRPr lang="el-GR" sz="3200" kern="1200" dirty="0"/>
            </a:p>
          </p:txBody>
        </p:sp>
      </p:grpSp>
      <p:grpSp>
        <p:nvGrpSpPr>
          <p:cNvPr id="17" name="Ομάδα 16">
            <a:extLst>
              <a:ext uri="{FF2B5EF4-FFF2-40B4-BE49-F238E27FC236}">
                <a16:creationId xmlns:a16="http://schemas.microsoft.com/office/drawing/2014/main" id="{5E3634B7-7C51-894B-937B-FF9050AC180E}"/>
              </a:ext>
            </a:extLst>
          </p:cNvPr>
          <p:cNvGrpSpPr/>
          <p:nvPr/>
        </p:nvGrpSpPr>
        <p:grpSpPr>
          <a:xfrm>
            <a:off x="6905683" y="6739815"/>
            <a:ext cx="2248455" cy="2733140"/>
            <a:chOff x="2248455" y="1301495"/>
            <a:chExt cx="2248455" cy="2733140"/>
          </a:xfrm>
          <a:solidFill>
            <a:srgbClr val="00B050"/>
          </a:solidFill>
        </p:grpSpPr>
        <p:sp>
          <p:nvSpPr>
            <p:cNvPr id="18" name="Ορθογώνιο 17">
              <a:extLst>
                <a:ext uri="{FF2B5EF4-FFF2-40B4-BE49-F238E27FC236}">
                  <a16:creationId xmlns:a16="http://schemas.microsoft.com/office/drawing/2014/main" id="{D4870923-7E01-2A4D-A8EC-3DB052D404B5}"/>
                </a:ext>
              </a:extLst>
            </p:cNvPr>
            <p:cNvSpPr/>
            <p:nvPr/>
          </p:nvSpPr>
          <p:spPr>
            <a:xfrm>
              <a:off x="2248455" y="1301495"/>
              <a:ext cx="2248455" cy="2733140"/>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12A864CB-58A0-0746-A7F2-0E6725007965}"/>
                </a:ext>
              </a:extLst>
            </p:cNvPr>
            <p:cNvSpPr txBox="1"/>
            <p:nvPr/>
          </p:nvSpPr>
          <p:spPr>
            <a:xfrm>
              <a:off x="2248455" y="1301495"/>
              <a:ext cx="2248455" cy="27331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Expenditure</a:t>
              </a:r>
              <a:endParaRPr lang="el-GR" sz="3200" kern="1200" dirty="0"/>
            </a:p>
          </p:txBody>
        </p:sp>
      </p:grpSp>
      <p:grpSp>
        <p:nvGrpSpPr>
          <p:cNvPr id="20" name="Ομάδα 19">
            <a:extLst>
              <a:ext uri="{FF2B5EF4-FFF2-40B4-BE49-F238E27FC236}">
                <a16:creationId xmlns:a16="http://schemas.microsoft.com/office/drawing/2014/main" id="{30BC1620-D86A-8047-B19B-D2A26B02FD5A}"/>
              </a:ext>
            </a:extLst>
          </p:cNvPr>
          <p:cNvGrpSpPr/>
          <p:nvPr/>
        </p:nvGrpSpPr>
        <p:grpSpPr>
          <a:xfrm>
            <a:off x="9154138" y="6739815"/>
            <a:ext cx="2248455" cy="2733140"/>
            <a:chOff x="4496910" y="1301495"/>
            <a:chExt cx="2248455" cy="2733140"/>
          </a:xfrm>
          <a:solidFill>
            <a:srgbClr val="00B0F0"/>
          </a:solidFill>
        </p:grpSpPr>
        <p:sp>
          <p:nvSpPr>
            <p:cNvPr id="21" name="Ορθογώνιο 20">
              <a:extLst>
                <a:ext uri="{FF2B5EF4-FFF2-40B4-BE49-F238E27FC236}">
                  <a16:creationId xmlns:a16="http://schemas.microsoft.com/office/drawing/2014/main" id="{C0281556-76B1-F84D-AA5C-7614CF59332D}"/>
                </a:ext>
              </a:extLst>
            </p:cNvPr>
            <p:cNvSpPr/>
            <p:nvPr/>
          </p:nvSpPr>
          <p:spPr>
            <a:xfrm>
              <a:off x="4496910" y="1301495"/>
              <a:ext cx="2248455" cy="2733140"/>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27786FE8-ECE3-094E-B654-7C01D2DEBAB0}"/>
                </a:ext>
              </a:extLst>
            </p:cNvPr>
            <p:cNvSpPr txBox="1"/>
            <p:nvPr/>
          </p:nvSpPr>
          <p:spPr>
            <a:xfrm>
              <a:off x="4496910" y="1301495"/>
              <a:ext cx="2248455" cy="2733140"/>
            </a:xfrm>
            <a:prstGeom prst="rect">
              <a:avLst/>
            </a:prstGeom>
            <a:solidFill>
              <a:schemeClr val="accent4">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Number of patients</a:t>
              </a:r>
              <a:endParaRPr lang="el-GR" sz="3200" kern="1200" dirty="0"/>
            </a:p>
          </p:txBody>
        </p:sp>
      </p:grpSp>
      <p:grpSp>
        <p:nvGrpSpPr>
          <p:cNvPr id="23" name="Ομάδα 22">
            <a:extLst>
              <a:ext uri="{FF2B5EF4-FFF2-40B4-BE49-F238E27FC236}">
                <a16:creationId xmlns:a16="http://schemas.microsoft.com/office/drawing/2014/main" id="{4CD2952B-AF37-EA42-9A02-01751AF3E588}"/>
              </a:ext>
            </a:extLst>
          </p:cNvPr>
          <p:cNvGrpSpPr/>
          <p:nvPr/>
        </p:nvGrpSpPr>
        <p:grpSpPr>
          <a:xfrm>
            <a:off x="11402594" y="6739815"/>
            <a:ext cx="2248455" cy="2733140"/>
            <a:chOff x="6745366" y="1301495"/>
            <a:chExt cx="2248455" cy="2733140"/>
          </a:xfrm>
        </p:grpSpPr>
        <p:sp>
          <p:nvSpPr>
            <p:cNvPr id="24" name="Ορθογώνιο 23">
              <a:extLst>
                <a:ext uri="{FF2B5EF4-FFF2-40B4-BE49-F238E27FC236}">
                  <a16:creationId xmlns:a16="http://schemas.microsoft.com/office/drawing/2014/main" id="{A4FBFE7D-AC1E-9144-8D01-8F075FE4969A}"/>
                </a:ext>
              </a:extLst>
            </p:cNvPr>
            <p:cNvSpPr/>
            <p:nvPr/>
          </p:nvSpPr>
          <p:spPr>
            <a:xfrm>
              <a:off x="6745366" y="1301495"/>
              <a:ext cx="2248455" cy="273314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extBox 24">
              <a:extLst>
                <a:ext uri="{FF2B5EF4-FFF2-40B4-BE49-F238E27FC236}">
                  <a16:creationId xmlns:a16="http://schemas.microsoft.com/office/drawing/2014/main" id="{927D44D3-E701-3D44-B5AE-7460B6A8DCE9}"/>
                </a:ext>
              </a:extLst>
            </p:cNvPr>
            <p:cNvSpPr txBox="1"/>
            <p:nvPr/>
          </p:nvSpPr>
          <p:spPr>
            <a:xfrm>
              <a:off x="6745366" y="1301495"/>
              <a:ext cx="2248455" cy="2733140"/>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Diseases</a:t>
              </a:r>
              <a:endParaRPr lang="el-GR" sz="3200" kern="1200" dirty="0"/>
            </a:p>
          </p:txBody>
        </p:sp>
      </p:grpSp>
    </p:spTree>
    <p:extLst>
      <p:ext uri="{BB962C8B-B14F-4D97-AF65-F5344CB8AC3E}">
        <p14:creationId xmlns:p14="http://schemas.microsoft.com/office/powerpoint/2010/main" val="1483968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graphicFrame>
        <p:nvGraphicFramePr>
          <p:cNvPr id="22" name="Διάγραμμα 21">
            <a:extLst>
              <a:ext uri="{FF2B5EF4-FFF2-40B4-BE49-F238E27FC236}">
                <a16:creationId xmlns:a16="http://schemas.microsoft.com/office/drawing/2014/main" id="{085F5002-61CB-D04C-A0F6-D679F63432EA}"/>
              </a:ext>
            </a:extLst>
          </p:cNvPr>
          <p:cNvGraphicFramePr/>
          <p:nvPr>
            <p:extLst>
              <p:ext uri="{D42A27DB-BD31-4B8C-83A1-F6EECF244321}">
                <p14:modId xmlns:p14="http://schemas.microsoft.com/office/powerpoint/2010/main" val="3031187498"/>
              </p:ext>
            </p:extLst>
          </p:nvPr>
        </p:nvGraphicFramePr>
        <p:xfrm>
          <a:off x="3429000" y="3009900"/>
          <a:ext cx="13411200" cy="678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TextBox 4">
            <a:extLst>
              <a:ext uri="{FF2B5EF4-FFF2-40B4-BE49-F238E27FC236}">
                <a16:creationId xmlns:a16="http://schemas.microsoft.com/office/drawing/2014/main" id="{4FB159AC-F493-5644-AD64-CC6778EB6CD9}"/>
              </a:ext>
            </a:extLst>
          </p:cNvPr>
          <p:cNvSpPr txBox="1">
            <a:spLocks noChangeArrowheads="1"/>
          </p:cNvSpPr>
          <p:nvPr/>
        </p:nvSpPr>
        <p:spPr bwMode="auto">
          <a:xfrm>
            <a:off x="4419600" y="1888792"/>
            <a:ext cx="10536237" cy="723900"/>
          </a:xfrm>
          <a:prstGeom prst="rect">
            <a:avLst/>
          </a:prstGeom>
          <a:solidFill>
            <a:srgbClr val="00B0F0"/>
          </a:solidFill>
          <a:ln>
            <a:noFill/>
          </a:ln>
          <a:extLst/>
        </p:spPr>
        <p:txBody>
          <a:bodyPr lIns="45702" tIns="22852" rIns="45702" bIns="22852">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l-GR" sz="4400" b="1" dirty="0">
                <a:solidFill>
                  <a:schemeClr val="bg1"/>
                </a:solidFill>
              </a:rPr>
              <a:t>Policies implemented in 2019</a:t>
            </a:r>
            <a:r>
              <a:rPr lang="el-GR" altLang="el-GR" sz="4400" b="1" dirty="0">
                <a:solidFill>
                  <a:schemeClr val="bg1"/>
                </a:solidFill>
              </a:rPr>
              <a:t>-2022</a:t>
            </a:r>
            <a:endParaRPr lang="en-US" altLang="el-GR" sz="4400" b="1" dirty="0">
              <a:solidFill>
                <a:schemeClr val="bg1"/>
              </a:solidFill>
            </a:endParaRPr>
          </a:p>
        </p:txBody>
      </p:sp>
    </p:spTree>
    <p:extLst>
      <p:ext uri="{BB962C8B-B14F-4D97-AF65-F5344CB8AC3E}">
        <p14:creationId xmlns:p14="http://schemas.microsoft.com/office/powerpoint/2010/main" val="95706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5" name="TextBox 4">
            <a:extLst>
              <a:ext uri="{FF2B5EF4-FFF2-40B4-BE49-F238E27FC236}">
                <a16:creationId xmlns:a16="http://schemas.microsoft.com/office/drawing/2014/main" id="{E7858074-20F2-1C4B-8EF1-74FD038C14EA}"/>
              </a:ext>
            </a:extLst>
          </p:cNvPr>
          <p:cNvSpPr txBox="1">
            <a:spLocks noChangeArrowheads="1"/>
          </p:cNvSpPr>
          <p:nvPr/>
        </p:nvSpPr>
        <p:spPr bwMode="auto">
          <a:xfrm>
            <a:off x="3810000" y="1772924"/>
            <a:ext cx="9997757" cy="723900"/>
          </a:xfrm>
          <a:prstGeom prst="rect">
            <a:avLst/>
          </a:prstGeom>
          <a:solidFill>
            <a:srgbClr val="00B0F0"/>
          </a:solidFill>
          <a:ln>
            <a:noFill/>
          </a:ln>
          <a:extLst/>
        </p:spPr>
        <p:txBody>
          <a:bodyPr wrap="square" lIns="45702" tIns="22852" rIns="45702" bIns="22852">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en-US" altLang="el-GR" sz="4400" b="1" dirty="0">
                <a:solidFill>
                  <a:prstClr val="white"/>
                </a:solidFill>
              </a:rPr>
              <a:t>Volume ceilings / ICD </a:t>
            </a:r>
            <a:endParaRPr kumimoji="0" lang="en-US" altLang="el-GR" sz="4400" b="1" u="none" strike="noStrike" kern="1200" cap="none" spc="0" normalizeH="0" baseline="0" noProof="0" dirty="0">
              <a:ln>
                <a:noFill/>
              </a:ln>
              <a:solidFill>
                <a:prstClr val="white"/>
              </a:solidFill>
              <a:effectLst/>
              <a:uLnTx/>
              <a:uFillTx/>
            </a:endParaRPr>
          </a:p>
        </p:txBody>
      </p:sp>
      <p:graphicFrame>
        <p:nvGraphicFramePr>
          <p:cNvPr id="6" name="Πίνακας 5">
            <a:extLst>
              <a:ext uri="{FF2B5EF4-FFF2-40B4-BE49-F238E27FC236}">
                <a16:creationId xmlns:a16="http://schemas.microsoft.com/office/drawing/2014/main" id="{03089DC2-EE07-974B-A080-9D393D487366}"/>
              </a:ext>
            </a:extLst>
          </p:cNvPr>
          <p:cNvGraphicFramePr>
            <a:graphicFrameLocks noGrp="1"/>
          </p:cNvGraphicFramePr>
          <p:nvPr>
            <p:extLst>
              <p:ext uri="{D42A27DB-BD31-4B8C-83A1-F6EECF244321}">
                <p14:modId xmlns:p14="http://schemas.microsoft.com/office/powerpoint/2010/main" val="1382787425"/>
              </p:ext>
            </p:extLst>
          </p:nvPr>
        </p:nvGraphicFramePr>
        <p:xfrm>
          <a:off x="2743200" y="2933700"/>
          <a:ext cx="13716000" cy="6641681"/>
        </p:xfrm>
        <a:graphic>
          <a:graphicData uri="http://schemas.openxmlformats.org/drawingml/2006/table">
            <a:tbl>
              <a:tblPr firstRow="1" firstCol="1" bandRow="1">
                <a:tableStyleId>{5C22544A-7EE6-4342-B048-85BDC9FD1C3A}</a:tableStyleId>
              </a:tblPr>
              <a:tblGrid>
                <a:gridCol w="1258543">
                  <a:extLst>
                    <a:ext uri="{9D8B030D-6E8A-4147-A177-3AD203B41FA5}">
                      <a16:colId xmlns:a16="http://schemas.microsoft.com/office/drawing/2014/main" val="872199333"/>
                    </a:ext>
                  </a:extLst>
                </a:gridCol>
                <a:gridCol w="4290485">
                  <a:extLst>
                    <a:ext uri="{9D8B030D-6E8A-4147-A177-3AD203B41FA5}">
                      <a16:colId xmlns:a16="http://schemas.microsoft.com/office/drawing/2014/main" val="2111062176"/>
                    </a:ext>
                  </a:extLst>
                </a:gridCol>
                <a:gridCol w="1067351">
                  <a:extLst>
                    <a:ext uri="{9D8B030D-6E8A-4147-A177-3AD203B41FA5}">
                      <a16:colId xmlns:a16="http://schemas.microsoft.com/office/drawing/2014/main" val="582985796"/>
                    </a:ext>
                  </a:extLst>
                </a:gridCol>
                <a:gridCol w="1493389">
                  <a:extLst>
                    <a:ext uri="{9D8B030D-6E8A-4147-A177-3AD203B41FA5}">
                      <a16:colId xmlns:a16="http://schemas.microsoft.com/office/drawing/2014/main" val="1396171926"/>
                    </a:ext>
                  </a:extLst>
                </a:gridCol>
                <a:gridCol w="1342846">
                  <a:extLst>
                    <a:ext uri="{9D8B030D-6E8A-4147-A177-3AD203B41FA5}">
                      <a16:colId xmlns:a16="http://schemas.microsoft.com/office/drawing/2014/main" val="330304124"/>
                    </a:ext>
                  </a:extLst>
                </a:gridCol>
                <a:gridCol w="1308221">
                  <a:extLst>
                    <a:ext uri="{9D8B030D-6E8A-4147-A177-3AD203B41FA5}">
                      <a16:colId xmlns:a16="http://schemas.microsoft.com/office/drawing/2014/main" val="1828959296"/>
                    </a:ext>
                  </a:extLst>
                </a:gridCol>
                <a:gridCol w="1520488">
                  <a:extLst>
                    <a:ext uri="{9D8B030D-6E8A-4147-A177-3AD203B41FA5}">
                      <a16:colId xmlns:a16="http://schemas.microsoft.com/office/drawing/2014/main" val="2781739222"/>
                    </a:ext>
                  </a:extLst>
                </a:gridCol>
                <a:gridCol w="1434677">
                  <a:extLst>
                    <a:ext uri="{9D8B030D-6E8A-4147-A177-3AD203B41FA5}">
                      <a16:colId xmlns:a16="http://schemas.microsoft.com/office/drawing/2014/main" val="2023360235"/>
                    </a:ext>
                  </a:extLst>
                </a:gridCol>
              </a:tblGrid>
              <a:tr h="486114">
                <a:tc gridSpan="2">
                  <a:txBody>
                    <a:bodyPr/>
                    <a:lstStyle/>
                    <a:p>
                      <a:pPr algn="ctr">
                        <a:lnSpc>
                          <a:spcPct val="115000"/>
                        </a:lnSpc>
                        <a:spcAft>
                          <a:spcPts val="800"/>
                        </a:spcAft>
                      </a:pPr>
                      <a:r>
                        <a:rPr lang="el-GR" sz="900" dirty="0">
                          <a:effectLst/>
                          <a:highlight>
                            <a:srgbClr val="D3D3D3"/>
                          </a:highlight>
                        </a:rPr>
                        <a:t>ICD-10</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tc gridSpan="6">
                  <a:txBody>
                    <a:bodyPr/>
                    <a:lstStyle/>
                    <a:p>
                      <a:pPr algn="ctr">
                        <a:lnSpc>
                          <a:spcPct val="115000"/>
                        </a:lnSpc>
                        <a:spcAft>
                          <a:spcPts val="800"/>
                        </a:spcAft>
                      </a:pPr>
                      <a:r>
                        <a:rPr lang="el-GR" sz="900" dirty="0">
                          <a:effectLst/>
                          <a:highlight>
                            <a:srgbClr val="D3D3D3"/>
                          </a:highlight>
                        </a:rPr>
                        <a:t>ΤΕΜΑΧΙΑ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83068124"/>
                  </a:ext>
                </a:extLst>
              </a:tr>
              <a:tr h="808293">
                <a:tc>
                  <a:txBody>
                    <a:bodyPr/>
                    <a:lstStyle/>
                    <a:p>
                      <a:pPr algn="ctr">
                        <a:lnSpc>
                          <a:spcPct val="115000"/>
                        </a:lnSpc>
                        <a:spcAft>
                          <a:spcPts val="800"/>
                        </a:spcAft>
                      </a:pPr>
                      <a:r>
                        <a:rPr lang="el-GR" sz="800">
                          <a:effectLst/>
                        </a:rPr>
                        <a:t>ICD-10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900" dirty="0">
                          <a:effectLst/>
                        </a:rPr>
                        <a:t>ΤΙΤΛΟΣ ΙCD-10</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0-1 ετών</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1-2 ετών</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2-8 ετών</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8-14 ετών</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14-18 ετών</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&gt; 18 ετών</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8729883"/>
                  </a:ext>
                </a:extLst>
              </a:tr>
              <a:tr h="972232">
                <a:tc>
                  <a:txBody>
                    <a:bodyPr/>
                    <a:lstStyle/>
                    <a:p>
                      <a:pPr algn="ctr">
                        <a:lnSpc>
                          <a:spcPct val="115000"/>
                        </a:lnSpc>
                        <a:spcAft>
                          <a:spcPts val="800"/>
                        </a:spcAft>
                      </a:pPr>
                      <a:r>
                        <a:rPr lang="el-GR" sz="900">
                          <a:effectLst/>
                        </a:rPr>
                        <a:t>Ε72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l-GR" sz="900" dirty="0">
                          <a:effectLst/>
                        </a:rPr>
                        <a:t>Άλλες </a:t>
                      </a:r>
                      <a:r>
                        <a:rPr lang="el-GR" sz="900" dirty="0" err="1">
                          <a:effectLst/>
                        </a:rPr>
                        <a:t>διαταραχες</a:t>
                      </a:r>
                      <a:r>
                        <a:rPr lang="el-GR" sz="900" dirty="0">
                          <a:effectLst/>
                        </a:rPr>
                        <a:t> του </a:t>
                      </a:r>
                      <a:r>
                        <a:rPr lang="el-GR" sz="900" dirty="0" err="1">
                          <a:effectLst/>
                        </a:rPr>
                        <a:t>μεταβολισμου</a:t>
                      </a:r>
                      <a:r>
                        <a:rPr lang="el-GR" sz="900" dirty="0">
                          <a:effectLst/>
                        </a:rPr>
                        <a:t> των </a:t>
                      </a:r>
                      <a:r>
                        <a:rPr lang="el-GR" sz="900" dirty="0" err="1">
                          <a:effectLst/>
                        </a:rPr>
                        <a:t>αμινοξεων</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dirty="0">
                          <a:effectLst/>
                        </a:rPr>
                        <a:t>6</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dirty="0">
                          <a:effectLst/>
                        </a:rPr>
                        <a:t>6</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2739758"/>
                  </a:ext>
                </a:extLst>
              </a:tr>
              <a:tr h="1458346">
                <a:tc>
                  <a:txBody>
                    <a:bodyPr/>
                    <a:lstStyle/>
                    <a:p>
                      <a:pPr algn="ctr">
                        <a:lnSpc>
                          <a:spcPct val="115000"/>
                        </a:lnSpc>
                        <a:spcAft>
                          <a:spcPts val="800"/>
                        </a:spcAft>
                      </a:pPr>
                      <a:r>
                        <a:rPr lang="el-GR" sz="900" dirty="0">
                          <a:effectLst/>
                        </a:rPr>
                        <a:t>Ε71.1</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l-GR" sz="900">
                          <a:effectLst/>
                        </a:rPr>
                        <a:t>Άλλες διαταραχες του μεταβολισμου των αμινοξεων με διακλαδιζομενες αλυσους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dirty="0">
                          <a:effectLst/>
                        </a:rPr>
                        <a:t>6</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dirty="0">
                          <a:effectLst/>
                        </a:rPr>
                        <a:t>3</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dirty="0">
                          <a:effectLst/>
                        </a:rPr>
                        <a:t>6</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2789101"/>
                  </a:ext>
                </a:extLst>
              </a:tr>
              <a:tr h="972232">
                <a:tc>
                  <a:txBody>
                    <a:bodyPr/>
                    <a:lstStyle/>
                    <a:p>
                      <a:pPr algn="ctr">
                        <a:lnSpc>
                          <a:spcPct val="115000"/>
                        </a:lnSpc>
                        <a:spcAft>
                          <a:spcPts val="800"/>
                        </a:spcAft>
                      </a:pPr>
                      <a:r>
                        <a:rPr lang="el-GR" sz="900">
                          <a:effectLst/>
                        </a:rPr>
                        <a:t>Ε74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l-GR" sz="900">
                          <a:effectLst/>
                        </a:rPr>
                        <a:t>Άλλες διαταραχες του μεταβολισμου των υδατανθρακων</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8892112"/>
                  </a:ext>
                </a:extLst>
              </a:tr>
              <a:tr h="972232">
                <a:tc>
                  <a:txBody>
                    <a:bodyPr/>
                    <a:lstStyle/>
                    <a:p>
                      <a:pPr algn="ctr">
                        <a:lnSpc>
                          <a:spcPct val="115000"/>
                        </a:lnSpc>
                        <a:spcAft>
                          <a:spcPts val="800"/>
                        </a:spcAft>
                      </a:pPr>
                      <a:r>
                        <a:rPr lang="el-GR" sz="900">
                          <a:effectLst/>
                        </a:rPr>
                        <a:t>Ε72.8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l-GR" sz="900">
                          <a:effectLst/>
                        </a:rPr>
                        <a:t>Άλλες καθορισμενες διαταραχες του μεταβολισμου των αμινοξεων</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4471450"/>
                  </a:ext>
                </a:extLst>
              </a:tr>
              <a:tr h="972232">
                <a:tc>
                  <a:txBody>
                    <a:bodyPr/>
                    <a:lstStyle/>
                    <a:p>
                      <a:pPr algn="ctr">
                        <a:lnSpc>
                          <a:spcPct val="115000"/>
                        </a:lnSpc>
                        <a:spcAft>
                          <a:spcPts val="800"/>
                        </a:spcAft>
                      </a:pPr>
                      <a:r>
                        <a:rPr lang="el-GR" sz="900">
                          <a:effectLst/>
                        </a:rPr>
                        <a:t>D80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l-GR" sz="900">
                          <a:effectLst/>
                        </a:rPr>
                        <a:t>Ανοσοανεπαρκειες που οφειλονται σε διαταραχες των αντισωματων</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a:effectLst/>
                        </a:rPr>
                        <a:t>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l-GR" sz="900" dirty="0">
                          <a:effectLst/>
                        </a:rPr>
                        <a:t>6</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9446898"/>
                  </a:ext>
                </a:extLst>
              </a:tr>
            </a:tbl>
          </a:graphicData>
        </a:graphic>
      </p:graphicFrame>
    </p:spTree>
    <p:extLst>
      <p:ext uri="{BB962C8B-B14F-4D97-AF65-F5344CB8AC3E}">
        <p14:creationId xmlns:p14="http://schemas.microsoft.com/office/powerpoint/2010/main" val="309145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graphicFrame>
        <p:nvGraphicFramePr>
          <p:cNvPr id="4" name="Πίνακας 3">
            <a:extLst>
              <a:ext uri="{FF2B5EF4-FFF2-40B4-BE49-F238E27FC236}">
                <a16:creationId xmlns:a16="http://schemas.microsoft.com/office/drawing/2014/main" id="{86C298CA-D325-8C49-A203-78EABB81BF1D}"/>
              </a:ext>
            </a:extLst>
          </p:cNvPr>
          <p:cNvGraphicFramePr>
            <a:graphicFrameLocks noGrp="1"/>
          </p:cNvGraphicFramePr>
          <p:nvPr>
            <p:extLst>
              <p:ext uri="{D42A27DB-BD31-4B8C-83A1-F6EECF244321}">
                <p14:modId xmlns:p14="http://schemas.microsoft.com/office/powerpoint/2010/main" val="1818857381"/>
              </p:ext>
            </p:extLst>
          </p:nvPr>
        </p:nvGraphicFramePr>
        <p:xfrm>
          <a:off x="2971800" y="2857500"/>
          <a:ext cx="13639799" cy="6400797"/>
        </p:xfrm>
        <a:graphic>
          <a:graphicData uri="http://schemas.openxmlformats.org/drawingml/2006/table">
            <a:tbl>
              <a:tblPr firstRow="1" firstCol="1" bandRow="1">
                <a:tableStyleId>{5C22544A-7EE6-4342-B048-85BDC9FD1C3A}</a:tableStyleId>
              </a:tblPr>
              <a:tblGrid>
                <a:gridCol w="2029852">
                  <a:extLst>
                    <a:ext uri="{9D8B030D-6E8A-4147-A177-3AD203B41FA5}">
                      <a16:colId xmlns:a16="http://schemas.microsoft.com/office/drawing/2014/main" val="1150931536"/>
                    </a:ext>
                  </a:extLst>
                </a:gridCol>
                <a:gridCol w="3042863">
                  <a:extLst>
                    <a:ext uri="{9D8B030D-6E8A-4147-A177-3AD203B41FA5}">
                      <a16:colId xmlns:a16="http://schemas.microsoft.com/office/drawing/2014/main" val="3591413889"/>
                    </a:ext>
                  </a:extLst>
                </a:gridCol>
                <a:gridCol w="1044986">
                  <a:extLst>
                    <a:ext uri="{9D8B030D-6E8A-4147-A177-3AD203B41FA5}">
                      <a16:colId xmlns:a16="http://schemas.microsoft.com/office/drawing/2014/main" val="3782064453"/>
                    </a:ext>
                  </a:extLst>
                </a:gridCol>
                <a:gridCol w="2490312">
                  <a:extLst>
                    <a:ext uri="{9D8B030D-6E8A-4147-A177-3AD203B41FA5}">
                      <a16:colId xmlns:a16="http://schemas.microsoft.com/office/drawing/2014/main" val="107214621"/>
                    </a:ext>
                  </a:extLst>
                </a:gridCol>
                <a:gridCol w="3525063">
                  <a:extLst>
                    <a:ext uri="{9D8B030D-6E8A-4147-A177-3AD203B41FA5}">
                      <a16:colId xmlns:a16="http://schemas.microsoft.com/office/drawing/2014/main" val="1187697318"/>
                    </a:ext>
                  </a:extLst>
                </a:gridCol>
                <a:gridCol w="1506723">
                  <a:extLst>
                    <a:ext uri="{9D8B030D-6E8A-4147-A177-3AD203B41FA5}">
                      <a16:colId xmlns:a16="http://schemas.microsoft.com/office/drawing/2014/main" val="2660691228"/>
                    </a:ext>
                  </a:extLst>
                </a:gridCol>
              </a:tblGrid>
              <a:tr h="290744">
                <a:tc>
                  <a:txBody>
                    <a:bodyPr/>
                    <a:lstStyle/>
                    <a:p>
                      <a:endParaRPr lang="el-GR" sz="11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l-GR" sz="11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l-GR" sz="1100">
                        <a:effectLst/>
                        <a:latin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ΠΙΝΑΚΑΣ 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l-GR" sz="11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l-GR"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0538461"/>
                  </a:ext>
                </a:extLst>
              </a:tr>
              <a:tr h="290744">
                <a:tc gridSpan="4">
                  <a:txBody>
                    <a:bodyPr/>
                    <a:lstStyle/>
                    <a:p>
                      <a:pPr algn="just">
                        <a:lnSpc>
                          <a:spcPct val="115000"/>
                        </a:lnSpc>
                        <a:spcAft>
                          <a:spcPts val="800"/>
                        </a:spcAft>
                      </a:pPr>
                      <a:r>
                        <a:rPr lang="el-GR" sz="900" dirty="0">
                          <a:effectLst/>
                        </a:rPr>
                        <a:t>ICD-10</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just">
                        <a:lnSpc>
                          <a:spcPct val="115000"/>
                        </a:lnSpc>
                        <a:spcAft>
                          <a:spcPts val="800"/>
                        </a:spcAft>
                      </a:pPr>
                      <a:r>
                        <a:rPr lang="el-GR" sz="900">
                          <a:effectLst/>
                        </a:rPr>
                        <a:t>ΠΑΘΗΣΕΙΣ ΕΚΠΥ</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ΤΕΜΑΧΙΑ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7457273"/>
                  </a:ext>
                </a:extLst>
              </a:tr>
              <a:tr h="483439">
                <a:tc>
                  <a:txBody>
                    <a:bodyPr/>
                    <a:lstStyle/>
                    <a:p>
                      <a:pPr algn="just">
                        <a:lnSpc>
                          <a:spcPct val="115000"/>
                        </a:lnSpc>
                        <a:spcAft>
                          <a:spcPts val="800"/>
                        </a:spcAft>
                      </a:pPr>
                      <a:r>
                        <a:rPr lang="el-GR" sz="900">
                          <a:effectLst/>
                        </a:rPr>
                        <a:t>1o ΠΕΔΙΟ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l-GR" sz="1100">
                        <a:effectLst/>
                        <a:latin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2ο ΠΕΔΙΟ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l-GR" sz="11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l-GR" sz="1100">
                        <a:effectLst/>
                        <a:latin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9789118"/>
                  </a:ext>
                </a:extLst>
              </a:tr>
              <a:tr h="483439">
                <a:tc>
                  <a:txBody>
                    <a:bodyPr/>
                    <a:lstStyle/>
                    <a:p>
                      <a:pPr algn="just">
                        <a:lnSpc>
                          <a:spcPct val="115000"/>
                        </a:lnSpc>
                        <a:spcAft>
                          <a:spcPts val="800"/>
                        </a:spcAft>
                      </a:pPr>
                      <a:r>
                        <a:rPr lang="el-GR" sz="900">
                          <a:effectLst/>
                        </a:rPr>
                        <a:t>K51.0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Ελκώδης (χρόνια) εντεροκολίτιδα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Κ90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dirty="0">
                          <a:effectLst/>
                        </a:rPr>
                        <a:t>Εντερική </a:t>
                      </a:r>
                      <a:r>
                        <a:rPr lang="el-GR" sz="900" dirty="0" err="1">
                          <a:effectLst/>
                        </a:rPr>
                        <a:t>δυσαπορρόφηση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dirty="0">
                          <a:effectLst/>
                        </a:rPr>
                        <a:t>ΕΛΚΩΔΗ ΚΟΛΙΤΙΔΑ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60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2822767"/>
                  </a:ext>
                </a:extLst>
              </a:tr>
              <a:tr h="483439">
                <a:tc>
                  <a:txBody>
                    <a:bodyPr/>
                    <a:lstStyle/>
                    <a:p>
                      <a:pPr algn="just">
                        <a:lnSpc>
                          <a:spcPct val="115000"/>
                        </a:lnSpc>
                        <a:spcAft>
                          <a:spcPts val="800"/>
                        </a:spcAft>
                      </a:pPr>
                      <a:r>
                        <a:rPr lang="el-GR" sz="900">
                          <a:effectLst/>
                        </a:rPr>
                        <a:t>K51.1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Ελκώδης (χρόνια) εντεροκολίτιδα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Κ90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Εντερική δυσαπορρόφηση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ΕΛΚΩΔΗ ΚΟΛΙΤΙΔΑ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60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0896165"/>
                  </a:ext>
                </a:extLst>
              </a:tr>
              <a:tr h="581490">
                <a:tc>
                  <a:txBody>
                    <a:bodyPr/>
                    <a:lstStyle/>
                    <a:p>
                      <a:pPr algn="just">
                        <a:lnSpc>
                          <a:spcPct val="115000"/>
                        </a:lnSpc>
                        <a:spcAft>
                          <a:spcPts val="800"/>
                        </a:spcAft>
                      </a:pPr>
                      <a:r>
                        <a:rPr lang="el-GR" sz="900">
                          <a:effectLst/>
                        </a:rPr>
                        <a:t>K51.9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Διάφορες μορφές ελκώδους κολίτιδας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Κ90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Εντερική δυσαπορρόφηση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ΕΛΚΩΔΗ ΚΟΛΙΤΙΔΑ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60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5420249"/>
                  </a:ext>
                </a:extLst>
              </a:tr>
              <a:tr h="483439">
                <a:tc>
                  <a:txBody>
                    <a:bodyPr/>
                    <a:lstStyle/>
                    <a:p>
                      <a:pPr algn="just">
                        <a:lnSpc>
                          <a:spcPct val="115000"/>
                        </a:lnSpc>
                        <a:spcAft>
                          <a:spcPts val="800"/>
                        </a:spcAft>
                      </a:pPr>
                      <a:r>
                        <a:rPr lang="el-GR" sz="900">
                          <a:effectLst/>
                        </a:rPr>
                        <a:t>K50.0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dirty="0">
                          <a:effectLst/>
                        </a:rPr>
                        <a:t>Νόσος του </a:t>
                      </a:r>
                      <a:r>
                        <a:rPr lang="el-GR" sz="900" dirty="0" err="1">
                          <a:effectLst/>
                        </a:rPr>
                        <a:t>Crohn</a:t>
                      </a:r>
                      <a:r>
                        <a:rPr lang="el-GR" sz="900" dirty="0">
                          <a:effectLst/>
                        </a:rPr>
                        <a:t> του λεπτού εντέρου</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Κ90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Εντερική δυσαπορρόφηση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ΝΟΣΟΣ Crohn</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60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2004491"/>
                  </a:ext>
                </a:extLst>
              </a:tr>
              <a:tr h="483439">
                <a:tc>
                  <a:txBody>
                    <a:bodyPr/>
                    <a:lstStyle/>
                    <a:p>
                      <a:pPr algn="just">
                        <a:lnSpc>
                          <a:spcPct val="115000"/>
                        </a:lnSpc>
                        <a:spcAft>
                          <a:spcPts val="800"/>
                        </a:spcAft>
                      </a:pPr>
                      <a:r>
                        <a:rPr lang="el-GR" sz="900">
                          <a:effectLst/>
                        </a:rPr>
                        <a:t>K50.1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Νόσος του Crohn του παχέως εντέρου</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Κ90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Εντερική δυσαπορρόφηση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ΝΟΣΟΣ Crohn</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60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6940291"/>
                  </a:ext>
                </a:extLst>
              </a:tr>
              <a:tr h="483439">
                <a:tc>
                  <a:txBody>
                    <a:bodyPr/>
                    <a:lstStyle/>
                    <a:p>
                      <a:pPr algn="just">
                        <a:lnSpc>
                          <a:spcPct val="115000"/>
                        </a:lnSpc>
                        <a:spcAft>
                          <a:spcPts val="800"/>
                        </a:spcAft>
                      </a:pPr>
                      <a:r>
                        <a:rPr lang="el-GR" sz="900">
                          <a:effectLst/>
                        </a:rPr>
                        <a:t>K50.8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Άλλες μορφές νόσου Crohn</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Κ90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Εντερική δυσαπορρόφηση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ΝΟΣΟΣ Crohn</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60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6745987"/>
                  </a:ext>
                </a:extLst>
              </a:tr>
              <a:tr h="732476">
                <a:tc>
                  <a:txBody>
                    <a:bodyPr/>
                    <a:lstStyle/>
                    <a:p>
                      <a:pPr algn="just">
                        <a:lnSpc>
                          <a:spcPct val="115000"/>
                        </a:lnSpc>
                        <a:spcAft>
                          <a:spcPts val="800"/>
                        </a:spcAft>
                      </a:pPr>
                      <a:r>
                        <a:rPr lang="el-GR" sz="900">
                          <a:effectLst/>
                        </a:rPr>
                        <a:t>Κ91.2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Μετεγχειρητική δυσαπορρόφηση, που δεν ταξινομείται αλλού</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ΣΥΝΔΡΟΜΟ ΒΡΑΧΕΩΣ ΕΝΤΕΡΟΥ</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60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8369117"/>
                  </a:ext>
                </a:extLst>
              </a:tr>
              <a:tr h="732476">
                <a:tc>
                  <a:txBody>
                    <a:bodyPr/>
                    <a:lstStyle/>
                    <a:p>
                      <a:pPr algn="just">
                        <a:lnSpc>
                          <a:spcPct val="115000"/>
                        </a:lnSpc>
                        <a:spcAft>
                          <a:spcPts val="800"/>
                        </a:spcAft>
                      </a:pPr>
                      <a:r>
                        <a:rPr lang="el-GR" sz="900">
                          <a:effectLst/>
                        </a:rPr>
                        <a:t>Κ91.2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Μετεγχειρητική δυσαπορρόφηση, που δεν ταξινομείται αλλού</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dirty="0">
                          <a:effectLst/>
                        </a:rPr>
                        <a:t>ΕΚΤΟΜΗ ΕΙΛΕΟΥ</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60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1556134"/>
                  </a:ext>
                </a:extLst>
              </a:tr>
              <a:tr h="872233">
                <a:tc>
                  <a:txBody>
                    <a:bodyPr/>
                    <a:lstStyle/>
                    <a:p>
                      <a:pPr algn="just">
                        <a:lnSpc>
                          <a:spcPct val="115000"/>
                        </a:lnSpc>
                        <a:spcAft>
                          <a:spcPts val="800"/>
                        </a:spcAft>
                      </a:pPr>
                      <a:r>
                        <a:rPr lang="el-GR" sz="900">
                          <a:effectLst/>
                        </a:rPr>
                        <a:t>Ζ90.3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Επίκτητη απουσία τμήματος του στομάχου</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dirty="0">
                          <a:effectLst/>
                        </a:rPr>
                        <a:t>ΥΦΟΛΙΚΗ (ΜΕΡΙΚΗ) ΓΑΣΤΡΕΚΤΟΜΗ ΜΕ ΓΑΣΤΡΟΝΗΣΤΙΔΟΑΝΑΣΤΟΜΩΣΗ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l-GR" sz="900" dirty="0">
                          <a:effectLst/>
                        </a:rPr>
                        <a:t>60</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5814235"/>
                  </a:ext>
                </a:extLst>
              </a:tr>
            </a:tbl>
          </a:graphicData>
        </a:graphic>
      </p:graphicFrame>
      <p:sp>
        <p:nvSpPr>
          <p:cNvPr id="5" name="TextBox 4">
            <a:extLst>
              <a:ext uri="{FF2B5EF4-FFF2-40B4-BE49-F238E27FC236}">
                <a16:creationId xmlns:a16="http://schemas.microsoft.com/office/drawing/2014/main" id="{FE808695-57DE-9B4F-9ED2-9ED3A6237410}"/>
              </a:ext>
            </a:extLst>
          </p:cNvPr>
          <p:cNvSpPr txBox="1">
            <a:spLocks noChangeArrowheads="1"/>
          </p:cNvSpPr>
          <p:nvPr/>
        </p:nvSpPr>
        <p:spPr bwMode="auto">
          <a:xfrm>
            <a:off x="4145120" y="1828800"/>
            <a:ext cx="9997757" cy="723900"/>
          </a:xfrm>
          <a:prstGeom prst="rect">
            <a:avLst/>
          </a:prstGeom>
          <a:solidFill>
            <a:srgbClr val="00B0F0"/>
          </a:solidFill>
          <a:ln>
            <a:noFill/>
          </a:ln>
          <a:extLst/>
        </p:spPr>
        <p:txBody>
          <a:bodyPr wrap="square" lIns="45702" tIns="22852" rIns="45702" bIns="22852">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en-US" altLang="el-GR" sz="4400" b="1" dirty="0">
                <a:solidFill>
                  <a:prstClr val="white"/>
                </a:solidFill>
              </a:rPr>
              <a:t>Volume ceilings / ICD </a:t>
            </a:r>
            <a:endParaRPr kumimoji="0" lang="en-US" altLang="el-GR" sz="4400" b="1"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433952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4" name="TextBox 4">
            <a:extLst>
              <a:ext uri="{FF2B5EF4-FFF2-40B4-BE49-F238E27FC236}">
                <a16:creationId xmlns:a16="http://schemas.microsoft.com/office/drawing/2014/main" id="{34F7662B-D306-DA42-AF72-4A876D32E96F}"/>
              </a:ext>
            </a:extLst>
          </p:cNvPr>
          <p:cNvSpPr txBox="1">
            <a:spLocks noChangeArrowheads="1"/>
          </p:cNvSpPr>
          <p:nvPr/>
        </p:nvSpPr>
        <p:spPr bwMode="auto">
          <a:xfrm>
            <a:off x="4145121" y="1874041"/>
            <a:ext cx="9997757" cy="600148"/>
          </a:xfrm>
          <a:prstGeom prst="rect">
            <a:avLst/>
          </a:prstGeom>
          <a:solidFill>
            <a:srgbClr val="00B0F0"/>
          </a:solidFill>
          <a:ln>
            <a:noFill/>
          </a:ln>
          <a:extLst/>
        </p:spPr>
        <p:txBody>
          <a:bodyPr wrap="square" lIns="45702" tIns="22852" rIns="45702" bIns="22852">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en-US" altLang="el-GR" sz="3600" b="1" dirty="0">
                <a:solidFill>
                  <a:prstClr val="white"/>
                </a:solidFill>
              </a:rPr>
              <a:t>Pricing per kcal or (gr) of protein content </a:t>
            </a:r>
            <a:endParaRPr kumimoji="0" lang="en-US" altLang="el-GR" sz="3600" b="1" u="none" strike="noStrike" kern="1200" cap="none" spc="0" normalizeH="0" baseline="0" noProof="0" dirty="0">
              <a:ln>
                <a:noFill/>
              </a:ln>
              <a:solidFill>
                <a:prstClr val="white"/>
              </a:solidFill>
              <a:effectLst/>
              <a:uLnTx/>
              <a:uFillTx/>
            </a:endParaRPr>
          </a:p>
        </p:txBody>
      </p:sp>
      <p:pic>
        <p:nvPicPr>
          <p:cNvPr id="5" name="Εικόνα 4">
            <a:extLst>
              <a:ext uri="{FF2B5EF4-FFF2-40B4-BE49-F238E27FC236}">
                <a16:creationId xmlns:a16="http://schemas.microsoft.com/office/drawing/2014/main" id="{D040BADD-286C-E74E-BF88-E820FF5225E2}"/>
              </a:ext>
            </a:extLst>
          </p:cNvPr>
          <p:cNvPicPr>
            <a:picLocks noChangeAspect="1"/>
          </p:cNvPicPr>
          <p:nvPr/>
        </p:nvPicPr>
        <p:blipFill rotWithShape="1">
          <a:blip r:embed="rId4"/>
          <a:srcRect l="12564" t="32000" r="29417" b="5625"/>
          <a:stretch/>
        </p:blipFill>
        <p:spPr>
          <a:xfrm>
            <a:off x="3429000" y="2857500"/>
            <a:ext cx="11042435" cy="6677802"/>
          </a:xfrm>
          <a:prstGeom prst="rect">
            <a:avLst/>
          </a:prstGeom>
        </p:spPr>
      </p:pic>
    </p:spTree>
    <p:extLst>
      <p:ext uri="{BB962C8B-B14F-4D97-AF65-F5344CB8AC3E}">
        <p14:creationId xmlns:p14="http://schemas.microsoft.com/office/powerpoint/2010/main" val="950245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4" name="TextBox 4">
            <a:extLst>
              <a:ext uri="{FF2B5EF4-FFF2-40B4-BE49-F238E27FC236}">
                <a16:creationId xmlns:a16="http://schemas.microsoft.com/office/drawing/2014/main" id="{7CF483BA-A811-EF4C-B0EB-E603029D5351}"/>
              </a:ext>
            </a:extLst>
          </p:cNvPr>
          <p:cNvSpPr txBox="1">
            <a:spLocks noChangeArrowheads="1"/>
          </p:cNvSpPr>
          <p:nvPr/>
        </p:nvSpPr>
        <p:spPr bwMode="auto">
          <a:xfrm>
            <a:off x="4343400" y="2064665"/>
            <a:ext cx="9997757" cy="600148"/>
          </a:xfrm>
          <a:prstGeom prst="rect">
            <a:avLst/>
          </a:prstGeom>
          <a:solidFill>
            <a:srgbClr val="00B0F0"/>
          </a:solidFill>
          <a:ln>
            <a:noFill/>
          </a:ln>
          <a:extLst/>
        </p:spPr>
        <p:txBody>
          <a:bodyPr wrap="square" lIns="45702" tIns="22852" rIns="45702" bIns="22852">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en-US" altLang="el-GR" sz="3600" b="1" dirty="0">
                <a:solidFill>
                  <a:prstClr val="white"/>
                </a:solidFill>
              </a:rPr>
              <a:t>Pricing per kcal or (gr) of protein content </a:t>
            </a:r>
            <a:endParaRPr kumimoji="0" lang="en-US" altLang="el-GR" sz="3600" b="1" u="none" strike="noStrike" kern="1200" cap="none" spc="0" normalizeH="0" baseline="0" noProof="0" dirty="0">
              <a:ln>
                <a:noFill/>
              </a:ln>
              <a:solidFill>
                <a:prstClr val="white"/>
              </a:solidFill>
              <a:effectLst/>
              <a:uLnTx/>
              <a:uFillTx/>
            </a:endParaRPr>
          </a:p>
        </p:txBody>
      </p:sp>
      <p:pic>
        <p:nvPicPr>
          <p:cNvPr id="5" name="Εικόνα 4">
            <a:extLst>
              <a:ext uri="{FF2B5EF4-FFF2-40B4-BE49-F238E27FC236}">
                <a16:creationId xmlns:a16="http://schemas.microsoft.com/office/drawing/2014/main" id="{722911C8-ADC9-7740-B6B4-66E295B67278}"/>
              </a:ext>
            </a:extLst>
          </p:cNvPr>
          <p:cNvPicPr>
            <a:picLocks noChangeAspect="1"/>
          </p:cNvPicPr>
          <p:nvPr/>
        </p:nvPicPr>
        <p:blipFill rotWithShape="1">
          <a:blip r:embed="rId4"/>
          <a:srcRect l="12565" t="41249" r="29084" b="21269"/>
          <a:stretch/>
        </p:blipFill>
        <p:spPr>
          <a:xfrm>
            <a:off x="2514600" y="3767529"/>
            <a:ext cx="14340922" cy="5181600"/>
          </a:xfrm>
          <a:prstGeom prst="rect">
            <a:avLst/>
          </a:prstGeom>
        </p:spPr>
      </p:pic>
    </p:spTree>
    <p:extLst>
      <p:ext uri="{BB962C8B-B14F-4D97-AF65-F5344CB8AC3E}">
        <p14:creationId xmlns:p14="http://schemas.microsoft.com/office/powerpoint/2010/main" val="2741962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5" name="TextBox 4">
            <a:extLst>
              <a:ext uri="{FF2B5EF4-FFF2-40B4-BE49-F238E27FC236}">
                <a16:creationId xmlns:a16="http://schemas.microsoft.com/office/drawing/2014/main" id="{B36A57D2-C526-2E4E-9BDA-FC4881A7A882}"/>
              </a:ext>
            </a:extLst>
          </p:cNvPr>
          <p:cNvSpPr txBox="1">
            <a:spLocks noChangeArrowheads="1"/>
          </p:cNvSpPr>
          <p:nvPr/>
        </p:nvSpPr>
        <p:spPr bwMode="auto">
          <a:xfrm>
            <a:off x="4134696" y="1750489"/>
            <a:ext cx="10015219" cy="723900"/>
          </a:xfrm>
          <a:prstGeom prst="rect">
            <a:avLst/>
          </a:prstGeom>
          <a:solidFill>
            <a:srgbClr val="00B0F0"/>
          </a:solidFill>
          <a:ln>
            <a:noFill/>
          </a:ln>
          <a:extLst/>
        </p:spPr>
        <p:txBody>
          <a:bodyPr wrap="square" lIns="45702" tIns="22852" rIns="45702" bIns="22852">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l-GR" sz="4400" b="1" dirty="0">
                <a:solidFill>
                  <a:srgbClr val="FFFFFF"/>
                </a:solidFill>
              </a:rPr>
              <a:t>Real Time Approval</a:t>
            </a:r>
            <a:endParaRPr lang="el-GR" altLang="el-GR" sz="4400" b="1" dirty="0">
              <a:solidFill>
                <a:srgbClr val="FFFFFF"/>
              </a:solidFill>
            </a:endParaRPr>
          </a:p>
        </p:txBody>
      </p:sp>
      <p:sp>
        <p:nvSpPr>
          <p:cNvPr id="6" name="Ορθογώνιο 5">
            <a:extLst>
              <a:ext uri="{FF2B5EF4-FFF2-40B4-BE49-F238E27FC236}">
                <a16:creationId xmlns:a16="http://schemas.microsoft.com/office/drawing/2014/main" id="{2A000EEC-5E10-2646-9C61-F316DC96710A}"/>
              </a:ext>
            </a:extLst>
          </p:cNvPr>
          <p:cNvSpPr/>
          <p:nvPr/>
        </p:nvSpPr>
        <p:spPr>
          <a:xfrm>
            <a:off x="6235700" y="3314377"/>
            <a:ext cx="1651000" cy="11049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121917" tIns="60958" rIns="121917" bIns="60958" numCol="1" spcCol="0" rtlCol="0" fromWordArt="0" anchor="ctr" anchorCtr="0" forceAA="0" compatLnSpc="1">
            <a:prstTxWarp prst="textNoShape">
              <a:avLst/>
            </a:prstTxWarp>
            <a:noAutofit/>
          </a:bodyPr>
          <a:lstStyle/>
          <a:p>
            <a:pPr algn="ctr">
              <a:lnSpc>
                <a:spcPct val="115000"/>
              </a:lnSpc>
              <a:spcAft>
                <a:spcPts val="0"/>
              </a:spcAft>
            </a:pPr>
            <a:r>
              <a:rPr lang="en-US" sz="1500" dirty="0">
                <a:ea typeface="Calibri"/>
                <a:cs typeface="Times New Roman"/>
              </a:rPr>
              <a:t>Prescription</a:t>
            </a:r>
          </a:p>
          <a:p>
            <a:pPr algn="ctr">
              <a:lnSpc>
                <a:spcPct val="115000"/>
              </a:lnSpc>
              <a:spcAft>
                <a:spcPts val="0"/>
              </a:spcAft>
            </a:pPr>
            <a:endParaRPr lang="en-US" sz="1500" dirty="0">
              <a:ea typeface="Calibri"/>
              <a:cs typeface="Times New Roman"/>
            </a:endParaRPr>
          </a:p>
          <a:p>
            <a:pPr algn="ctr">
              <a:lnSpc>
                <a:spcPct val="115000"/>
              </a:lnSpc>
              <a:spcAft>
                <a:spcPts val="0"/>
              </a:spcAft>
            </a:pPr>
            <a:r>
              <a:rPr lang="el-GR" sz="1500" b="1" dirty="0">
                <a:ea typeface="Calibri"/>
                <a:cs typeface="Times New Roman"/>
              </a:rPr>
              <a:t>(</a:t>
            </a:r>
            <a:r>
              <a:rPr lang="en-US" sz="1500" b="1" dirty="0">
                <a:ea typeface="Calibri"/>
                <a:cs typeface="Times New Roman"/>
              </a:rPr>
              <a:t>Doctor</a:t>
            </a:r>
            <a:r>
              <a:rPr lang="el-GR" sz="1500" b="1" dirty="0">
                <a:ea typeface="Calibri"/>
                <a:cs typeface="Times New Roman"/>
              </a:rPr>
              <a:t>)</a:t>
            </a:r>
            <a:endParaRPr lang="en-US" sz="1500" dirty="0">
              <a:ea typeface="Calibri"/>
              <a:cs typeface="Times New Roman"/>
            </a:endParaRPr>
          </a:p>
        </p:txBody>
      </p:sp>
      <p:sp>
        <p:nvSpPr>
          <p:cNvPr id="7" name="Στρογγυλεμένο ορθογώνιο 6">
            <a:extLst>
              <a:ext uri="{FF2B5EF4-FFF2-40B4-BE49-F238E27FC236}">
                <a16:creationId xmlns:a16="http://schemas.microsoft.com/office/drawing/2014/main" id="{24B0D0BB-6F87-F240-8861-42019DED154D}"/>
              </a:ext>
            </a:extLst>
          </p:cNvPr>
          <p:cNvSpPr/>
          <p:nvPr/>
        </p:nvSpPr>
        <p:spPr>
          <a:xfrm>
            <a:off x="8280400" y="6686228"/>
            <a:ext cx="4572000" cy="825500"/>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121917" tIns="60958" rIns="121917" bIns="60958" numCol="1" spcCol="0" rtlCol="0" fromWordArt="0" anchor="ctr" anchorCtr="0" forceAA="0" compatLnSpc="1">
            <a:prstTxWarp prst="textNoShape">
              <a:avLst/>
            </a:prstTxWarp>
            <a:noAutofit/>
          </a:bodyPr>
          <a:lstStyle/>
          <a:p>
            <a:pPr algn="ctr">
              <a:lnSpc>
                <a:spcPct val="115000"/>
              </a:lnSpc>
              <a:spcAft>
                <a:spcPts val="0"/>
              </a:spcAft>
            </a:pPr>
            <a:r>
              <a:rPr lang="en-US" sz="1500" b="1" dirty="0">
                <a:ea typeface="Calibri"/>
                <a:cs typeface="Times New Roman"/>
              </a:rPr>
              <a:t>SMS notice</a:t>
            </a:r>
            <a:endParaRPr lang="en-US" sz="1500" dirty="0">
              <a:ea typeface="Calibri"/>
              <a:cs typeface="Times New Roman"/>
            </a:endParaRPr>
          </a:p>
        </p:txBody>
      </p:sp>
      <p:pic>
        <p:nvPicPr>
          <p:cNvPr id="9" name="Εικόνα 3" descr="Περιγραφή: Σχετική εικόνα">
            <a:extLst>
              <a:ext uri="{FF2B5EF4-FFF2-40B4-BE49-F238E27FC236}">
                <a16:creationId xmlns:a16="http://schemas.microsoft.com/office/drawing/2014/main" id="{21843996-31CD-7549-966D-2FBFB3BD35D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7292" t="15913" r="37292" b="18291"/>
          <a:stretch>
            <a:fillRect/>
          </a:stretch>
        </p:blipFill>
        <p:spPr bwMode="auto">
          <a:xfrm>
            <a:off x="4622801" y="3255519"/>
            <a:ext cx="393700" cy="1018117"/>
          </a:xfrm>
          <a:prstGeom prst="rect">
            <a:avLst/>
          </a:prstGeom>
          <a:noFill/>
          <a:extLst>
            <a:ext uri="{909E8E84-426E-40DD-AFC4-6F175D3DCCD1}">
              <a14:hiddenFill xmlns:a14="http://schemas.microsoft.com/office/drawing/2010/main">
                <a:solidFill>
                  <a:srgbClr val="FFFFFF"/>
                </a:solidFill>
              </a14:hiddenFill>
            </a:ext>
          </a:extLst>
        </p:spPr>
      </p:pic>
      <p:sp>
        <p:nvSpPr>
          <p:cNvPr id="10" name="Ορθογώνιο 9">
            <a:extLst>
              <a:ext uri="{FF2B5EF4-FFF2-40B4-BE49-F238E27FC236}">
                <a16:creationId xmlns:a16="http://schemas.microsoft.com/office/drawing/2014/main" id="{B36099D2-3629-2F41-AD43-6C4F952408D6}"/>
              </a:ext>
            </a:extLst>
          </p:cNvPr>
          <p:cNvSpPr/>
          <p:nvPr/>
        </p:nvSpPr>
        <p:spPr>
          <a:xfrm>
            <a:off x="8318500" y="3314377"/>
            <a:ext cx="1651000" cy="11049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121917" tIns="60958" rIns="121917" bIns="60958" numCol="1" spcCol="0" rtlCol="0" fromWordArt="0" anchor="ctr" anchorCtr="0" forceAA="0" compatLnSpc="1">
            <a:prstTxWarp prst="textNoShape">
              <a:avLst/>
            </a:prstTxWarp>
            <a:noAutofit/>
          </a:bodyPr>
          <a:lstStyle/>
          <a:p>
            <a:pPr algn="ctr">
              <a:lnSpc>
                <a:spcPct val="115000"/>
              </a:lnSpc>
              <a:spcAft>
                <a:spcPts val="0"/>
              </a:spcAft>
            </a:pPr>
            <a:r>
              <a:rPr lang="en-US" sz="1500" dirty="0">
                <a:ea typeface="Calibri"/>
                <a:cs typeface="Times New Roman"/>
              </a:rPr>
              <a:t>Real Time/AYS Approval</a:t>
            </a:r>
          </a:p>
          <a:p>
            <a:pPr algn="ctr">
              <a:lnSpc>
                <a:spcPct val="115000"/>
              </a:lnSpc>
              <a:spcAft>
                <a:spcPts val="0"/>
              </a:spcAft>
            </a:pPr>
            <a:r>
              <a:rPr lang="el-GR" sz="1500" b="1" dirty="0">
                <a:ea typeface="Calibri"/>
                <a:cs typeface="Times New Roman"/>
              </a:rPr>
              <a:t>(</a:t>
            </a:r>
            <a:r>
              <a:rPr lang="en-US" sz="1500" b="1" dirty="0">
                <a:ea typeface="Calibri"/>
                <a:cs typeface="Times New Roman"/>
              </a:rPr>
              <a:t>auditor</a:t>
            </a:r>
            <a:r>
              <a:rPr lang="el-GR" sz="1500" b="1" dirty="0">
                <a:ea typeface="Calibri"/>
                <a:cs typeface="Times New Roman"/>
              </a:rPr>
              <a:t>)</a:t>
            </a:r>
            <a:endParaRPr lang="en-US" sz="1500" dirty="0">
              <a:ea typeface="Calibri"/>
              <a:cs typeface="Times New Roman"/>
            </a:endParaRPr>
          </a:p>
        </p:txBody>
      </p:sp>
      <p:sp>
        <p:nvSpPr>
          <p:cNvPr id="11" name="Ορθογώνιο 10">
            <a:extLst>
              <a:ext uri="{FF2B5EF4-FFF2-40B4-BE49-F238E27FC236}">
                <a16:creationId xmlns:a16="http://schemas.microsoft.com/office/drawing/2014/main" id="{CBE9F01C-2669-314C-9CC0-7079B9CDD4CA}"/>
              </a:ext>
            </a:extLst>
          </p:cNvPr>
          <p:cNvSpPr/>
          <p:nvPr/>
        </p:nvSpPr>
        <p:spPr>
          <a:xfrm>
            <a:off x="10375900" y="3314377"/>
            <a:ext cx="2032000" cy="11049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121917" tIns="60958" rIns="121917" bIns="60958" numCol="1" spcCol="0" rtlCol="0" fromWordArt="0" anchor="ctr" anchorCtr="0" forceAA="0" compatLnSpc="1">
            <a:prstTxWarp prst="textNoShape">
              <a:avLst/>
            </a:prstTxWarp>
            <a:noAutofit/>
          </a:bodyPr>
          <a:lstStyle/>
          <a:p>
            <a:pPr algn="ctr">
              <a:lnSpc>
                <a:spcPct val="115000"/>
              </a:lnSpc>
              <a:spcAft>
                <a:spcPts val="0"/>
              </a:spcAft>
            </a:pPr>
            <a:r>
              <a:rPr lang="en-US" sz="1500" dirty="0">
                <a:ea typeface="Calibri"/>
                <a:cs typeface="Times New Roman"/>
              </a:rPr>
              <a:t>Acceptance of prescription</a:t>
            </a:r>
          </a:p>
          <a:p>
            <a:pPr algn="ctr">
              <a:lnSpc>
                <a:spcPct val="115000"/>
              </a:lnSpc>
              <a:spcAft>
                <a:spcPts val="0"/>
              </a:spcAft>
            </a:pPr>
            <a:r>
              <a:rPr lang="el-GR" sz="1500" b="1" dirty="0">
                <a:ea typeface="Calibri"/>
                <a:cs typeface="Times New Roman"/>
              </a:rPr>
              <a:t>(</a:t>
            </a:r>
            <a:r>
              <a:rPr lang="en-US" sz="1500" b="1" dirty="0">
                <a:ea typeface="Calibri"/>
                <a:cs typeface="Times New Roman"/>
              </a:rPr>
              <a:t>Provider</a:t>
            </a:r>
            <a:r>
              <a:rPr lang="el-GR" sz="1500" b="1" dirty="0">
                <a:ea typeface="Calibri"/>
                <a:cs typeface="Times New Roman"/>
              </a:rPr>
              <a:t>)</a:t>
            </a:r>
            <a:endParaRPr lang="en-US" sz="1500" dirty="0">
              <a:ea typeface="Calibri"/>
              <a:cs typeface="Times New Roman"/>
            </a:endParaRPr>
          </a:p>
        </p:txBody>
      </p:sp>
      <p:cxnSp>
        <p:nvCxnSpPr>
          <p:cNvPr id="12" name="Ευθύγραμμο βέλος σύνδεσης 11">
            <a:extLst>
              <a:ext uri="{FF2B5EF4-FFF2-40B4-BE49-F238E27FC236}">
                <a16:creationId xmlns:a16="http://schemas.microsoft.com/office/drawing/2014/main" id="{E271E8E8-C4FC-8941-957B-873AB4870F1F}"/>
              </a:ext>
            </a:extLst>
          </p:cNvPr>
          <p:cNvCxnSpPr/>
          <p:nvPr/>
        </p:nvCxnSpPr>
        <p:spPr>
          <a:xfrm flipV="1">
            <a:off x="5232401" y="3866827"/>
            <a:ext cx="901700"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a:extLst>
              <a:ext uri="{FF2B5EF4-FFF2-40B4-BE49-F238E27FC236}">
                <a16:creationId xmlns:a16="http://schemas.microsoft.com/office/drawing/2014/main" id="{7EB6F202-FB7A-704F-9B97-C9C44561FD02}"/>
              </a:ext>
            </a:extLst>
          </p:cNvPr>
          <p:cNvCxnSpPr/>
          <p:nvPr/>
        </p:nvCxnSpPr>
        <p:spPr>
          <a:xfrm>
            <a:off x="9083676" y="4552628"/>
            <a:ext cx="0" cy="1968500"/>
          </a:xfrm>
          <a:prstGeom prst="straightConnector1">
            <a:avLst/>
          </a:prstGeom>
          <a:ln>
            <a:prstDash val="dash"/>
            <a:tailEnd type="arrow"/>
          </a:ln>
        </p:spPr>
        <p:style>
          <a:lnRef idx="1">
            <a:schemeClr val="accent2"/>
          </a:lnRef>
          <a:fillRef idx="0">
            <a:schemeClr val="accent2"/>
          </a:fillRef>
          <a:effectRef idx="0">
            <a:schemeClr val="accent2"/>
          </a:effectRef>
          <a:fontRef idx="minor">
            <a:schemeClr val="tx1"/>
          </a:fontRef>
        </p:style>
      </p:cxnSp>
      <p:cxnSp>
        <p:nvCxnSpPr>
          <p:cNvPr id="14" name="Ευθύγραμμο βέλος σύνδεσης 13">
            <a:extLst>
              <a:ext uri="{FF2B5EF4-FFF2-40B4-BE49-F238E27FC236}">
                <a16:creationId xmlns:a16="http://schemas.microsoft.com/office/drawing/2014/main" id="{1B94F11D-1897-C844-9692-21E329ED9368}"/>
              </a:ext>
            </a:extLst>
          </p:cNvPr>
          <p:cNvCxnSpPr/>
          <p:nvPr/>
        </p:nvCxnSpPr>
        <p:spPr>
          <a:xfrm>
            <a:off x="11318876" y="4552628"/>
            <a:ext cx="0" cy="1968500"/>
          </a:xfrm>
          <a:prstGeom prst="straightConnector1">
            <a:avLst/>
          </a:prstGeom>
          <a:ln>
            <a:prstDash val="dash"/>
            <a:tailEnd type="arrow"/>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CBAA663E-54F5-624D-BE6D-D5BF6E6A904C}"/>
              </a:ext>
            </a:extLst>
          </p:cNvPr>
          <p:cNvSpPr txBox="1"/>
          <p:nvPr/>
        </p:nvSpPr>
        <p:spPr>
          <a:xfrm>
            <a:off x="2209800" y="7567015"/>
            <a:ext cx="12456317" cy="1938992"/>
          </a:xfrm>
          <a:prstGeom prst="rect">
            <a:avLst/>
          </a:prstGeom>
          <a:noFill/>
        </p:spPr>
        <p:txBody>
          <a:bodyPr wrap="square">
            <a:spAutoFit/>
          </a:bodyPr>
          <a:lstStyle/>
          <a:p>
            <a:pPr marL="12700" marR="122555">
              <a:tabLst>
                <a:tab pos="355600" algn="l"/>
                <a:tab pos="356235" algn="l"/>
              </a:tabLst>
            </a:pPr>
            <a:r>
              <a:rPr lang="en-US" sz="2400" dirty="0">
                <a:solidFill>
                  <a:schemeClr val="tx2"/>
                </a:solidFill>
                <a:latin typeface="Arial" panose="020B0604020202020204" pitchFamily="34" charset="0"/>
                <a:cs typeface="Arial" panose="020B0604020202020204" pitchFamily="34" charset="0"/>
              </a:rPr>
              <a:t>The purpose of the Real Time System is;</a:t>
            </a:r>
          </a:p>
          <a:p>
            <a:pPr marL="469900" marR="122555" indent="-457200">
              <a:buFont typeface="Wingdings" panose="05000000000000000000" pitchFamily="2" charset="2"/>
              <a:buChar char="Ø"/>
              <a:tabLst>
                <a:tab pos="355600" algn="l"/>
                <a:tab pos="356235" algn="l"/>
              </a:tabLst>
            </a:pPr>
            <a:r>
              <a:rPr lang="en-US" sz="2400" dirty="0">
                <a:solidFill>
                  <a:schemeClr val="tx2"/>
                </a:solidFill>
                <a:latin typeface="Arial" panose="020B0604020202020204" pitchFamily="34" charset="0"/>
                <a:cs typeface="Arial" panose="020B0604020202020204" pitchFamily="34" charset="0"/>
              </a:rPr>
              <a:t>To </a:t>
            </a:r>
            <a:r>
              <a:rPr lang="en-US" sz="2400" b="1" dirty="0">
                <a:solidFill>
                  <a:schemeClr val="tx2"/>
                </a:solidFill>
                <a:latin typeface="Arial" panose="020B0604020202020204" pitchFamily="34" charset="0"/>
                <a:cs typeface="Arial" panose="020B0604020202020204" pitchFamily="34" charset="0"/>
              </a:rPr>
              <a:t>simplify the process</a:t>
            </a:r>
            <a:r>
              <a:rPr lang="en-US" sz="2400" dirty="0">
                <a:solidFill>
                  <a:schemeClr val="tx2"/>
                </a:solidFill>
                <a:latin typeface="Arial" panose="020B0604020202020204" pitchFamily="34" charset="0"/>
                <a:cs typeface="Arial" panose="020B0604020202020204" pitchFamily="34" charset="0"/>
              </a:rPr>
              <a:t> of the approval without bureaucracy </a:t>
            </a:r>
          </a:p>
          <a:p>
            <a:pPr marL="469900" marR="122555" indent="-457200">
              <a:buFont typeface="Wingdings" panose="05000000000000000000" pitchFamily="2" charset="2"/>
              <a:buChar char="Ø"/>
              <a:tabLst>
                <a:tab pos="355600" algn="l"/>
                <a:tab pos="356235" algn="l"/>
              </a:tabLst>
            </a:pPr>
            <a:r>
              <a:rPr lang="en-US" sz="2400" dirty="0">
                <a:solidFill>
                  <a:schemeClr val="tx2"/>
                </a:solidFill>
                <a:latin typeface="Arial" panose="020B0604020202020204" pitchFamily="34" charset="0"/>
                <a:cs typeface="Arial" panose="020B0604020202020204" pitchFamily="34" charset="0"/>
              </a:rPr>
              <a:t>To </a:t>
            </a:r>
            <a:r>
              <a:rPr lang="en-US" sz="2400" b="1" dirty="0">
                <a:solidFill>
                  <a:schemeClr val="tx2"/>
                </a:solidFill>
                <a:latin typeface="Arial" panose="020B0604020202020204" pitchFamily="34" charset="0"/>
                <a:cs typeface="Arial" panose="020B0604020202020204" pitchFamily="34" charset="0"/>
              </a:rPr>
              <a:t>protect the reimbursement</a:t>
            </a:r>
            <a:r>
              <a:rPr lang="en-US" sz="2400" dirty="0">
                <a:solidFill>
                  <a:schemeClr val="tx2"/>
                </a:solidFill>
                <a:latin typeface="Arial" panose="020B0604020202020204" pitchFamily="34" charset="0"/>
                <a:cs typeface="Arial" panose="020B0604020202020204" pitchFamily="34" charset="0"/>
              </a:rPr>
              <a:t> against fraud</a:t>
            </a:r>
          </a:p>
          <a:p>
            <a:pPr marL="469900" marR="122555" indent="-457200">
              <a:buFont typeface="Wingdings" panose="05000000000000000000" pitchFamily="2" charset="2"/>
              <a:buChar char="Ø"/>
              <a:tabLst>
                <a:tab pos="355600" algn="l"/>
                <a:tab pos="356235" algn="l"/>
              </a:tabLst>
            </a:pPr>
            <a:r>
              <a:rPr lang="en-US" sz="2400" dirty="0">
                <a:solidFill>
                  <a:schemeClr val="tx2"/>
                </a:solidFill>
                <a:latin typeface="Arial" panose="020B0604020202020204" pitchFamily="34" charset="0"/>
                <a:cs typeface="Arial" panose="020B0604020202020204" pitchFamily="34" charset="0"/>
              </a:rPr>
              <a:t>To collect data, in a personalized manner, so to develop statistical indicators in order to support the </a:t>
            </a:r>
            <a:r>
              <a:rPr lang="en-US" sz="2400" b="1" dirty="0">
                <a:solidFill>
                  <a:schemeClr val="tx2"/>
                </a:solidFill>
                <a:latin typeface="Arial" panose="020B0604020202020204" pitchFamily="34" charset="0"/>
                <a:cs typeface="Arial" panose="020B0604020202020204" pitchFamily="34" charset="0"/>
              </a:rPr>
              <a:t>decision making at the organization level</a:t>
            </a:r>
            <a:endParaRPr lang="el-GR" sz="2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75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l-GR"/>
          </a:p>
        </p:txBody>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6" name="Rectangle: Rounded Corners 11">
            <a:extLst>
              <a:ext uri="{FF2B5EF4-FFF2-40B4-BE49-F238E27FC236}">
                <a16:creationId xmlns:a16="http://schemas.microsoft.com/office/drawing/2014/main" id="{B29D5E02-BCC9-5B4E-909A-FDD1AFB5AD23}"/>
              </a:ext>
            </a:extLst>
          </p:cNvPr>
          <p:cNvSpPr/>
          <p:nvPr/>
        </p:nvSpPr>
        <p:spPr>
          <a:xfrm>
            <a:off x="5755943" y="7350664"/>
            <a:ext cx="7382073" cy="1487725"/>
          </a:xfrm>
          <a:prstGeom prst="roundRect">
            <a:avLst/>
          </a:prstGeom>
          <a:solidFill>
            <a:srgbClr val="54823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3360" tIns="213360" rIns="213360" bIns="213360" numCol="1" spcCol="1270" rtlCol="0" anchor="t" anchorCtr="0">
            <a:noAutofit/>
          </a:bodyPr>
          <a:lstStyle>
            <a:defPPr>
              <a:defRPr lang="it-IT"/>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Lato Regular"/>
              <a:ea typeface="+mn-ea"/>
              <a:cs typeface="+mn-cs"/>
            </a:endParaRPr>
          </a:p>
        </p:txBody>
      </p:sp>
      <p:sp>
        <p:nvSpPr>
          <p:cNvPr id="8" name="TextBox 4">
            <a:extLst>
              <a:ext uri="{FF2B5EF4-FFF2-40B4-BE49-F238E27FC236}">
                <a16:creationId xmlns:a16="http://schemas.microsoft.com/office/drawing/2014/main" id="{D44A900C-7EC0-E34D-BDBE-DE369B66B102}"/>
              </a:ext>
            </a:extLst>
          </p:cNvPr>
          <p:cNvSpPr txBox="1">
            <a:spLocks noChangeArrowheads="1"/>
          </p:cNvSpPr>
          <p:nvPr/>
        </p:nvSpPr>
        <p:spPr bwMode="auto">
          <a:xfrm>
            <a:off x="4244889" y="1649961"/>
            <a:ext cx="10536237" cy="723900"/>
          </a:xfrm>
          <a:prstGeom prst="rect">
            <a:avLst/>
          </a:prstGeom>
          <a:solidFill>
            <a:srgbClr val="00B0F0"/>
          </a:solidFill>
          <a:ln>
            <a:noFill/>
          </a:ln>
          <a:extLst/>
        </p:spPr>
        <p:txBody>
          <a:bodyPr lIns="45702" tIns="22852" rIns="45702" bIns="22852">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l-GR" sz="4400" b="1" dirty="0">
                <a:solidFill>
                  <a:srgbClr val="FFFFFF"/>
                </a:solidFill>
              </a:rPr>
              <a:t>In Summary</a:t>
            </a:r>
            <a:endParaRPr lang="el-GR" altLang="el-GR" sz="4400" b="1" dirty="0">
              <a:solidFill>
                <a:srgbClr val="FFFFFF"/>
              </a:solidFill>
            </a:endParaRPr>
          </a:p>
        </p:txBody>
      </p:sp>
      <p:sp>
        <p:nvSpPr>
          <p:cNvPr id="9" name="Rectangle 2">
            <a:extLst>
              <a:ext uri="{FF2B5EF4-FFF2-40B4-BE49-F238E27FC236}">
                <a16:creationId xmlns:a16="http://schemas.microsoft.com/office/drawing/2014/main" id="{38EA83D3-9D87-8843-8C1B-B58822D107B3}"/>
              </a:ext>
            </a:extLst>
          </p:cNvPr>
          <p:cNvSpPr/>
          <p:nvPr/>
        </p:nvSpPr>
        <p:spPr>
          <a:xfrm>
            <a:off x="3851097" y="4334710"/>
            <a:ext cx="1778782" cy="1113471"/>
          </a:xfrm>
          <a:prstGeom prst="rect">
            <a:avLst/>
          </a:prstGeom>
          <a:solidFill>
            <a:srgbClr val="ED7D31"/>
          </a:solidFill>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a:extLst>
              <a:ext uri="{FF2B5EF4-FFF2-40B4-BE49-F238E27FC236}">
                <a16:creationId xmlns:a16="http://schemas.microsoft.com/office/drawing/2014/main" id="{650AD936-E4AC-1546-87C3-472E157A86CE}"/>
              </a:ext>
            </a:extLst>
          </p:cNvPr>
          <p:cNvSpPr/>
          <p:nvPr/>
        </p:nvSpPr>
        <p:spPr>
          <a:xfrm>
            <a:off x="3462142" y="3446967"/>
            <a:ext cx="11462239" cy="723901"/>
          </a:xfrm>
          <a:prstGeom prst="rect">
            <a:avLst/>
          </a:prstGeom>
          <a:solidFill>
            <a:srgbClr val="3366FF"/>
          </a:solidFill>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2EC8C11-356D-BA43-8CA0-712EA9A154EE}"/>
              </a:ext>
            </a:extLst>
          </p:cNvPr>
          <p:cNvSpPr txBox="1"/>
          <p:nvPr/>
        </p:nvSpPr>
        <p:spPr>
          <a:xfrm>
            <a:off x="4541323" y="3627170"/>
            <a:ext cx="9440213" cy="461665"/>
          </a:xfrm>
          <a:prstGeom prst="rect">
            <a:avLst/>
          </a:prstGeom>
          <a:noFill/>
        </p:spPr>
        <p:txBody>
          <a:bodyPr wrap="none" rtlCol="0">
            <a:spAutoFit/>
          </a:bodyPr>
          <a:lstStyle/>
          <a:p>
            <a:r>
              <a:rPr lang="en-US" sz="2400" dirty="0">
                <a:solidFill>
                  <a:schemeClr val="bg1"/>
                </a:solidFill>
                <a:latin typeface="+mn-lt"/>
              </a:rPr>
              <a:t>EOPYY Digital Transformation &amp; FSMPs Reimbursement Reform</a:t>
            </a:r>
            <a:r>
              <a:rPr lang="el-GR" sz="2400" dirty="0">
                <a:solidFill>
                  <a:schemeClr val="bg1"/>
                </a:solidFill>
                <a:latin typeface="+mn-lt"/>
              </a:rPr>
              <a:t> 2017-202</a:t>
            </a:r>
            <a:r>
              <a:rPr lang="en-US" sz="2400" dirty="0">
                <a:solidFill>
                  <a:schemeClr val="bg1"/>
                </a:solidFill>
                <a:latin typeface="+mn-lt"/>
              </a:rPr>
              <a:t>1</a:t>
            </a:r>
          </a:p>
        </p:txBody>
      </p:sp>
      <p:sp>
        <p:nvSpPr>
          <p:cNvPr id="12" name="Rectangle 5">
            <a:extLst>
              <a:ext uri="{FF2B5EF4-FFF2-40B4-BE49-F238E27FC236}">
                <a16:creationId xmlns:a16="http://schemas.microsoft.com/office/drawing/2014/main" id="{DE046341-B212-FF48-9FD9-AF44594D8379}"/>
              </a:ext>
            </a:extLst>
          </p:cNvPr>
          <p:cNvSpPr/>
          <p:nvPr/>
        </p:nvSpPr>
        <p:spPr>
          <a:xfrm>
            <a:off x="6553365" y="4338632"/>
            <a:ext cx="1956987" cy="1113471"/>
          </a:xfrm>
          <a:prstGeom prst="rect">
            <a:avLst/>
          </a:prstGeom>
          <a:solidFill>
            <a:srgbClr val="ED7D31"/>
          </a:solidFill>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C5421ECC-9B2D-7949-83C6-59FC49943BB1}"/>
              </a:ext>
            </a:extLst>
          </p:cNvPr>
          <p:cNvSpPr/>
          <p:nvPr/>
        </p:nvSpPr>
        <p:spPr>
          <a:xfrm>
            <a:off x="11723000" y="4334710"/>
            <a:ext cx="1778782" cy="1113471"/>
          </a:xfrm>
          <a:prstGeom prst="rect">
            <a:avLst/>
          </a:prstGeom>
          <a:solidFill>
            <a:srgbClr val="ED7D31"/>
          </a:solidFill>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9">
            <a:extLst>
              <a:ext uri="{FF2B5EF4-FFF2-40B4-BE49-F238E27FC236}">
                <a16:creationId xmlns:a16="http://schemas.microsoft.com/office/drawing/2014/main" id="{622537B6-8E9C-844B-AE2A-D75F853158DC}"/>
              </a:ext>
            </a:extLst>
          </p:cNvPr>
          <p:cNvSpPr/>
          <p:nvPr/>
        </p:nvSpPr>
        <p:spPr>
          <a:xfrm>
            <a:off x="9175359" y="4343634"/>
            <a:ext cx="1778782" cy="1113471"/>
          </a:xfrm>
          <a:prstGeom prst="rect">
            <a:avLst/>
          </a:prstGeom>
          <a:solidFill>
            <a:srgbClr val="ED7D31"/>
          </a:solidFill>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B0C2017-328B-D445-A4C7-FDD4C0053346}"/>
              </a:ext>
            </a:extLst>
          </p:cNvPr>
          <p:cNvSpPr txBox="1"/>
          <p:nvPr/>
        </p:nvSpPr>
        <p:spPr>
          <a:xfrm>
            <a:off x="3866840" y="4491788"/>
            <a:ext cx="1638105" cy="830997"/>
          </a:xfrm>
          <a:prstGeom prst="rect">
            <a:avLst/>
          </a:prstGeom>
          <a:noFill/>
        </p:spPr>
        <p:txBody>
          <a:bodyPr wrap="square" rtlCol="0">
            <a:spAutoFit/>
          </a:bodyPr>
          <a:lstStyle/>
          <a:p>
            <a:r>
              <a:rPr lang="en-US" sz="2400" dirty="0">
                <a:solidFill>
                  <a:schemeClr val="bg1"/>
                </a:solidFill>
                <a:latin typeface="+mn-lt"/>
              </a:rPr>
              <a:t>E-registry of products</a:t>
            </a:r>
          </a:p>
        </p:txBody>
      </p:sp>
      <p:sp>
        <p:nvSpPr>
          <p:cNvPr id="16" name="TextBox 15">
            <a:extLst>
              <a:ext uri="{FF2B5EF4-FFF2-40B4-BE49-F238E27FC236}">
                <a16:creationId xmlns:a16="http://schemas.microsoft.com/office/drawing/2014/main" id="{69D3ECEC-AD65-0F46-96BC-CED7ECDCF685}"/>
              </a:ext>
            </a:extLst>
          </p:cNvPr>
          <p:cNvSpPr txBox="1"/>
          <p:nvPr/>
        </p:nvSpPr>
        <p:spPr>
          <a:xfrm>
            <a:off x="6553365" y="4473945"/>
            <a:ext cx="1963662" cy="830997"/>
          </a:xfrm>
          <a:prstGeom prst="rect">
            <a:avLst/>
          </a:prstGeom>
          <a:noFill/>
        </p:spPr>
        <p:txBody>
          <a:bodyPr wrap="square" rtlCol="0">
            <a:spAutoFit/>
          </a:bodyPr>
          <a:lstStyle/>
          <a:p>
            <a:r>
              <a:rPr lang="en-US" sz="2400" dirty="0">
                <a:solidFill>
                  <a:schemeClr val="bg1"/>
                </a:solidFill>
                <a:latin typeface="+mn-lt"/>
              </a:rPr>
              <a:t>E-prescription system</a:t>
            </a:r>
          </a:p>
        </p:txBody>
      </p:sp>
      <p:sp>
        <p:nvSpPr>
          <p:cNvPr id="17" name="TextBox 16">
            <a:extLst>
              <a:ext uri="{FF2B5EF4-FFF2-40B4-BE49-F238E27FC236}">
                <a16:creationId xmlns:a16="http://schemas.microsoft.com/office/drawing/2014/main" id="{A427FCDD-B4DC-CF46-820E-3344F85BD4C0}"/>
              </a:ext>
            </a:extLst>
          </p:cNvPr>
          <p:cNvSpPr txBox="1"/>
          <p:nvPr/>
        </p:nvSpPr>
        <p:spPr>
          <a:xfrm>
            <a:off x="9456713" y="4380326"/>
            <a:ext cx="1497428" cy="830997"/>
          </a:xfrm>
          <a:prstGeom prst="rect">
            <a:avLst/>
          </a:prstGeom>
          <a:noFill/>
        </p:spPr>
        <p:txBody>
          <a:bodyPr wrap="square" rtlCol="0">
            <a:spAutoFit/>
          </a:bodyPr>
          <a:lstStyle/>
          <a:p>
            <a:r>
              <a:rPr lang="en-US" sz="2400" dirty="0">
                <a:solidFill>
                  <a:schemeClr val="bg1"/>
                </a:solidFill>
                <a:latin typeface="+mn-lt"/>
              </a:rPr>
              <a:t>Virtual barcodes </a:t>
            </a:r>
          </a:p>
        </p:txBody>
      </p:sp>
      <p:sp>
        <p:nvSpPr>
          <p:cNvPr id="18" name="TextBox 17">
            <a:extLst>
              <a:ext uri="{FF2B5EF4-FFF2-40B4-BE49-F238E27FC236}">
                <a16:creationId xmlns:a16="http://schemas.microsoft.com/office/drawing/2014/main" id="{5BDDFD4E-1607-AA46-937A-EFA1814CD0EA}"/>
              </a:ext>
            </a:extLst>
          </p:cNvPr>
          <p:cNvSpPr txBox="1"/>
          <p:nvPr/>
        </p:nvSpPr>
        <p:spPr>
          <a:xfrm>
            <a:off x="12004354" y="4473945"/>
            <a:ext cx="1497428" cy="830997"/>
          </a:xfrm>
          <a:prstGeom prst="rect">
            <a:avLst/>
          </a:prstGeom>
          <a:noFill/>
        </p:spPr>
        <p:txBody>
          <a:bodyPr wrap="square" rtlCol="0">
            <a:spAutoFit/>
          </a:bodyPr>
          <a:lstStyle/>
          <a:p>
            <a:r>
              <a:rPr lang="en-US" sz="2400" dirty="0">
                <a:solidFill>
                  <a:schemeClr val="bg1"/>
                </a:solidFill>
                <a:latin typeface="+mn-lt"/>
              </a:rPr>
              <a:t>Real time approval</a:t>
            </a:r>
          </a:p>
        </p:txBody>
      </p:sp>
      <p:sp>
        <p:nvSpPr>
          <p:cNvPr id="19" name="Rectangle 10">
            <a:extLst>
              <a:ext uri="{FF2B5EF4-FFF2-40B4-BE49-F238E27FC236}">
                <a16:creationId xmlns:a16="http://schemas.microsoft.com/office/drawing/2014/main" id="{00DC2832-EEA5-4D42-A99C-1F663650883B}"/>
              </a:ext>
            </a:extLst>
          </p:cNvPr>
          <p:cNvSpPr/>
          <p:nvPr/>
        </p:nvSpPr>
        <p:spPr>
          <a:xfrm>
            <a:off x="4547778" y="5573037"/>
            <a:ext cx="1778782" cy="1113471"/>
          </a:xfrm>
          <a:prstGeom prst="rect">
            <a:avLst/>
          </a:prstGeom>
          <a:solidFill>
            <a:srgbClr val="ED7D31"/>
          </a:solidFill>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8">
            <a:extLst>
              <a:ext uri="{FF2B5EF4-FFF2-40B4-BE49-F238E27FC236}">
                <a16:creationId xmlns:a16="http://schemas.microsoft.com/office/drawing/2014/main" id="{0A780A68-E495-5F42-90D9-266769BB08DA}"/>
              </a:ext>
            </a:extLst>
          </p:cNvPr>
          <p:cNvSpPr/>
          <p:nvPr/>
        </p:nvSpPr>
        <p:spPr>
          <a:xfrm>
            <a:off x="6553365" y="5568350"/>
            <a:ext cx="1778782" cy="1113471"/>
          </a:xfrm>
          <a:prstGeom prst="rect">
            <a:avLst/>
          </a:prstGeom>
          <a:solidFill>
            <a:srgbClr val="ED7D31"/>
          </a:solidFill>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66DAC201-EF72-864B-847A-F5611753A0FD}"/>
              </a:ext>
            </a:extLst>
          </p:cNvPr>
          <p:cNvSpPr/>
          <p:nvPr/>
        </p:nvSpPr>
        <p:spPr>
          <a:xfrm>
            <a:off x="8558952" y="5568350"/>
            <a:ext cx="1778782" cy="1113471"/>
          </a:xfrm>
          <a:prstGeom prst="rect">
            <a:avLst/>
          </a:prstGeom>
          <a:solidFill>
            <a:srgbClr val="ED7D31"/>
          </a:solidFill>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0">
            <a:extLst>
              <a:ext uri="{FF2B5EF4-FFF2-40B4-BE49-F238E27FC236}">
                <a16:creationId xmlns:a16="http://schemas.microsoft.com/office/drawing/2014/main" id="{1DFEB8C2-DDB0-7047-AB7F-49C0885A13C1}"/>
              </a:ext>
            </a:extLst>
          </p:cNvPr>
          <p:cNvSpPr/>
          <p:nvPr/>
        </p:nvSpPr>
        <p:spPr>
          <a:xfrm>
            <a:off x="10516309" y="5546839"/>
            <a:ext cx="1778782" cy="1113471"/>
          </a:xfrm>
          <a:prstGeom prst="rect">
            <a:avLst/>
          </a:prstGeom>
          <a:solidFill>
            <a:srgbClr val="ED7D31"/>
          </a:solidFill>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A6C0B32-6DEB-7344-ADAA-6059F7D31B15}"/>
              </a:ext>
            </a:extLst>
          </p:cNvPr>
          <p:cNvSpPr txBox="1"/>
          <p:nvPr/>
        </p:nvSpPr>
        <p:spPr>
          <a:xfrm>
            <a:off x="4756231" y="5725430"/>
            <a:ext cx="1497428" cy="461665"/>
          </a:xfrm>
          <a:prstGeom prst="rect">
            <a:avLst/>
          </a:prstGeom>
          <a:noFill/>
        </p:spPr>
        <p:txBody>
          <a:bodyPr wrap="square" rtlCol="0">
            <a:spAutoFit/>
          </a:bodyPr>
          <a:lstStyle/>
          <a:p>
            <a:r>
              <a:rPr lang="en-US" sz="2400" dirty="0">
                <a:solidFill>
                  <a:schemeClr val="bg1"/>
                </a:solidFill>
                <a:latin typeface="+mn-lt"/>
              </a:rPr>
              <a:t>ICD 10s</a:t>
            </a:r>
          </a:p>
        </p:txBody>
      </p:sp>
      <p:sp>
        <p:nvSpPr>
          <p:cNvPr id="24" name="TextBox 23">
            <a:extLst>
              <a:ext uri="{FF2B5EF4-FFF2-40B4-BE49-F238E27FC236}">
                <a16:creationId xmlns:a16="http://schemas.microsoft.com/office/drawing/2014/main" id="{73460820-14EF-F14A-8A0E-33ADA45673E6}"/>
              </a:ext>
            </a:extLst>
          </p:cNvPr>
          <p:cNvSpPr txBox="1"/>
          <p:nvPr/>
        </p:nvSpPr>
        <p:spPr>
          <a:xfrm>
            <a:off x="6794954" y="5736404"/>
            <a:ext cx="1497428" cy="830997"/>
          </a:xfrm>
          <a:prstGeom prst="rect">
            <a:avLst/>
          </a:prstGeom>
          <a:noFill/>
        </p:spPr>
        <p:txBody>
          <a:bodyPr wrap="square" rtlCol="0">
            <a:spAutoFit/>
          </a:bodyPr>
          <a:lstStyle/>
          <a:p>
            <a:r>
              <a:rPr lang="en-US" sz="2400" dirty="0">
                <a:solidFill>
                  <a:schemeClr val="bg1"/>
                </a:solidFill>
                <a:latin typeface="+mn-lt"/>
              </a:rPr>
              <a:t>Reference pricing</a:t>
            </a:r>
          </a:p>
        </p:txBody>
      </p:sp>
      <p:sp>
        <p:nvSpPr>
          <p:cNvPr id="25" name="TextBox 24">
            <a:extLst>
              <a:ext uri="{FF2B5EF4-FFF2-40B4-BE49-F238E27FC236}">
                <a16:creationId xmlns:a16="http://schemas.microsoft.com/office/drawing/2014/main" id="{32A5E02C-F75B-CB4E-B47B-EF63ECC1C6F4}"/>
              </a:ext>
            </a:extLst>
          </p:cNvPr>
          <p:cNvSpPr txBox="1"/>
          <p:nvPr/>
        </p:nvSpPr>
        <p:spPr>
          <a:xfrm>
            <a:off x="8699629" y="5722250"/>
            <a:ext cx="1497428" cy="830997"/>
          </a:xfrm>
          <a:prstGeom prst="rect">
            <a:avLst/>
          </a:prstGeom>
          <a:noFill/>
        </p:spPr>
        <p:txBody>
          <a:bodyPr wrap="square" rtlCol="0">
            <a:spAutoFit/>
          </a:bodyPr>
          <a:lstStyle/>
          <a:p>
            <a:r>
              <a:rPr lang="en-US" sz="2400" dirty="0">
                <a:solidFill>
                  <a:schemeClr val="bg1"/>
                </a:solidFill>
                <a:latin typeface="+mn-lt"/>
              </a:rPr>
              <a:t>Closed budget</a:t>
            </a:r>
          </a:p>
        </p:txBody>
      </p:sp>
      <p:sp>
        <p:nvSpPr>
          <p:cNvPr id="26" name="TextBox 25">
            <a:extLst>
              <a:ext uri="{FF2B5EF4-FFF2-40B4-BE49-F238E27FC236}">
                <a16:creationId xmlns:a16="http://schemas.microsoft.com/office/drawing/2014/main" id="{24F10A42-A7E1-B14B-B8F7-49C224CE3A67}"/>
              </a:ext>
            </a:extLst>
          </p:cNvPr>
          <p:cNvSpPr txBox="1"/>
          <p:nvPr/>
        </p:nvSpPr>
        <p:spPr>
          <a:xfrm>
            <a:off x="10652724" y="5706804"/>
            <a:ext cx="1497428" cy="830997"/>
          </a:xfrm>
          <a:prstGeom prst="rect">
            <a:avLst/>
          </a:prstGeom>
          <a:noFill/>
        </p:spPr>
        <p:txBody>
          <a:bodyPr wrap="square" rtlCol="0">
            <a:spAutoFit/>
          </a:bodyPr>
          <a:lstStyle/>
          <a:p>
            <a:r>
              <a:rPr lang="en-US" sz="2400" dirty="0">
                <a:solidFill>
                  <a:schemeClr val="bg1"/>
                </a:solidFill>
                <a:latin typeface="+mn-lt"/>
              </a:rPr>
              <a:t>Volume ceilings</a:t>
            </a:r>
          </a:p>
        </p:txBody>
      </p:sp>
      <p:sp>
        <p:nvSpPr>
          <p:cNvPr id="27" name="Isosceles Triangle 25">
            <a:extLst>
              <a:ext uri="{FF2B5EF4-FFF2-40B4-BE49-F238E27FC236}">
                <a16:creationId xmlns:a16="http://schemas.microsoft.com/office/drawing/2014/main" id="{82634744-573F-C145-8560-252E9B9E9B34}"/>
              </a:ext>
            </a:extLst>
          </p:cNvPr>
          <p:cNvSpPr/>
          <p:nvPr/>
        </p:nvSpPr>
        <p:spPr>
          <a:xfrm rot="10800000">
            <a:off x="7613464" y="6835721"/>
            <a:ext cx="3340838" cy="403970"/>
          </a:xfrm>
          <a:prstGeom prst="triangle">
            <a:avLst/>
          </a:prstGeom>
          <a:solidFill>
            <a:srgbClr val="3366FF"/>
          </a:solidFill>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C76B0E2-BC34-314D-B176-6835975FA46E}"/>
              </a:ext>
            </a:extLst>
          </p:cNvPr>
          <p:cNvSpPr txBox="1"/>
          <p:nvPr/>
        </p:nvSpPr>
        <p:spPr>
          <a:xfrm>
            <a:off x="5982747" y="7376863"/>
            <a:ext cx="7998789" cy="1384995"/>
          </a:xfrm>
          <a:prstGeom prst="rect">
            <a:avLst/>
          </a:prstGeom>
          <a:noFill/>
        </p:spPr>
        <p:txBody>
          <a:bodyPr wrap="square" rtlCol="0">
            <a:spAutoFit/>
          </a:bodyPr>
          <a:lstStyle/>
          <a:p>
            <a:pPr marL="457200" indent="-457200">
              <a:buFont typeface="Wingdings" panose="05000000000000000000" pitchFamily="2" charset="2"/>
              <a:buChar char="ü"/>
            </a:pPr>
            <a:r>
              <a:rPr lang="en-US" sz="2800" b="1" dirty="0">
                <a:solidFill>
                  <a:schemeClr val="bg1"/>
                </a:solidFill>
                <a:latin typeface="+mn-lt"/>
              </a:rPr>
              <a:t>Better expenditure control</a:t>
            </a:r>
          </a:p>
          <a:p>
            <a:pPr marL="457200" indent="-457200">
              <a:buFont typeface="Wingdings" panose="05000000000000000000" pitchFamily="2" charset="2"/>
              <a:buChar char="ü"/>
            </a:pPr>
            <a:r>
              <a:rPr lang="en-US" sz="2800" b="1" dirty="0">
                <a:solidFill>
                  <a:schemeClr val="bg1"/>
                </a:solidFill>
                <a:latin typeface="+mn-lt"/>
              </a:rPr>
              <a:t>Enhanced access to healthcare data</a:t>
            </a:r>
          </a:p>
          <a:p>
            <a:pPr marL="457200" indent="-457200">
              <a:buFont typeface="Wingdings" panose="05000000000000000000" pitchFamily="2" charset="2"/>
              <a:buChar char="ü"/>
            </a:pPr>
            <a:r>
              <a:rPr lang="en-US" sz="2800" b="1" dirty="0">
                <a:solidFill>
                  <a:schemeClr val="bg1"/>
                </a:solidFill>
                <a:latin typeface="+mn-lt"/>
              </a:rPr>
              <a:t>Improved quality of products and services</a:t>
            </a:r>
          </a:p>
        </p:txBody>
      </p:sp>
    </p:spTree>
    <p:extLst>
      <p:ext uri="{BB962C8B-B14F-4D97-AF65-F5344CB8AC3E}">
        <p14:creationId xmlns:p14="http://schemas.microsoft.com/office/powerpoint/2010/main" val="405819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P spid="23" grpId="0"/>
      <p:bldP spid="24" grpId="0"/>
      <p:bldP spid="25" grpId="0"/>
      <p:bldP spid="26" grpId="0"/>
      <p:bldP spid="27" grpId="0"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l-GR" sz="4000" dirty="0"/>
          </a:p>
        </p:txBody>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6" name="TextBox 5">
            <a:extLst>
              <a:ext uri="{FF2B5EF4-FFF2-40B4-BE49-F238E27FC236}">
                <a16:creationId xmlns:a16="http://schemas.microsoft.com/office/drawing/2014/main" id="{186C43F0-99CB-CC4C-8F7D-4E3BFE5B66DB}"/>
              </a:ext>
            </a:extLst>
          </p:cNvPr>
          <p:cNvSpPr txBox="1"/>
          <p:nvPr/>
        </p:nvSpPr>
        <p:spPr>
          <a:xfrm>
            <a:off x="5029200" y="6286500"/>
            <a:ext cx="11049000" cy="2123658"/>
          </a:xfrm>
          <a:prstGeom prst="rect">
            <a:avLst/>
          </a:prstGeom>
          <a:noFill/>
        </p:spPr>
        <p:txBody>
          <a:bodyPr wrap="square" rtlCol="0">
            <a:spAutoFit/>
          </a:bodyPr>
          <a:lstStyle/>
          <a:p>
            <a:pPr fontAlgn="base"/>
            <a:r>
              <a:rPr lang="en" sz="3600" b="1" i="1" dirty="0" err="1">
                <a:solidFill>
                  <a:schemeClr val="tx2"/>
                </a:solidFill>
              </a:rPr>
              <a:t>Panousopoulou</a:t>
            </a:r>
            <a:r>
              <a:rPr lang="en" sz="3600" b="1" i="1" dirty="0">
                <a:solidFill>
                  <a:schemeClr val="tx2"/>
                </a:solidFill>
              </a:rPr>
              <a:t> Maria, PhD</a:t>
            </a:r>
          </a:p>
          <a:p>
            <a:pPr fontAlgn="base"/>
            <a:r>
              <a:rPr lang="en" sz="3200" b="1" i="1" dirty="0">
                <a:solidFill>
                  <a:schemeClr val="tx2"/>
                </a:solidFill>
              </a:rPr>
              <a:t>HR &amp; Administrative Manager, EOPYY</a:t>
            </a:r>
          </a:p>
          <a:p>
            <a:pPr fontAlgn="base"/>
            <a:r>
              <a:rPr lang="en" sz="3200" b="1" i="1" dirty="0">
                <a:solidFill>
                  <a:schemeClr val="tx2"/>
                </a:solidFill>
              </a:rPr>
              <a:t>Member of the EU CG-HTA Medical Devices</a:t>
            </a:r>
          </a:p>
          <a:p>
            <a:pPr fontAlgn="base"/>
            <a:r>
              <a:rPr lang="en" sz="3200" b="1" i="1" dirty="0">
                <a:solidFill>
                  <a:schemeClr val="tx2"/>
                </a:solidFill>
              </a:rPr>
              <a:t>Vice President of Institute of Health and Technology Promotion</a:t>
            </a:r>
          </a:p>
        </p:txBody>
      </p:sp>
      <p:sp>
        <p:nvSpPr>
          <p:cNvPr id="7" name="TextBox 6">
            <a:extLst>
              <a:ext uri="{FF2B5EF4-FFF2-40B4-BE49-F238E27FC236}">
                <a16:creationId xmlns:a16="http://schemas.microsoft.com/office/drawing/2014/main" id="{E1D4F1CC-254F-5D4C-A867-662E78801F2A}"/>
              </a:ext>
            </a:extLst>
          </p:cNvPr>
          <p:cNvSpPr txBox="1"/>
          <p:nvPr/>
        </p:nvSpPr>
        <p:spPr>
          <a:xfrm>
            <a:off x="2362200" y="3543300"/>
            <a:ext cx="13487400" cy="1754326"/>
          </a:xfrm>
          <a:prstGeom prst="rect">
            <a:avLst/>
          </a:prstGeom>
          <a:solidFill>
            <a:srgbClr val="00B0F0"/>
          </a:solidFill>
        </p:spPr>
        <p:txBody>
          <a:bodyPr wrap="square" rtlCol="0">
            <a:spAutoFit/>
          </a:bodyPr>
          <a:lstStyle/>
          <a:p>
            <a:pPr algn="ctr"/>
            <a:r>
              <a:rPr lang="en" sz="5400" b="1" dirty="0">
                <a:solidFill>
                  <a:schemeClr val="bg1"/>
                </a:solidFill>
              </a:rPr>
              <a:t>Making the economic case for reimbursement </a:t>
            </a:r>
          </a:p>
          <a:p>
            <a:pPr algn="ctr"/>
            <a:r>
              <a:rPr lang="en" sz="5400" b="1">
                <a:solidFill>
                  <a:schemeClr val="bg1"/>
                </a:solidFill>
              </a:rPr>
              <a:t>of dietetic </a:t>
            </a:r>
            <a:r>
              <a:rPr lang="en" sz="5400" b="1" dirty="0">
                <a:solidFill>
                  <a:schemeClr val="bg1"/>
                </a:solidFill>
              </a:rPr>
              <a:t>care in Greece</a:t>
            </a:r>
            <a:endParaRPr lang="el-GR" sz="5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4"/>
            <a:stretch>
              <a:fillRect l="-21153" t="-48414" r="-26773" b="-51637"/>
            </a:stretch>
          </a:blipFill>
        </p:spPr>
      </p:sp>
      <p:sp>
        <p:nvSpPr>
          <p:cNvPr id="4" name="TextBox 4">
            <a:extLst>
              <a:ext uri="{FF2B5EF4-FFF2-40B4-BE49-F238E27FC236}">
                <a16:creationId xmlns:a16="http://schemas.microsoft.com/office/drawing/2014/main" id="{3FE9220D-C1DD-CA44-B3EF-6CFBA3B0616F}"/>
              </a:ext>
            </a:extLst>
          </p:cNvPr>
          <p:cNvSpPr txBox="1">
            <a:spLocks noChangeArrowheads="1"/>
          </p:cNvSpPr>
          <p:nvPr/>
        </p:nvSpPr>
        <p:spPr bwMode="auto">
          <a:xfrm>
            <a:off x="4114800" y="1641499"/>
            <a:ext cx="10536237" cy="723900"/>
          </a:xfrm>
          <a:prstGeom prst="rect">
            <a:avLst/>
          </a:prstGeom>
          <a:solidFill>
            <a:srgbClr val="00B0F0"/>
          </a:solidFill>
          <a:ln>
            <a:noFill/>
          </a:ln>
          <a:extLst/>
        </p:spPr>
        <p:txBody>
          <a:bodyPr lIns="45702" tIns="22852" rIns="45702" bIns="22852">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l-GR" sz="4400" b="1" dirty="0">
                <a:solidFill>
                  <a:srgbClr val="FFFFFF"/>
                </a:solidFill>
              </a:rPr>
              <a:t>Next Steps</a:t>
            </a:r>
            <a:endParaRPr lang="el-GR" altLang="el-GR" sz="4400" b="1" dirty="0">
              <a:solidFill>
                <a:srgbClr val="FFFFFF"/>
              </a:solidFill>
            </a:endParaRPr>
          </a:p>
        </p:txBody>
      </p:sp>
      <p:sp>
        <p:nvSpPr>
          <p:cNvPr id="5" name="Rectangle 3">
            <a:extLst>
              <a:ext uri="{FF2B5EF4-FFF2-40B4-BE49-F238E27FC236}">
                <a16:creationId xmlns:a16="http://schemas.microsoft.com/office/drawing/2014/main" id="{AE859DAA-9767-EF42-9D73-C25CFD14F479}"/>
              </a:ext>
            </a:extLst>
          </p:cNvPr>
          <p:cNvSpPr/>
          <p:nvPr/>
        </p:nvSpPr>
        <p:spPr>
          <a:xfrm>
            <a:off x="3763931" y="5570328"/>
            <a:ext cx="11943505" cy="4362136"/>
          </a:xfrm>
          <a:prstGeom prst="rect">
            <a:avLst/>
          </a:prstGeom>
          <a:solidFill>
            <a:srgbClr val="00B0F0"/>
          </a:solidFill>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9E89FF-15AC-4D4C-9874-602DF8433EA0}"/>
              </a:ext>
            </a:extLst>
          </p:cNvPr>
          <p:cNvSpPr txBox="1"/>
          <p:nvPr/>
        </p:nvSpPr>
        <p:spPr>
          <a:xfrm>
            <a:off x="3939856" y="5287657"/>
            <a:ext cx="11767580" cy="4401205"/>
          </a:xfrm>
          <a:prstGeom prst="rect">
            <a:avLst/>
          </a:prstGeom>
          <a:solidFill>
            <a:srgbClr val="00B0F0"/>
          </a:solidFill>
        </p:spPr>
        <p:txBody>
          <a:bodyPr wrap="none" rtlCol="0">
            <a:spAutoFit/>
          </a:bodyPr>
          <a:lstStyle/>
          <a:p>
            <a:pPr marL="457200" indent="-457200">
              <a:buFont typeface="Wingdings" panose="05000000000000000000" pitchFamily="2" charset="2"/>
              <a:buChar char="Ø"/>
            </a:pPr>
            <a:r>
              <a:rPr lang="en-US" sz="2800" dirty="0">
                <a:solidFill>
                  <a:schemeClr val="bg1"/>
                </a:solidFill>
                <a:latin typeface="+mn-lt"/>
              </a:rPr>
              <a:t>Leverage healthcare data to identify patients' unmet needs</a:t>
            </a:r>
          </a:p>
          <a:p>
            <a:pPr marL="457200" indent="-457200">
              <a:buFont typeface="Wingdings" panose="05000000000000000000" pitchFamily="2" charset="2"/>
              <a:buChar char="Ø"/>
            </a:pPr>
            <a:r>
              <a:rPr lang="en-US" sz="2800" dirty="0">
                <a:solidFill>
                  <a:schemeClr val="bg1"/>
                </a:solidFill>
                <a:latin typeface="+mn-lt"/>
              </a:rPr>
              <a:t>Re-evaluate list of reimbursed diseases</a:t>
            </a:r>
          </a:p>
          <a:p>
            <a:pPr marL="457200" indent="-457200">
              <a:buFont typeface="Wingdings" panose="05000000000000000000" pitchFamily="2" charset="2"/>
              <a:buChar char="Ø"/>
            </a:pPr>
            <a:r>
              <a:rPr lang="en-US" sz="2800" dirty="0">
                <a:solidFill>
                  <a:schemeClr val="bg1"/>
                </a:solidFill>
                <a:latin typeface="+mn-lt"/>
              </a:rPr>
              <a:t>Re-evaluate list of reimbursed FSMPs-Set criteria</a:t>
            </a:r>
            <a:endParaRPr lang="el-GR" sz="2800" dirty="0">
              <a:solidFill>
                <a:schemeClr val="bg1"/>
              </a:solidFill>
              <a:latin typeface="+mn-lt"/>
            </a:endParaRPr>
          </a:p>
          <a:p>
            <a:pPr marL="457200" indent="-457200">
              <a:buFont typeface="Wingdings" panose="05000000000000000000" pitchFamily="2" charset="2"/>
              <a:buChar char="Ø"/>
            </a:pPr>
            <a:r>
              <a:rPr lang="en-US" sz="2800" dirty="0">
                <a:solidFill>
                  <a:schemeClr val="bg1"/>
                </a:solidFill>
              </a:rPr>
              <a:t>Give </a:t>
            </a:r>
            <a:r>
              <a:rPr lang="en" sz="2800" dirty="0">
                <a:solidFill>
                  <a:schemeClr val="bg1"/>
                </a:solidFill>
              </a:rPr>
              <a:t>access to quality nutritional care</a:t>
            </a:r>
            <a:endParaRPr lang="en-US" sz="2800" dirty="0">
              <a:solidFill>
                <a:schemeClr val="bg1"/>
              </a:solidFill>
              <a:latin typeface="+mn-lt"/>
            </a:endParaRPr>
          </a:p>
          <a:p>
            <a:pPr marL="457200" indent="-457200">
              <a:buFont typeface="Wingdings" panose="05000000000000000000" pitchFamily="2" charset="2"/>
              <a:buChar char="Ø"/>
            </a:pPr>
            <a:r>
              <a:rPr lang="en-US" sz="2800" dirty="0">
                <a:solidFill>
                  <a:schemeClr val="bg1"/>
                </a:solidFill>
              </a:rPr>
              <a:t>Re-evaluate the global budget</a:t>
            </a:r>
            <a:endParaRPr lang="en-US" sz="2800" dirty="0">
              <a:solidFill>
                <a:schemeClr val="bg1"/>
              </a:solidFill>
              <a:latin typeface="+mn-lt"/>
            </a:endParaRPr>
          </a:p>
          <a:p>
            <a:pPr marL="457200" indent="-457200">
              <a:buFont typeface="Wingdings" panose="05000000000000000000" pitchFamily="2" charset="2"/>
              <a:buChar char="Ø"/>
            </a:pPr>
            <a:r>
              <a:rPr lang="en-US" sz="2800" dirty="0">
                <a:solidFill>
                  <a:schemeClr val="bg1"/>
                </a:solidFill>
                <a:latin typeface="+mn-lt"/>
              </a:rPr>
              <a:t>Expand patient registries across new therapeutic areas</a:t>
            </a:r>
          </a:p>
          <a:p>
            <a:pPr marL="457200" indent="-457200">
              <a:buFont typeface="Wingdings" panose="05000000000000000000" pitchFamily="2" charset="2"/>
              <a:buChar char="Ø"/>
            </a:pPr>
            <a:r>
              <a:rPr lang="en-US" sz="2800" dirty="0">
                <a:solidFill>
                  <a:schemeClr val="bg1"/>
                </a:solidFill>
              </a:rPr>
              <a:t>Negotiate reimbursement of FSMPs</a:t>
            </a:r>
            <a:endParaRPr lang="el-GR" sz="2800" dirty="0">
              <a:solidFill>
                <a:schemeClr val="bg1"/>
              </a:solidFill>
              <a:latin typeface="+mn-lt"/>
            </a:endParaRPr>
          </a:p>
          <a:p>
            <a:pPr marL="457200" indent="-457200">
              <a:buFont typeface="Wingdings" panose="05000000000000000000" pitchFamily="2" charset="2"/>
              <a:buChar char="Ø"/>
            </a:pPr>
            <a:r>
              <a:rPr lang="en-US" sz="2800" dirty="0">
                <a:solidFill>
                  <a:srgbClr val="FFFF00"/>
                </a:solidFill>
              </a:rPr>
              <a:t>Promote education about the dietary care </a:t>
            </a:r>
            <a:r>
              <a:rPr lang="en-US" sz="2800" dirty="0">
                <a:solidFill>
                  <a:schemeClr val="bg1"/>
                </a:solidFill>
              </a:rPr>
              <a:t>and the need to reimburse FSMPs</a:t>
            </a:r>
          </a:p>
          <a:p>
            <a:endParaRPr lang="en-US" sz="2800" dirty="0">
              <a:solidFill>
                <a:schemeClr val="bg1"/>
              </a:solidFill>
            </a:endParaRPr>
          </a:p>
          <a:p>
            <a:pPr marL="457200" indent="-457200">
              <a:buFont typeface="Wingdings" panose="05000000000000000000" pitchFamily="2" charset="2"/>
              <a:buChar char="Ø"/>
            </a:pPr>
            <a:endParaRPr lang="el-GR" sz="2800" dirty="0">
              <a:solidFill>
                <a:schemeClr val="bg1"/>
              </a:solidFill>
            </a:endParaRPr>
          </a:p>
        </p:txBody>
      </p:sp>
      <p:pic>
        <p:nvPicPr>
          <p:cNvPr id="7" name="Picture 2">
            <a:extLst>
              <a:ext uri="{FF2B5EF4-FFF2-40B4-BE49-F238E27FC236}">
                <a16:creationId xmlns:a16="http://schemas.microsoft.com/office/drawing/2014/main" id="{33E205C1-32A9-CA4A-937A-793F798767FD}"/>
              </a:ext>
            </a:extLst>
          </p:cNvPr>
          <p:cNvPicPr>
            <a:picLocks noChangeAspect="1"/>
          </p:cNvPicPr>
          <p:nvPr/>
        </p:nvPicPr>
        <p:blipFill>
          <a:blip r:embed="rId5"/>
          <a:stretch>
            <a:fillRect/>
          </a:stretch>
        </p:blipFill>
        <p:spPr>
          <a:xfrm>
            <a:off x="5502063" y="2835030"/>
            <a:ext cx="2956703" cy="1920711"/>
          </a:xfrm>
          <a:prstGeom prst="rect">
            <a:avLst/>
          </a:prstGeom>
        </p:spPr>
      </p:pic>
      <p:sp>
        <p:nvSpPr>
          <p:cNvPr id="9" name="TextBox 8">
            <a:extLst>
              <a:ext uri="{FF2B5EF4-FFF2-40B4-BE49-F238E27FC236}">
                <a16:creationId xmlns:a16="http://schemas.microsoft.com/office/drawing/2014/main" id="{BEBB6423-831F-A64A-84DC-F28DE324A3CE}"/>
              </a:ext>
            </a:extLst>
          </p:cNvPr>
          <p:cNvSpPr txBox="1"/>
          <p:nvPr/>
        </p:nvSpPr>
        <p:spPr>
          <a:xfrm>
            <a:off x="6980415" y="9171854"/>
            <a:ext cx="6214650" cy="584775"/>
          </a:xfrm>
          <a:prstGeom prst="rect">
            <a:avLst/>
          </a:prstGeom>
          <a:noFill/>
        </p:spPr>
        <p:txBody>
          <a:bodyPr wrap="none" rtlCol="0">
            <a:spAutoFit/>
          </a:bodyPr>
          <a:lstStyle/>
          <a:p>
            <a:r>
              <a:rPr lang="en-US" sz="3200" b="1" dirty="0">
                <a:solidFill>
                  <a:schemeClr val="bg1"/>
                </a:solidFill>
                <a:latin typeface="+mn-lt"/>
              </a:rPr>
              <a:t>Improved patient-centered services</a:t>
            </a:r>
          </a:p>
        </p:txBody>
      </p:sp>
      <p:sp>
        <p:nvSpPr>
          <p:cNvPr id="10" name="Arrow: Down 10">
            <a:extLst>
              <a:ext uri="{FF2B5EF4-FFF2-40B4-BE49-F238E27FC236}">
                <a16:creationId xmlns:a16="http://schemas.microsoft.com/office/drawing/2014/main" id="{9B530DF1-4F88-D44E-8B7B-C9FF8A6533A7}"/>
              </a:ext>
            </a:extLst>
          </p:cNvPr>
          <p:cNvSpPr/>
          <p:nvPr/>
        </p:nvSpPr>
        <p:spPr>
          <a:xfrm>
            <a:off x="9144000" y="8734409"/>
            <a:ext cx="484632" cy="52322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Εικόνα 18">
            <a:extLst>
              <a:ext uri="{FF2B5EF4-FFF2-40B4-BE49-F238E27FC236}">
                <a16:creationId xmlns:a16="http://schemas.microsoft.com/office/drawing/2014/main" id="{8338021A-9762-974B-AE8F-8044C2875DE1}"/>
              </a:ext>
            </a:extLst>
          </p:cNvPr>
          <p:cNvPicPr>
            <a:picLocks noChangeAspect="1"/>
          </p:cNvPicPr>
          <p:nvPr/>
        </p:nvPicPr>
        <p:blipFill rotWithShape="1">
          <a:blip r:embed="rId6">
            <a:extLst>
              <a:ext uri="{28A0092B-C50C-407E-A947-70E740481C1C}">
                <a14:useLocalDpi xmlns:a14="http://schemas.microsoft.com/office/drawing/2010/main" val="0"/>
              </a:ext>
            </a:extLst>
          </a:blip>
          <a:srcRect l="11943" t="34444" r="34585" b="19807"/>
          <a:stretch/>
        </p:blipFill>
        <p:spPr>
          <a:xfrm>
            <a:off x="9735683" y="2758104"/>
            <a:ext cx="3505200" cy="1950292"/>
          </a:xfrm>
          <a:prstGeom prst="rect">
            <a:avLst/>
          </a:prstGeom>
        </p:spPr>
      </p:pic>
    </p:spTree>
    <p:extLst>
      <p:ext uri="{BB962C8B-B14F-4D97-AF65-F5344CB8AC3E}">
        <p14:creationId xmlns:p14="http://schemas.microsoft.com/office/powerpoint/2010/main" val="3209445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5" name="TextBox 4">
            <a:extLst>
              <a:ext uri="{FF2B5EF4-FFF2-40B4-BE49-F238E27FC236}">
                <a16:creationId xmlns:a16="http://schemas.microsoft.com/office/drawing/2014/main" id="{5D3C1A23-0107-904B-9E92-EAA25E4C0E1D}"/>
              </a:ext>
            </a:extLst>
          </p:cNvPr>
          <p:cNvSpPr txBox="1"/>
          <p:nvPr/>
        </p:nvSpPr>
        <p:spPr>
          <a:xfrm>
            <a:off x="9296400" y="8115300"/>
            <a:ext cx="7400207" cy="1384995"/>
          </a:xfrm>
          <a:prstGeom prst="rect">
            <a:avLst/>
          </a:prstGeom>
          <a:noFill/>
        </p:spPr>
        <p:txBody>
          <a:bodyPr wrap="square" rtlCol="0">
            <a:spAutoFit/>
          </a:bodyPr>
          <a:lstStyle/>
          <a:p>
            <a:pPr fontAlgn="base"/>
            <a:r>
              <a:rPr lang="en" sz="2800" b="1" i="1" dirty="0" err="1">
                <a:solidFill>
                  <a:schemeClr val="tx2"/>
                </a:solidFill>
              </a:rPr>
              <a:t>Panousopoulou</a:t>
            </a:r>
            <a:r>
              <a:rPr lang="en" sz="2800" b="1" i="1" dirty="0">
                <a:solidFill>
                  <a:schemeClr val="tx2"/>
                </a:solidFill>
              </a:rPr>
              <a:t> Maria, PhD</a:t>
            </a:r>
          </a:p>
          <a:p>
            <a:pPr fontAlgn="base"/>
            <a:r>
              <a:rPr lang="en" sz="2800" b="1" i="1" dirty="0">
                <a:solidFill>
                  <a:schemeClr val="tx2"/>
                </a:solidFill>
              </a:rPr>
              <a:t>Email; </a:t>
            </a:r>
            <a:r>
              <a:rPr lang="en" sz="2800" b="1" i="1" dirty="0">
                <a:solidFill>
                  <a:schemeClr val="tx2"/>
                </a:solidFill>
                <a:hlinkClick r:id="rId4"/>
              </a:rPr>
              <a:t>mpanousopoulou@eopyy.gov.gr</a:t>
            </a:r>
            <a:endParaRPr lang="en" sz="2800" b="1" i="1" dirty="0">
              <a:solidFill>
                <a:schemeClr val="tx2"/>
              </a:solidFill>
            </a:endParaRPr>
          </a:p>
          <a:p>
            <a:pPr fontAlgn="base"/>
            <a:r>
              <a:rPr lang="en" sz="2800" b="1" i="1" dirty="0">
                <a:solidFill>
                  <a:schemeClr val="tx2"/>
                </a:solidFill>
              </a:rPr>
              <a:t>Tel; +302106871704</a:t>
            </a:r>
          </a:p>
        </p:txBody>
      </p:sp>
      <p:sp>
        <p:nvSpPr>
          <p:cNvPr id="6" name="TextBox 5">
            <a:extLst>
              <a:ext uri="{FF2B5EF4-FFF2-40B4-BE49-F238E27FC236}">
                <a16:creationId xmlns:a16="http://schemas.microsoft.com/office/drawing/2014/main" id="{763A637E-A086-2845-899E-08F23E5D3BED}"/>
              </a:ext>
            </a:extLst>
          </p:cNvPr>
          <p:cNvSpPr txBox="1"/>
          <p:nvPr/>
        </p:nvSpPr>
        <p:spPr>
          <a:xfrm>
            <a:off x="4191000" y="3850838"/>
            <a:ext cx="11811000" cy="2585323"/>
          </a:xfrm>
          <a:prstGeom prst="rect">
            <a:avLst/>
          </a:prstGeom>
          <a:solidFill>
            <a:srgbClr val="00B0F0"/>
          </a:solidFill>
        </p:spPr>
        <p:txBody>
          <a:bodyPr wrap="square" rtlCol="0">
            <a:spAutoFit/>
          </a:bodyPr>
          <a:lstStyle/>
          <a:p>
            <a:pPr algn="ctr" fontAlgn="base"/>
            <a:endParaRPr lang="en" sz="5400" b="1" i="1" dirty="0">
              <a:solidFill>
                <a:schemeClr val="bg1"/>
              </a:solidFill>
            </a:endParaRPr>
          </a:p>
          <a:p>
            <a:pPr algn="ctr" fontAlgn="base"/>
            <a:r>
              <a:rPr lang="en" sz="5400" b="1" i="1" dirty="0">
                <a:solidFill>
                  <a:schemeClr val="bg1"/>
                </a:solidFill>
              </a:rPr>
              <a:t>Thank you for your attention!</a:t>
            </a:r>
          </a:p>
          <a:p>
            <a:pPr algn="ctr" fontAlgn="base"/>
            <a:endParaRPr lang="en" sz="5400" b="1" i="1" dirty="0">
              <a:solidFill>
                <a:schemeClr val="bg1"/>
              </a:solidFill>
            </a:endParaRPr>
          </a:p>
        </p:txBody>
      </p:sp>
      <p:pic>
        <p:nvPicPr>
          <p:cNvPr id="7" name="Εικόνα 6">
            <a:extLst>
              <a:ext uri="{FF2B5EF4-FFF2-40B4-BE49-F238E27FC236}">
                <a16:creationId xmlns:a16="http://schemas.microsoft.com/office/drawing/2014/main" id="{1748B18C-0F54-CD4B-B0B1-5B2D91DFB9A7}"/>
              </a:ext>
            </a:extLst>
          </p:cNvPr>
          <p:cNvPicPr>
            <a:picLocks noChangeAspect="1"/>
          </p:cNvPicPr>
          <p:nvPr/>
        </p:nvPicPr>
        <p:blipFill>
          <a:blip r:embed="rId5"/>
          <a:stretch>
            <a:fillRect/>
          </a:stretch>
        </p:blipFill>
        <p:spPr>
          <a:xfrm>
            <a:off x="15163800" y="8827022"/>
            <a:ext cx="1933737" cy="1066625"/>
          </a:xfrm>
          <a:prstGeom prst="rect">
            <a:avLst/>
          </a:prstGeom>
        </p:spPr>
      </p:pic>
    </p:spTree>
    <p:extLst>
      <p:ext uri="{BB962C8B-B14F-4D97-AF65-F5344CB8AC3E}">
        <p14:creationId xmlns:p14="http://schemas.microsoft.com/office/powerpoint/2010/main" val="3010461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5" name="TextBox 4">
            <a:extLst>
              <a:ext uri="{FF2B5EF4-FFF2-40B4-BE49-F238E27FC236}">
                <a16:creationId xmlns:a16="http://schemas.microsoft.com/office/drawing/2014/main" id="{00F27EC9-A06D-8342-849A-677A020D032E}"/>
              </a:ext>
            </a:extLst>
          </p:cNvPr>
          <p:cNvSpPr txBox="1"/>
          <p:nvPr/>
        </p:nvSpPr>
        <p:spPr>
          <a:xfrm>
            <a:off x="2438400" y="1586973"/>
            <a:ext cx="14020800" cy="1384995"/>
          </a:xfrm>
          <a:prstGeom prst="rect">
            <a:avLst/>
          </a:prstGeom>
          <a:noFill/>
        </p:spPr>
        <p:txBody>
          <a:bodyPr wrap="square" rtlCol="0">
            <a:spAutoFit/>
          </a:bodyPr>
          <a:lstStyle/>
          <a:p>
            <a:pPr fontAlgn="base"/>
            <a:r>
              <a:rPr lang="en" sz="2800" b="1" i="1" dirty="0">
                <a:solidFill>
                  <a:schemeClr val="tx2"/>
                </a:solidFill>
                <a:latin typeface="Arial" panose="020B0604020202020204" pitchFamily="34" charset="0"/>
                <a:cs typeface="Arial" panose="020B0604020202020204" pitchFamily="34" charset="0"/>
              </a:rPr>
              <a:t>Since 2012, in the Greek Health Care System the National Organization for the Provision of Healthcare Services (EOPYY), is the one major Organization that provides health services to</a:t>
            </a:r>
            <a:r>
              <a:rPr lang="el-GR" sz="2800" b="1"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beneficiaries. </a:t>
            </a:r>
            <a:endParaRPr lang="en" sz="2800" b="1" i="1" dirty="0">
              <a:solidFill>
                <a:schemeClr val="tx2"/>
              </a:solidFill>
              <a:latin typeface="Arial" panose="020B0604020202020204" pitchFamily="34" charset="0"/>
              <a:cs typeface="Arial" panose="020B0604020202020204" pitchFamily="34" charset="0"/>
            </a:endParaRPr>
          </a:p>
        </p:txBody>
      </p:sp>
      <p:graphicFrame>
        <p:nvGraphicFramePr>
          <p:cNvPr id="6" name="Diagram 117">
            <a:extLst>
              <a:ext uri="{FF2B5EF4-FFF2-40B4-BE49-F238E27FC236}">
                <a16:creationId xmlns:a16="http://schemas.microsoft.com/office/drawing/2014/main" id="{BAC788F9-EDDD-3046-98D7-4C93775A373F}"/>
              </a:ext>
            </a:extLst>
          </p:cNvPr>
          <p:cNvGraphicFramePr/>
          <p:nvPr>
            <p:extLst>
              <p:ext uri="{D42A27DB-BD31-4B8C-83A1-F6EECF244321}">
                <p14:modId xmlns:p14="http://schemas.microsoft.com/office/powerpoint/2010/main" val="4006658397"/>
              </p:ext>
            </p:extLst>
          </p:nvPr>
        </p:nvGraphicFramePr>
        <p:xfrm>
          <a:off x="3140191" y="449041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reeform 6700">
            <a:extLst>
              <a:ext uri="{FF2B5EF4-FFF2-40B4-BE49-F238E27FC236}">
                <a16:creationId xmlns:a16="http://schemas.microsoft.com/office/drawing/2014/main" id="{FF748441-DF44-434B-976A-5A086538F431}"/>
              </a:ext>
            </a:extLst>
          </p:cNvPr>
          <p:cNvSpPr>
            <a:spLocks noChangeArrowheads="1"/>
          </p:cNvSpPr>
          <p:nvPr/>
        </p:nvSpPr>
        <p:spPr bwMode="auto">
          <a:xfrm>
            <a:off x="7952506" y="5102514"/>
            <a:ext cx="409575" cy="409575"/>
          </a:xfrm>
          <a:custGeom>
            <a:avLst/>
            <a:gdLst>
              <a:gd name="T0" fmla="*/ 154609651 w 1084"/>
              <a:gd name="T1" fmla="*/ 76948762 h 1085"/>
              <a:gd name="T2" fmla="*/ 154609651 w 1084"/>
              <a:gd name="T3" fmla="*/ 76948762 h 1085"/>
              <a:gd name="T4" fmla="*/ 77661692 w 1084"/>
              <a:gd name="T5" fmla="*/ 154467531 h 1085"/>
              <a:gd name="T6" fmla="*/ 0 w 1084"/>
              <a:gd name="T7" fmla="*/ 76948762 h 1085"/>
              <a:gd name="T8" fmla="*/ 77661692 w 1084"/>
              <a:gd name="T9" fmla="*/ 0 h 1085"/>
              <a:gd name="T10" fmla="*/ 154609651 w 1084"/>
              <a:gd name="T11" fmla="*/ 76948762 h 1085"/>
              <a:gd name="T12" fmla="*/ 0 60000 65536"/>
              <a:gd name="T13" fmla="*/ 0 60000 65536"/>
              <a:gd name="T14" fmla="*/ 0 60000 65536"/>
              <a:gd name="T15" fmla="*/ 0 60000 65536"/>
              <a:gd name="T16" fmla="*/ 0 60000 65536"/>
              <a:gd name="T17" fmla="*/ 0 60000 65536"/>
              <a:gd name="T18" fmla="*/ 0 w 1084"/>
              <a:gd name="T19" fmla="*/ 0 h 1085"/>
              <a:gd name="T20" fmla="*/ 1084 w 1084"/>
              <a:gd name="T21" fmla="*/ 1085 h 1085"/>
            </a:gdLst>
            <a:ahLst/>
            <a:cxnLst>
              <a:cxn ang="T12">
                <a:pos x="T0" y="T1"/>
              </a:cxn>
              <a:cxn ang="T13">
                <a:pos x="T2" y="T3"/>
              </a:cxn>
              <a:cxn ang="T14">
                <a:pos x="T4" y="T5"/>
              </a:cxn>
              <a:cxn ang="T15">
                <a:pos x="T6" y="T7"/>
              </a:cxn>
              <a:cxn ang="T16">
                <a:pos x="T8" y="T9"/>
              </a:cxn>
              <a:cxn ang="T17">
                <a:pos x="T10" y="T11"/>
              </a:cxn>
            </a:cxnLst>
            <a:rect l="T18" t="T19" r="T20" b="T21"/>
            <a:pathLst>
              <a:path w="1084" h="1085">
                <a:moveTo>
                  <a:pt x="1083" y="540"/>
                </a:moveTo>
                <a:lnTo>
                  <a:pt x="1083" y="540"/>
                </a:lnTo>
                <a:cubicBezTo>
                  <a:pt x="1083" y="838"/>
                  <a:pt x="843" y="1084"/>
                  <a:pt x="544" y="1084"/>
                </a:cubicBezTo>
                <a:cubicBezTo>
                  <a:pt x="241" y="1084"/>
                  <a:pt x="0" y="838"/>
                  <a:pt x="0" y="540"/>
                </a:cubicBezTo>
                <a:cubicBezTo>
                  <a:pt x="0" y="241"/>
                  <a:pt x="241" y="0"/>
                  <a:pt x="544" y="0"/>
                </a:cubicBezTo>
                <a:cubicBezTo>
                  <a:pt x="843" y="0"/>
                  <a:pt x="1083" y="241"/>
                  <a:pt x="1083" y="540"/>
                </a:cubicBez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11225">
              <a:defRPr>
                <a:solidFill>
                  <a:schemeClr val="tx1"/>
                </a:solidFill>
                <a:latin typeface="Arial" panose="020B0604020202020204" pitchFamily="34" charset="0"/>
                <a:cs typeface="Arial" panose="020B0604020202020204" pitchFamily="34" charset="0"/>
              </a:defRPr>
            </a:lvl1pPr>
            <a:lvl2pPr marL="742950" indent="-285750" defTabSz="911225">
              <a:defRPr>
                <a:solidFill>
                  <a:schemeClr val="tx1"/>
                </a:solidFill>
                <a:latin typeface="Arial" panose="020B0604020202020204" pitchFamily="34" charset="0"/>
                <a:cs typeface="Arial" panose="020B0604020202020204" pitchFamily="34" charset="0"/>
              </a:defRPr>
            </a:lvl2pPr>
            <a:lvl3pPr marL="1143000" indent="-228600" defTabSz="911225">
              <a:defRPr>
                <a:solidFill>
                  <a:schemeClr val="tx1"/>
                </a:solidFill>
                <a:latin typeface="Arial" panose="020B0604020202020204" pitchFamily="34" charset="0"/>
                <a:cs typeface="Arial" panose="020B0604020202020204" pitchFamily="34" charset="0"/>
              </a:defRPr>
            </a:lvl3pPr>
            <a:lvl4pPr marL="1600200" indent="-228600" defTabSz="911225">
              <a:defRPr>
                <a:solidFill>
                  <a:schemeClr val="tx1"/>
                </a:solidFill>
                <a:latin typeface="Arial" panose="020B0604020202020204" pitchFamily="34" charset="0"/>
                <a:cs typeface="Arial" panose="020B0604020202020204" pitchFamily="34" charset="0"/>
              </a:defRPr>
            </a:lvl4pPr>
            <a:lvl5pPr marL="2057400" indent="-228600" defTabSz="911225">
              <a:defRPr>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000" b="1">
                <a:solidFill>
                  <a:schemeClr val="bg1"/>
                </a:solidFill>
                <a:latin typeface="Times New Roman" panose="02020603050405020304" pitchFamily="18" charset="0"/>
                <a:cs typeface="Times New Roman" panose="02020603050405020304" pitchFamily="18" charset="0"/>
              </a:rPr>
              <a:t>01</a:t>
            </a:r>
            <a:endParaRPr lang="en-US" altLang="el-GR" sz="2000" b="1">
              <a:solidFill>
                <a:schemeClr val="bg1"/>
              </a:solidFill>
              <a:latin typeface="Times New Roman" panose="02020603050405020304" pitchFamily="18" charset="0"/>
              <a:cs typeface="Times New Roman" panose="02020603050405020304" pitchFamily="18" charset="0"/>
            </a:endParaRPr>
          </a:p>
        </p:txBody>
      </p:sp>
      <p:sp>
        <p:nvSpPr>
          <p:cNvPr id="8" name="Freeform 6744">
            <a:extLst>
              <a:ext uri="{FF2B5EF4-FFF2-40B4-BE49-F238E27FC236}">
                <a16:creationId xmlns:a16="http://schemas.microsoft.com/office/drawing/2014/main" id="{12CB8313-F737-3143-A255-016DEAF51699}"/>
              </a:ext>
            </a:extLst>
          </p:cNvPr>
          <p:cNvSpPr>
            <a:spLocks noChangeArrowheads="1"/>
          </p:cNvSpPr>
          <p:nvPr/>
        </p:nvSpPr>
        <p:spPr bwMode="auto">
          <a:xfrm>
            <a:off x="7952506" y="6266152"/>
            <a:ext cx="409575" cy="411162"/>
          </a:xfrm>
          <a:custGeom>
            <a:avLst/>
            <a:gdLst>
              <a:gd name="T0" fmla="*/ 154609651 w 1084"/>
              <a:gd name="T1" fmla="*/ 77546290 h 1085"/>
              <a:gd name="T2" fmla="*/ 154609651 w 1084"/>
              <a:gd name="T3" fmla="*/ 77546290 h 1085"/>
              <a:gd name="T4" fmla="*/ 77090781 w 1084"/>
              <a:gd name="T5" fmla="*/ 155666691 h 1085"/>
              <a:gd name="T6" fmla="*/ 0 w 1084"/>
              <a:gd name="T7" fmla="*/ 77546290 h 1085"/>
              <a:gd name="T8" fmla="*/ 77090781 w 1084"/>
              <a:gd name="T9" fmla="*/ 0 h 1085"/>
              <a:gd name="T10" fmla="*/ 154609651 w 1084"/>
              <a:gd name="T11" fmla="*/ 77546290 h 1085"/>
              <a:gd name="T12" fmla="*/ 0 60000 65536"/>
              <a:gd name="T13" fmla="*/ 0 60000 65536"/>
              <a:gd name="T14" fmla="*/ 0 60000 65536"/>
              <a:gd name="T15" fmla="*/ 0 60000 65536"/>
              <a:gd name="T16" fmla="*/ 0 60000 65536"/>
              <a:gd name="T17" fmla="*/ 0 60000 65536"/>
              <a:gd name="T18" fmla="*/ 0 w 1084"/>
              <a:gd name="T19" fmla="*/ 0 h 1085"/>
              <a:gd name="T20" fmla="*/ 1084 w 1084"/>
              <a:gd name="T21" fmla="*/ 1085 h 1085"/>
            </a:gdLst>
            <a:ahLst/>
            <a:cxnLst>
              <a:cxn ang="T12">
                <a:pos x="T0" y="T1"/>
              </a:cxn>
              <a:cxn ang="T13">
                <a:pos x="T2" y="T3"/>
              </a:cxn>
              <a:cxn ang="T14">
                <a:pos x="T4" y="T5"/>
              </a:cxn>
              <a:cxn ang="T15">
                <a:pos x="T6" y="T7"/>
              </a:cxn>
              <a:cxn ang="T16">
                <a:pos x="T8" y="T9"/>
              </a:cxn>
              <a:cxn ang="T17">
                <a:pos x="T10" y="T11"/>
              </a:cxn>
            </a:cxnLst>
            <a:rect l="T18" t="T19" r="T20" b="T21"/>
            <a:pathLst>
              <a:path w="1084" h="1085">
                <a:moveTo>
                  <a:pt x="1083" y="540"/>
                </a:moveTo>
                <a:lnTo>
                  <a:pt x="1083" y="540"/>
                </a:lnTo>
                <a:cubicBezTo>
                  <a:pt x="1083" y="843"/>
                  <a:pt x="838" y="1084"/>
                  <a:pt x="540" y="1084"/>
                </a:cubicBezTo>
                <a:cubicBezTo>
                  <a:pt x="241" y="1084"/>
                  <a:pt x="0" y="843"/>
                  <a:pt x="0" y="540"/>
                </a:cubicBezTo>
                <a:cubicBezTo>
                  <a:pt x="0" y="241"/>
                  <a:pt x="241" y="0"/>
                  <a:pt x="540" y="0"/>
                </a:cubicBezTo>
                <a:cubicBezTo>
                  <a:pt x="838" y="0"/>
                  <a:pt x="1083" y="241"/>
                  <a:pt x="1083" y="540"/>
                </a:cubicBezTo>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11225">
              <a:defRPr>
                <a:solidFill>
                  <a:schemeClr val="tx1"/>
                </a:solidFill>
                <a:latin typeface="Arial" panose="020B0604020202020204" pitchFamily="34" charset="0"/>
                <a:cs typeface="Arial" panose="020B0604020202020204" pitchFamily="34" charset="0"/>
              </a:defRPr>
            </a:lvl1pPr>
            <a:lvl2pPr marL="742950" indent="-285750" defTabSz="911225">
              <a:defRPr>
                <a:solidFill>
                  <a:schemeClr val="tx1"/>
                </a:solidFill>
                <a:latin typeface="Arial" panose="020B0604020202020204" pitchFamily="34" charset="0"/>
                <a:cs typeface="Arial" panose="020B0604020202020204" pitchFamily="34" charset="0"/>
              </a:defRPr>
            </a:lvl2pPr>
            <a:lvl3pPr marL="1143000" indent="-228600" defTabSz="911225">
              <a:defRPr>
                <a:solidFill>
                  <a:schemeClr val="tx1"/>
                </a:solidFill>
                <a:latin typeface="Arial" panose="020B0604020202020204" pitchFamily="34" charset="0"/>
                <a:cs typeface="Arial" panose="020B0604020202020204" pitchFamily="34" charset="0"/>
              </a:defRPr>
            </a:lvl3pPr>
            <a:lvl4pPr marL="1600200" indent="-228600" defTabSz="911225">
              <a:defRPr>
                <a:solidFill>
                  <a:schemeClr val="tx1"/>
                </a:solidFill>
                <a:latin typeface="Arial" panose="020B0604020202020204" pitchFamily="34" charset="0"/>
                <a:cs typeface="Arial" panose="020B0604020202020204" pitchFamily="34" charset="0"/>
              </a:defRPr>
            </a:lvl4pPr>
            <a:lvl5pPr marL="2057400" indent="-228600" defTabSz="911225">
              <a:defRPr>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000" b="1">
                <a:solidFill>
                  <a:schemeClr val="bg1"/>
                </a:solidFill>
                <a:latin typeface="Times New Roman" panose="02020603050405020304" pitchFamily="18" charset="0"/>
                <a:cs typeface="Times New Roman" panose="02020603050405020304" pitchFamily="18" charset="0"/>
              </a:rPr>
              <a:t>02</a:t>
            </a:r>
            <a:endParaRPr lang="en-US" altLang="el-GR" sz="2000" b="1">
              <a:solidFill>
                <a:schemeClr val="bg1"/>
              </a:solidFill>
              <a:latin typeface="Times New Roman" panose="02020603050405020304" pitchFamily="18" charset="0"/>
              <a:cs typeface="Times New Roman" panose="02020603050405020304" pitchFamily="18" charset="0"/>
            </a:endParaRPr>
          </a:p>
        </p:txBody>
      </p:sp>
      <p:sp>
        <p:nvSpPr>
          <p:cNvPr id="9" name="Freeform 6788">
            <a:extLst>
              <a:ext uri="{FF2B5EF4-FFF2-40B4-BE49-F238E27FC236}">
                <a16:creationId xmlns:a16="http://schemas.microsoft.com/office/drawing/2014/main" id="{7FEFAB34-A01B-F342-8328-ABA9490DA594}"/>
              </a:ext>
            </a:extLst>
          </p:cNvPr>
          <p:cNvSpPr>
            <a:spLocks noChangeArrowheads="1"/>
          </p:cNvSpPr>
          <p:nvPr/>
        </p:nvSpPr>
        <p:spPr bwMode="auto">
          <a:xfrm>
            <a:off x="7952506" y="7418677"/>
            <a:ext cx="409575" cy="409575"/>
          </a:xfrm>
          <a:custGeom>
            <a:avLst/>
            <a:gdLst>
              <a:gd name="T0" fmla="*/ 1083 w 1084"/>
              <a:gd name="T1" fmla="*/ 544 h 1084"/>
              <a:gd name="T2" fmla="*/ 1083 w 1084"/>
              <a:gd name="T3" fmla="*/ 544 h 1084"/>
              <a:gd name="T4" fmla="*/ 544 w 1084"/>
              <a:gd name="T5" fmla="*/ 1083 h 1084"/>
              <a:gd name="T6" fmla="*/ 0 w 1084"/>
              <a:gd name="T7" fmla="*/ 544 h 1084"/>
              <a:gd name="T8" fmla="*/ 544 w 1084"/>
              <a:gd name="T9" fmla="*/ 0 h 1084"/>
              <a:gd name="T10" fmla="*/ 1083 w 1084"/>
              <a:gd name="T11" fmla="*/ 544 h 1084"/>
            </a:gdLst>
            <a:ahLst/>
            <a:cxnLst>
              <a:cxn ang="0">
                <a:pos x="T0" y="T1"/>
              </a:cxn>
              <a:cxn ang="0">
                <a:pos x="T2" y="T3"/>
              </a:cxn>
              <a:cxn ang="0">
                <a:pos x="T4" y="T5"/>
              </a:cxn>
              <a:cxn ang="0">
                <a:pos x="T6" y="T7"/>
              </a:cxn>
              <a:cxn ang="0">
                <a:pos x="T8" y="T9"/>
              </a:cxn>
              <a:cxn ang="0">
                <a:pos x="T10" y="T11"/>
              </a:cxn>
            </a:cxnLst>
            <a:rect l="0" t="0" r="r" b="b"/>
            <a:pathLst>
              <a:path w="1084" h="1084">
                <a:moveTo>
                  <a:pt x="1083" y="544"/>
                </a:moveTo>
                <a:lnTo>
                  <a:pt x="1083" y="544"/>
                </a:lnTo>
                <a:cubicBezTo>
                  <a:pt x="1083" y="842"/>
                  <a:pt x="843" y="1083"/>
                  <a:pt x="544" y="1083"/>
                </a:cubicBezTo>
                <a:cubicBezTo>
                  <a:pt x="241" y="1083"/>
                  <a:pt x="0" y="842"/>
                  <a:pt x="0" y="544"/>
                </a:cubicBezTo>
                <a:cubicBezTo>
                  <a:pt x="0" y="245"/>
                  <a:pt x="241" y="0"/>
                  <a:pt x="544" y="0"/>
                </a:cubicBezTo>
                <a:cubicBezTo>
                  <a:pt x="843" y="0"/>
                  <a:pt x="1083" y="245"/>
                  <a:pt x="1083" y="544"/>
                </a:cubicBezTo>
              </a:path>
            </a:pathLst>
          </a:custGeom>
          <a:solidFill>
            <a:schemeClr val="accent4"/>
          </a:solidFill>
          <a:ln>
            <a:noFill/>
          </a:ln>
          <a:effectLst/>
          <a:extLst/>
        </p:spPr>
        <p:txBody>
          <a:bodyPr wrap="none" anchor="ctr"/>
          <a:lstStyle/>
          <a:p>
            <a:pPr defTabSz="912758" eaLnBrk="1" fontAlgn="auto" hangingPunct="1">
              <a:spcBef>
                <a:spcPts val="0"/>
              </a:spcBef>
              <a:spcAft>
                <a:spcPts val="0"/>
              </a:spcAft>
              <a:defRPr/>
            </a:pPr>
            <a:r>
              <a:rPr lang="el-GR" sz="2000" b="1" dirty="0">
                <a:solidFill>
                  <a:schemeClr val="bg1"/>
                </a:solidFill>
                <a:latin typeface="Times New Roman" pitchFamily="18" charset="0"/>
                <a:cs typeface="Times New Roman" pitchFamily="18" charset="0"/>
              </a:rPr>
              <a:t>03</a:t>
            </a:r>
            <a:endParaRPr lang="en-US" sz="2000" b="1" dirty="0">
              <a:solidFill>
                <a:schemeClr val="bg1"/>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371C7A7E-3528-9E4F-8FCD-6FFB66C583D6}"/>
              </a:ext>
            </a:extLst>
          </p:cNvPr>
          <p:cNvSpPr txBox="1">
            <a:spLocks noChangeArrowheads="1"/>
          </p:cNvSpPr>
          <p:nvPr/>
        </p:nvSpPr>
        <p:spPr bwMode="auto">
          <a:xfrm>
            <a:off x="9209806" y="5955946"/>
            <a:ext cx="7096994" cy="1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512" tIns="54756" rIns="109512" bIns="54756">
            <a:spAutoFit/>
          </a:bodyPr>
          <a:lstStyle>
            <a:lvl1pPr defTabSz="911225">
              <a:defRPr>
                <a:solidFill>
                  <a:schemeClr val="tx1"/>
                </a:solidFill>
                <a:latin typeface="Arial" panose="020B0604020202020204" pitchFamily="34" charset="0"/>
                <a:cs typeface="Arial" panose="020B0604020202020204" pitchFamily="34" charset="0"/>
              </a:defRPr>
            </a:lvl1pPr>
            <a:lvl2pPr marL="742950" indent="-285750" defTabSz="911225">
              <a:defRPr>
                <a:solidFill>
                  <a:schemeClr val="tx1"/>
                </a:solidFill>
                <a:latin typeface="Arial" panose="020B0604020202020204" pitchFamily="34" charset="0"/>
                <a:cs typeface="Arial" panose="020B0604020202020204" pitchFamily="34" charset="0"/>
              </a:defRPr>
            </a:lvl2pPr>
            <a:lvl3pPr marL="1143000" indent="-228600" defTabSz="911225">
              <a:defRPr>
                <a:solidFill>
                  <a:schemeClr val="tx1"/>
                </a:solidFill>
                <a:latin typeface="Arial" panose="020B0604020202020204" pitchFamily="34" charset="0"/>
                <a:cs typeface="Arial" panose="020B0604020202020204" pitchFamily="34" charset="0"/>
              </a:defRPr>
            </a:lvl3pPr>
            <a:lvl4pPr marL="1600200" indent="-228600" defTabSz="911225">
              <a:defRPr>
                <a:solidFill>
                  <a:schemeClr val="tx1"/>
                </a:solidFill>
                <a:latin typeface="Arial" panose="020B0604020202020204" pitchFamily="34" charset="0"/>
                <a:cs typeface="Arial" panose="020B0604020202020204" pitchFamily="34" charset="0"/>
              </a:defRPr>
            </a:lvl4pPr>
            <a:lvl5pPr marL="2057400" indent="-228600" defTabSz="911225">
              <a:defRPr>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l-GR" sz="2000" dirty="0">
                <a:solidFill>
                  <a:schemeClr val="tx2"/>
                </a:solidFill>
              </a:rPr>
              <a:t>Establishing rules on design, quality, development, evaluation, safety and efficiency of the health services market, managing and controlling funding, and making rational use of available resources</a:t>
            </a:r>
            <a:r>
              <a:rPr lang="el-GR" altLang="el-GR" sz="2000" dirty="0">
                <a:solidFill>
                  <a:schemeClr val="tx2"/>
                </a:solidFill>
              </a:rPr>
              <a:t>.</a:t>
            </a:r>
          </a:p>
        </p:txBody>
      </p:sp>
      <p:sp>
        <p:nvSpPr>
          <p:cNvPr id="11" name="TextBox 10">
            <a:extLst>
              <a:ext uri="{FF2B5EF4-FFF2-40B4-BE49-F238E27FC236}">
                <a16:creationId xmlns:a16="http://schemas.microsoft.com/office/drawing/2014/main" id="{3A19773C-F1F1-F449-96B8-938B5256C374}"/>
              </a:ext>
            </a:extLst>
          </p:cNvPr>
          <p:cNvSpPr txBox="1">
            <a:spLocks noChangeArrowheads="1"/>
          </p:cNvSpPr>
          <p:nvPr/>
        </p:nvSpPr>
        <p:spPr bwMode="auto">
          <a:xfrm>
            <a:off x="9259462" y="7332821"/>
            <a:ext cx="7096993" cy="103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512" tIns="54756" rIns="109512" bIns="54756">
            <a:spAutoFit/>
          </a:bodyPr>
          <a:lstStyle>
            <a:lvl1pPr defTabSz="911225">
              <a:defRPr>
                <a:solidFill>
                  <a:schemeClr val="tx1"/>
                </a:solidFill>
                <a:latin typeface="Arial" panose="020B0604020202020204" pitchFamily="34" charset="0"/>
                <a:cs typeface="Arial" panose="020B0604020202020204" pitchFamily="34" charset="0"/>
              </a:defRPr>
            </a:lvl1pPr>
            <a:lvl2pPr marL="742950" indent="-285750" defTabSz="911225">
              <a:defRPr>
                <a:solidFill>
                  <a:schemeClr val="tx1"/>
                </a:solidFill>
                <a:latin typeface="Arial" panose="020B0604020202020204" pitchFamily="34" charset="0"/>
                <a:cs typeface="Arial" panose="020B0604020202020204" pitchFamily="34" charset="0"/>
              </a:defRPr>
            </a:lvl2pPr>
            <a:lvl3pPr marL="1143000" indent="-228600" defTabSz="911225">
              <a:defRPr>
                <a:solidFill>
                  <a:schemeClr val="tx1"/>
                </a:solidFill>
                <a:latin typeface="Arial" panose="020B0604020202020204" pitchFamily="34" charset="0"/>
                <a:cs typeface="Arial" panose="020B0604020202020204" pitchFamily="34" charset="0"/>
              </a:defRPr>
            </a:lvl3pPr>
            <a:lvl4pPr marL="1600200" indent="-228600" defTabSz="911225">
              <a:defRPr>
                <a:solidFill>
                  <a:schemeClr val="tx1"/>
                </a:solidFill>
                <a:latin typeface="Arial" panose="020B0604020202020204" pitchFamily="34" charset="0"/>
                <a:cs typeface="Arial" panose="020B0604020202020204" pitchFamily="34" charset="0"/>
              </a:defRPr>
            </a:lvl4pPr>
            <a:lvl5pPr marL="2057400" indent="-228600" defTabSz="911225">
              <a:defRPr>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l-GR" sz="2000" dirty="0">
                <a:solidFill>
                  <a:schemeClr val="tx2"/>
                </a:solidFill>
              </a:rPr>
              <a:t>The definition of contractual criteria and conditions for the procurement of health services with public and private sector bodies and contracting physicians</a:t>
            </a:r>
            <a:endParaRPr lang="el-GR" altLang="el-GR" sz="2000" dirty="0">
              <a:solidFill>
                <a:schemeClr val="tx2"/>
              </a:solidFill>
            </a:endParaRPr>
          </a:p>
        </p:txBody>
      </p:sp>
      <p:sp>
        <p:nvSpPr>
          <p:cNvPr id="12" name="TextBox 11">
            <a:extLst>
              <a:ext uri="{FF2B5EF4-FFF2-40B4-BE49-F238E27FC236}">
                <a16:creationId xmlns:a16="http://schemas.microsoft.com/office/drawing/2014/main" id="{C66D8AEC-13F2-9F4D-935B-7451DC1BC36E}"/>
              </a:ext>
            </a:extLst>
          </p:cNvPr>
          <p:cNvSpPr txBox="1">
            <a:spLocks noChangeArrowheads="1"/>
          </p:cNvSpPr>
          <p:nvPr/>
        </p:nvSpPr>
        <p:spPr bwMode="auto">
          <a:xfrm>
            <a:off x="9209806" y="4858707"/>
            <a:ext cx="6715994" cy="1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512" tIns="54756" rIns="109512" bIns="54756">
            <a:spAutoFit/>
          </a:bodyPr>
          <a:lstStyle>
            <a:lvl1pPr defTabSz="911225">
              <a:defRPr>
                <a:solidFill>
                  <a:schemeClr val="tx1"/>
                </a:solidFill>
                <a:latin typeface="Arial" panose="020B0604020202020204" pitchFamily="34" charset="0"/>
                <a:cs typeface="Arial" panose="020B0604020202020204" pitchFamily="34" charset="0"/>
              </a:defRPr>
            </a:lvl1pPr>
            <a:lvl2pPr marL="742950" indent="-285750" defTabSz="911225">
              <a:defRPr>
                <a:solidFill>
                  <a:schemeClr val="tx1"/>
                </a:solidFill>
                <a:latin typeface="Arial" panose="020B0604020202020204" pitchFamily="34" charset="0"/>
                <a:cs typeface="Arial" panose="020B0604020202020204" pitchFamily="34" charset="0"/>
              </a:defRPr>
            </a:lvl2pPr>
            <a:lvl3pPr marL="1143000" indent="-228600" defTabSz="911225">
              <a:defRPr>
                <a:solidFill>
                  <a:schemeClr val="tx1"/>
                </a:solidFill>
                <a:latin typeface="Arial" panose="020B0604020202020204" pitchFamily="34" charset="0"/>
                <a:cs typeface="Arial" panose="020B0604020202020204" pitchFamily="34" charset="0"/>
              </a:defRPr>
            </a:lvl3pPr>
            <a:lvl4pPr marL="1600200" indent="-228600" defTabSz="911225">
              <a:defRPr>
                <a:solidFill>
                  <a:schemeClr val="tx1"/>
                </a:solidFill>
                <a:latin typeface="Arial" panose="020B0604020202020204" pitchFamily="34" charset="0"/>
                <a:cs typeface="Arial" panose="020B0604020202020204" pitchFamily="34" charset="0"/>
              </a:defRPr>
            </a:lvl4pPr>
            <a:lvl5pPr marL="2057400" indent="-228600" defTabSz="911225">
              <a:defRPr>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l-GR" sz="2000" dirty="0">
                <a:solidFill>
                  <a:schemeClr val="tx2"/>
                </a:solidFill>
              </a:rPr>
              <a:t>The purchase of health services for insured persons, pensioners, and for the protected members of their families</a:t>
            </a:r>
            <a:endParaRPr lang="el-GR" altLang="el-GR" sz="2000" dirty="0">
              <a:solidFill>
                <a:schemeClr val="tx2"/>
              </a:solidFill>
            </a:endParaRPr>
          </a:p>
          <a:p>
            <a:pPr eaLnBrk="1" hangingPunct="1"/>
            <a:endParaRPr lang="el-GR" altLang="el-GR" sz="2000" dirty="0">
              <a:solidFill>
                <a:schemeClr val="tx2"/>
              </a:solidFill>
            </a:endParaRPr>
          </a:p>
        </p:txBody>
      </p:sp>
      <p:grpSp>
        <p:nvGrpSpPr>
          <p:cNvPr id="13" name="Group 41">
            <a:extLst>
              <a:ext uri="{FF2B5EF4-FFF2-40B4-BE49-F238E27FC236}">
                <a16:creationId xmlns:a16="http://schemas.microsoft.com/office/drawing/2014/main" id="{9CB8B81F-B370-BF44-845C-D51FA75623FA}"/>
              </a:ext>
            </a:extLst>
          </p:cNvPr>
          <p:cNvGrpSpPr>
            <a:grpSpLocks/>
          </p:cNvGrpSpPr>
          <p:nvPr/>
        </p:nvGrpSpPr>
        <p:grpSpPr bwMode="auto">
          <a:xfrm>
            <a:off x="8296993" y="6632864"/>
            <a:ext cx="881063" cy="163513"/>
            <a:chOff x="5346708" y="2510205"/>
            <a:chExt cx="881360" cy="164705"/>
          </a:xfrm>
        </p:grpSpPr>
        <p:cxnSp>
          <p:nvCxnSpPr>
            <p:cNvPr id="14" name="Straight Connector 42">
              <a:extLst>
                <a:ext uri="{FF2B5EF4-FFF2-40B4-BE49-F238E27FC236}">
                  <a16:creationId xmlns:a16="http://schemas.microsoft.com/office/drawing/2014/main" id="{014ACE60-A08E-C547-90C8-829D485F88F9}"/>
                </a:ext>
              </a:extLst>
            </p:cNvPr>
            <p:cNvCxnSpPr/>
            <p:nvPr/>
          </p:nvCxnSpPr>
          <p:spPr>
            <a:xfrm flipH="1" flipV="1">
              <a:off x="5559505" y="2673310"/>
              <a:ext cx="668563" cy="1600"/>
            </a:xfrm>
            <a:prstGeom prst="line">
              <a:avLst/>
            </a:prstGeom>
            <a:ln w="127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BCA3A9AC-9CA4-B045-8E49-D8D007E8DB0F}"/>
                </a:ext>
              </a:extLst>
            </p:cNvPr>
            <p:cNvCxnSpPr/>
            <p:nvPr/>
          </p:nvCxnSpPr>
          <p:spPr>
            <a:xfrm flipH="1" flipV="1">
              <a:off x="5346708" y="2510205"/>
              <a:ext cx="214385" cy="164705"/>
            </a:xfrm>
            <a:prstGeom prst="line">
              <a:avLst/>
            </a:prstGeom>
            <a:ln w="12700">
              <a:solidFill>
                <a:srgbClr val="ED7D31"/>
              </a:solidFill>
            </a:ln>
          </p:spPr>
          <p:style>
            <a:lnRef idx="1">
              <a:schemeClr val="accent1"/>
            </a:lnRef>
            <a:fillRef idx="0">
              <a:schemeClr val="accent1"/>
            </a:fillRef>
            <a:effectRef idx="0">
              <a:schemeClr val="accent1"/>
            </a:effectRef>
            <a:fontRef idx="minor">
              <a:schemeClr val="tx1"/>
            </a:fontRef>
          </p:style>
        </p:cxnSp>
      </p:grpSp>
      <p:grpSp>
        <p:nvGrpSpPr>
          <p:cNvPr id="16" name="Group 44">
            <a:extLst>
              <a:ext uri="{FF2B5EF4-FFF2-40B4-BE49-F238E27FC236}">
                <a16:creationId xmlns:a16="http://schemas.microsoft.com/office/drawing/2014/main" id="{A29A795A-9F00-2A4F-8993-DB085F4555A8}"/>
              </a:ext>
            </a:extLst>
          </p:cNvPr>
          <p:cNvGrpSpPr>
            <a:grpSpLocks/>
          </p:cNvGrpSpPr>
          <p:nvPr/>
        </p:nvGrpSpPr>
        <p:grpSpPr bwMode="auto">
          <a:xfrm>
            <a:off x="8296993" y="5437477"/>
            <a:ext cx="881063" cy="165100"/>
            <a:chOff x="5346708" y="2510205"/>
            <a:chExt cx="881360" cy="164705"/>
          </a:xfrm>
        </p:grpSpPr>
        <p:cxnSp>
          <p:nvCxnSpPr>
            <p:cNvPr id="17" name="Straight Connector 45">
              <a:extLst>
                <a:ext uri="{FF2B5EF4-FFF2-40B4-BE49-F238E27FC236}">
                  <a16:creationId xmlns:a16="http://schemas.microsoft.com/office/drawing/2014/main" id="{3A3844CF-1727-F342-AEB7-A73A74C657A5}"/>
                </a:ext>
              </a:extLst>
            </p:cNvPr>
            <p:cNvCxnSpPr/>
            <p:nvPr/>
          </p:nvCxnSpPr>
          <p:spPr>
            <a:xfrm flipH="1" flipV="1">
              <a:off x="5559505" y="2671743"/>
              <a:ext cx="668563" cy="3167"/>
            </a:xfrm>
            <a:prstGeom prst="line">
              <a:avLst/>
            </a:prstGeom>
            <a:ln w="1270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18" name="Straight Connector 46">
              <a:extLst>
                <a:ext uri="{FF2B5EF4-FFF2-40B4-BE49-F238E27FC236}">
                  <a16:creationId xmlns:a16="http://schemas.microsoft.com/office/drawing/2014/main" id="{10068938-2463-D14B-B99B-8A3BFC49F625}"/>
                </a:ext>
              </a:extLst>
            </p:cNvPr>
            <p:cNvCxnSpPr/>
            <p:nvPr/>
          </p:nvCxnSpPr>
          <p:spPr>
            <a:xfrm flipH="1" flipV="1">
              <a:off x="5346708" y="2510205"/>
              <a:ext cx="214385" cy="164705"/>
            </a:xfrm>
            <a:prstGeom prst="line">
              <a:avLst/>
            </a:prstGeom>
            <a:ln w="12700">
              <a:solidFill>
                <a:srgbClr val="5B9BD5"/>
              </a:solidFill>
            </a:ln>
          </p:spPr>
          <p:style>
            <a:lnRef idx="1">
              <a:schemeClr val="accent1"/>
            </a:lnRef>
            <a:fillRef idx="0">
              <a:schemeClr val="accent1"/>
            </a:fillRef>
            <a:effectRef idx="0">
              <a:schemeClr val="accent1"/>
            </a:effectRef>
            <a:fontRef idx="minor">
              <a:schemeClr val="tx1"/>
            </a:fontRef>
          </p:style>
        </p:cxnSp>
      </p:grpSp>
      <p:grpSp>
        <p:nvGrpSpPr>
          <p:cNvPr id="19" name="Group 47">
            <a:extLst>
              <a:ext uri="{FF2B5EF4-FFF2-40B4-BE49-F238E27FC236}">
                <a16:creationId xmlns:a16="http://schemas.microsoft.com/office/drawing/2014/main" id="{77290ECA-2916-4643-A88B-AA65B4207112}"/>
              </a:ext>
            </a:extLst>
          </p:cNvPr>
          <p:cNvGrpSpPr>
            <a:grpSpLocks/>
          </p:cNvGrpSpPr>
          <p:nvPr/>
        </p:nvGrpSpPr>
        <p:grpSpPr bwMode="auto">
          <a:xfrm>
            <a:off x="8296993" y="7852064"/>
            <a:ext cx="915988" cy="163513"/>
            <a:chOff x="5346708" y="2510205"/>
            <a:chExt cx="914979" cy="164705"/>
          </a:xfrm>
        </p:grpSpPr>
        <p:cxnSp>
          <p:nvCxnSpPr>
            <p:cNvPr id="20" name="Straight Connector 48">
              <a:extLst>
                <a:ext uri="{FF2B5EF4-FFF2-40B4-BE49-F238E27FC236}">
                  <a16:creationId xmlns:a16="http://schemas.microsoft.com/office/drawing/2014/main" id="{23C46DED-E6C7-8A4E-B128-D5B0A726007A}"/>
                </a:ext>
              </a:extLst>
            </p:cNvPr>
            <p:cNvCxnSpPr/>
            <p:nvPr/>
          </p:nvCxnSpPr>
          <p:spPr>
            <a:xfrm flipH="1">
              <a:off x="5560785" y="2668514"/>
              <a:ext cx="700902" cy="4797"/>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49">
              <a:extLst>
                <a:ext uri="{FF2B5EF4-FFF2-40B4-BE49-F238E27FC236}">
                  <a16:creationId xmlns:a16="http://schemas.microsoft.com/office/drawing/2014/main" id="{7C0ED9C4-09E5-E541-9B7A-82254383766F}"/>
                </a:ext>
              </a:extLst>
            </p:cNvPr>
            <p:cNvCxnSpPr/>
            <p:nvPr/>
          </p:nvCxnSpPr>
          <p:spPr>
            <a:xfrm flipH="1" flipV="1">
              <a:off x="5346708" y="2510205"/>
              <a:ext cx="215662" cy="16470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2" name="Group 50">
            <a:extLst>
              <a:ext uri="{FF2B5EF4-FFF2-40B4-BE49-F238E27FC236}">
                <a16:creationId xmlns:a16="http://schemas.microsoft.com/office/drawing/2014/main" id="{10DC4006-11F6-244C-9BEF-AE8A1E2C24C6}"/>
              </a:ext>
            </a:extLst>
          </p:cNvPr>
          <p:cNvGrpSpPr>
            <a:grpSpLocks/>
          </p:cNvGrpSpPr>
          <p:nvPr/>
        </p:nvGrpSpPr>
        <p:grpSpPr bwMode="auto">
          <a:xfrm>
            <a:off x="2831231" y="4915189"/>
            <a:ext cx="2568575" cy="4281488"/>
            <a:chOff x="15324197" y="2802388"/>
            <a:chExt cx="5136870" cy="8563478"/>
          </a:xfrm>
        </p:grpSpPr>
        <p:sp>
          <p:nvSpPr>
            <p:cNvPr id="23" name="Freeform 166">
              <a:extLst>
                <a:ext uri="{FF2B5EF4-FFF2-40B4-BE49-F238E27FC236}">
                  <a16:creationId xmlns:a16="http://schemas.microsoft.com/office/drawing/2014/main" id="{AAE5793F-9CA3-EB43-A1F0-EAC30B54C4B7}"/>
                </a:ext>
              </a:extLst>
            </p:cNvPr>
            <p:cNvSpPr>
              <a:spLocks noChangeArrowheads="1"/>
            </p:cNvSpPr>
            <p:nvPr/>
          </p:nvSpPr>
          <p:spPr bwMode="auto">
            <a:xfrm>
              <a:off x="15327371" y="4586843"/>
              <a:ext cx="2768449" cy="2768762"/>
            </a:xfrm>
            <a:custGeom>
              <a:avLst/>
              <a:gdLst>
                <a:gd name="T0" fmla="*/ 2886 w 2887"/>
                <a:gd name="T1" fmla="*/ 1444 h 2890"/>
                <a:gd name="T2" fmla="*/ 2886 w 2887"/>
                <a:gd name="T3" fmla="*/ 1444 h 2890"/>
                <a:gd name="T4" fmla="*/ 1444 w 2887"/>
                <a:gd name="T5" fmla="*/ 0 h 2890"/>
                <a:gd name="T6" fmla="*/ 0 w 2887"/>
                <a:gd name="T7" fmla="*/ 1444 h 2890"/>
                <a:gd name="T8" fmla="*/ 1444 w 2887"/>
                <a:gd name="T9" fmla="*/ 2889 h 2890"/>
                <a:gd name="T10" fmla="*/ 2886 w 2887"/>
                <a:gd name="T11" fmla="*/ 1444 h 2890"/>
              </a:gdLst>
              <a:ahLst/>
              <a:cxnLst>
                <a:cxn ang="0">
                  <a:pos x="T0" y="T1"/>
                </a:cxn>
                <a:cxn ang="0">
                  <a:pos x="T2" y="T3"/>
                </a:cxn>
                <a:cxn ang="0">
                  <a:pos x="T4" y="T5"/>
                </a:cxn>
                <a:cxn ang="0">
                  <a:pos x="T6" y="T7"/>
                </a:cxn>
                <a:cxn ang="0">
                  <a:pos x="T8" y="T9"/>
                </a:cxn>
                <a:cxn ang="0">
                  <a:pos x="T10" y="T11"/>
                </a:cxn>
              </a:cxnLst>
              <a:rect l="0" t="0" r="r" b="b"/>
              <a:pathLst>
                <a:path w="2887" h="2890">
                  <a:moveTo>
                    <a:pt x="2886" y="1444"/>
                  </a:moveTo>
                  <a:lnTo>
                    <a:pt x="2886" y="1444"/>
                  </a:lnTo>
                  <a:cubicBezTo>
                    <a:pt x="2886" y="647"/>
                    <a:pt x="2241" y="0"/>
                    <a:pt x="1444" y="0"/>
                  </a:cubicBezTo>
                  <a:cubicBezTo>
                    <a:pt x="647" y="0"/>
                    <a:pt x="0" y="647"/>
                    <a:pt x="0" y="1444"/>
                  </a:cubicBezTo>
                  <a:cubicBezTo>
                    <a:pt x="0" y="2241"/>
                    <a:pt x="647" y="2889"/>
                    <a:pt x="1444" y="2889"/>
                  </a:cubicBezTo>
                  <a:cubicBezTo>
                    <a:pt x="2241" y="2889"/>
                    <a:pt x="2886" y="2241"/>
                    <a:pt x="2886" y="1444"/>
                  </a:cubicBezTo>
                </a:path>
              </a:pathLst>
            </a:custGeom>
            <a:solidFill>
              <a:srgbClr val="6A5C50"/>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24" name="Freeform 168">
              <a:extLst>
                <a:ext uri="{FF2B5EF4-FFF2-40B4-BE49-F238E27FC236}">
                  <a16:creationId xmlns:a16="http://schemas.microsoft.com/office/drawing/2014/main" id="{14B5E53A-1FBF-F545-8595-83F0FFF205AA}"/>
                </a:ext>
              </a:extLst>
            </p:cNvPr>
            <p:cNvSpPr>
              <a:spLocks noChangeArrowheads="1"/>
            </p:cNvSpPr>
            <p:nvPr/>
          </p:nvSpPr>
          <p:spPr bwMode="auto">
            <a:xfrm>
              <a:off x="16759219" y="10241850"/>
              <a:ext cx="2089036" cy="1124016"/>
            </a:xfrm>
            <a:custGeom>
              <a:avLst/>
              <a:gdLst>
                <a:gd name="T0" fmla="*/ 0 w 2184"/>
                <a:gd name="T1" fmla="*/ 177 h 1178"/>
                <a:gd name="T2" fmla="*/ 0 w 2184"/>
                <a:gd name="T3" fmla="*/ 177 h 1178"/>
                <a:gd name="T4" fmla="*/ 265 w 2184"/>
                <a:gd name="T5" fmla="*/ 552 h 1178"/>
                <a:gd name="T6" fmla="*/ 958 w 2184"/>
                <a:gd name="T7" fmla="*/ 1062 h 1178"/>
                <a:gd name="T8" fmla="*/ 1273 w 2184"/>
                <a:gd name="T9" fmla="*/ 1062 h 1178"/>
                <a:gd name="T10" fmla="*/ 1624 w 2184"/>
                <a:gd name="T11" fmla="*/ 787 h 1178"/>
                <a:gd name="T12" fmla="*/ 2183 w 2184"/>
                <a:gd name="T13" fmla="*/ 204 h 1178"/>
                <a:gd name="T14" fmla="*/ 0 w 2184"/>
                <a:gd name="T15" fmla="*/ 177 h 1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4" h="1178">
                  <a:moveTo>
                    <a:pt x="0" y="177"/>
                  </a:moveTo>
                  <a:lnTo>
                    <a:pt x="0" y="177"/>
                  </a:lnTo>
                  <a:cubicBezTo>
                    <a:pt x="5" y="193"/>
                    <a:pt x="40" y="397"/>
                    <a:pt x="265" y="552"/>
                  </a:cubicBezTo>
                  <a:cubicBezTo>
                    <a:pt x="490" y="709"/>
                    <a:pt x="797" y="947"/>
                    <a:pt x="958" y="1062"/>
                  </a:cubicBezTo>
                  <a:cubicBezTo>
                    <a:pt x="1121" y="1177"/>
                    <a:pt x="1241" y="1092"/>
                    <a:pt x="1273" y="1062"/>
                  </a:cubicBezTo>
                  <a:cubicBezTo>
                    <a:pt x="1305" y="1030"/>
                    <a:pt x="1407" y="929"/>
                    <a:pt x="1624" y="787"/>
                  </a:cubicBezTo>
                  <a:cubicBezTo>
                    <a:pt x="1840" y="645"/>
                    <a:pt x="2183" y="407"/>
                    <a:pt x="2183" y="204"/>
                  </a:cubicBezTo>
                  <a:cubicBezTo>
                    <a:pt x="2183" y="0"/>
                    <a:pt x="0" y="177"/>
                    <a:pt x="0" y="177"/>
                  </a:cubicBezTo>
                </a:path>
              </a:pathLst>
            </a:custGeom>
            <a:solidFill>
              <a:srgbClr val="C59C6D"/>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25" name="Freeform 169">
              <a:extLst>
                <a:ext uri="{FF2B5EF4-FFF2-40B4-BE49-F238E27FC236}">
                  <a16:creationId xmlns:a16="http://schemas.microsoft.com/office/drawing/2014/main" id="{770EA483-A231-534F-9D4F-2FFEE4082653}"/>
                </a:ext>
              </a:extLst>
            </p:cNvPr>
            <p:cNvSpPr>
              <a:spLocks noChangeArrowheads="1"/>
            </p:cNvSpPr>
            <p:nvPr/>
          </p:nvSpPr>
          <p:spPr bwMode="auto">
            <a:xfrm>
              <a:off x="16752869" y="9317870"/>
              <a:ext cx="2143007" cy="1257374"/>
            </a:xfrm>
            <a:custGeom>
              <a:avLst/>
              <a:gdLst>
                <a:gd name="T0" fmla="*/ 2236 w 2237"/>
                <a:gd name="T1" fmla="*/ 1102 h 1315"/>
                <a:gd name="T2" fmla="*/ 2236 w 2237"/>
                <a:gd name="T3" fmla="*/ 1102 h 1315"/>
                <a:gd name="T4" fmla="*/ 1969 w 2237"/>
                <a:gd name="T5" fmla="*/ 1314 h 1315"/>
                <a:gd name="T6" fmla="*/ 254 w 2237"/>
                <a:gd name="T7" fmla="*/ 1314 h 1315"/>
                <a:gd name="T8" fmla="*/ 0 w 2237"/>
                <a:gd name="T9" fmla="*/ 1102 h 1315"/>
                <a:gd name="T10" fmla="*/ 0 w 2237"/>
                <a:gd name="T11" fmla="*/ 220 h 1315"/>
                <a:gd name="T12" fmla="*/ 254 w 2237"/>
                <a:gd name="T13" fmla="*/ 0 h 1315"/>
                <a:gd name="T14" fmla="*/ 1969 w 2237"/>
                <a:gd name="T15" fmla="*/ 0 h 1315"/>
                <a:gd name="T16" fmla="*/ 2236 w 2237"/>
                <a:gd name="T17" fmla="*/ 220 h 1315"/>
                <a:gd name="T18" fmla="*/ 2236 w 2237"/>
                <a:gd name="T19" fmla="*/ 1102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7" h="1315">
                  <a:moveTo>
                    <a:pt x="2236" y="1102"/>
                  </a:moveTo>
                  <a:lnTo>
                    <a:pt x="2236" y="1102"/>
                  </a:lnTo>
                  <a:cubicBezTo>
                    <a:pt x="2236" y="1223"/>
                    <a:pt x="2108" y="1314"/>
                    <a:pt x="1969" y="1314"/>
                  </a:cubicBezTo>
                  <a:cubicBezTo>
                    <a:pt x="254" y="1314"/>
                    <a:pt x="254" y="1314"/>
                    <a:pt x="254" y="1314"/>
                  </a:cubicBezTo>
                  <a:cubicBezTo>
                    <a:pt x="115" y="1314"/>
                    <a:pt x="0" y="1223"/>
                    <a:pt x="0" y="1102"/>
                  </a:cubicBezTo>
                  <a:cubicBezTo>
                    <a:pt x="0" y="220"/>
                    <a:pt x="0" y="220"/>
                    <a:pt x="0" y="220"/>
                  </a:cubicBezTo>
                  <a:cubicBezTo>
                    <a:pt x="0" y="99"/>
                    <a:pt x="115" y="0"/>
                    <a:pt x="254" y="0"/>
                  </a:cubicBezTo>
                  <a:cubicBezTo>
                    <a:pt x="1969" y="0"/>
                    <a:pt x="1969" y="0"/>
                    <a:pt x="1969" y="0"/>
                  </a:cubicBezTo>
                  <a:cubicBezTo>
                    <a:pt x="2108" y="0"/>
                    <a:pt x="2236" y="99"/>
                    <a:pt x="2236" y="220"/>
                  </a:cubicBezTo>
                  <a:lnTo>
                    <a:pt x="2236" y="1102"/>
                  </a:lnTo>
                </a:path>
              </a:pathLst>
            </a:custGeom>
            <a:solidFill>
              <a:srgbClr val="C59C6D"/>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26" name="Freeform 170">
              <a:extLst>
                <a:ext uri="{FF2B5EF4-FFF2-40B4-BE49-F238E27FC236}">
                  <a16:creationId xmlns:a16="http://schemas.microsoft.com/office/drawing/2014/main" id="{99A766BB-497D-4A47-A952-BD3DC674B740}"/>
                </a:ext>
              </a:extLst>
            </p:cNvPr>
            <p:cNvSpPr>
              <a:spLocks noChangeArrowheads="1"/>
            </p:cNvSpPr>
            <p:nvPr/>
          </p:nvSpPr>
          <p:spPr bwMode="auto">
            <a:xfrm>
              <a:off x="16584602" y="8974950"/>
              <a:ext cx="2511289" cy="555659"/>
            </a:xfrm>
            <a:custGeom>
              <a:avLst/>
              <a:gdLst>
                <a:gd name="T0" fmla="*/ 2544 w 2620"/>
                <a:gd name="T1" fmla="*/ 0 h 582"/>
                <a:gd name="T2" fmla="*/ 2544 w 2620"/>
                <a:gd name="T3" fmla="*/ 0 h 582"/>
                <a:gd name="T4" fmla="*/ 1306 w 2620"/>
                <a:gd name="T5" fmla="*/ 94 h 582"/>
                <a:gd name="T6" fmla="*/ 72 w 2620"/>
                <a:gd name="T7" fmla="*/ 0 h 582"/>
                <a:gd name="T8" fmla="*/ 54 w 2620"/>
                <a:gd name="T9" fmla="*/ 96 h 582"/>
                <a:gd name="T10" fmla="*/ 105 w 2620"/>
                <a:gd name="T11" fmla="*/ 262 h 582"/>
                <a:gd name="T12" fmla="*/ 129 w 2620"/>
                <a:gd name="T13" fmla="*/ 581 h 582"/>
                <a:gd name="T14" fmla="*/ 1231 w 2620"/>
                <a:gd name="T15" fmla="*/ 581 h 582"/>
                <a:gd name="T16" fmla="*/ 1381 w 2620"/>
                <a:gd name="T17" fmla="*/ 581 h 582"/>
                <a:gd name="T18" fmla="*/ 2493 w 2620"/>
                <a:gd name="T19" fmla="*/ 581 h 582"/>
                <a:gd name="T20" fmla="*/ 2517 w 2620"/>
                <a:gd name="T21" fmla="*/ 262 h 582"/>
                <a:gd name="T22" fmla="*/ 2565 w 2620"/>
                <a:gd name="T23" fmla="*/ 99 h 582"/>
                <a:gd name="T24" fmla="*/ 2544 w 2620"/>
                <a:gd name="T2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20" h="582">
                  <a:moveTo>
                    <a:pt x="2544" y="0"/>
                  </a:moveTo>
                  <a:lnTo>
                    <a:pt x="2544" y="0"/>
                  </a:lnTo>
                  <a:cubicBezTo>
                    <a:pt x="2306" y="62"/>
                    <a:pt x="1546" y="86"/>
                    <a:pt x="1306" y="94"/>
                  </a:cubicBezTo>
                  <a:cubicBezTo>
                    <a:pt x="1068" y="86"/>
                    <a:pt x="310" y="62"/>
                    <a:pt x="72" y="0"/>
                  </a:cubicBezTo>
                  <a:cubicBezTo>
                    <a:pt x="72" y="0"/>
                    <a:pt x="0" y="11"/>
                    <a:pt x="54" y="96"/>
                  </a:cubicBezTo>
                  <a:cubicBezTo>
                    <a:pt x="54" y="96"/>
                    <a:pt x="94" y="115"/>
                    <a:pt x="105" y="262"/>
                  </a:cubicBezTo>
                  <a:cubicBezTo>
                    <a:pt x="115" y="409"/>
                    <a:pt x="72" y="508"/>
                    <a:pt x="129" y="581"/>
                  </a:cubicBezTo>
                  <a:cubicBezTo>
                    <a:pt x="1231" y="581"/>
                    <a:pt x="1231" y="581"/>
                    <a:pt x="1231" y="581"/>
                  </a:cubicBezTo>
                  <a:cubicBezTo>
                    <a:pt x="1381" y="581"/>
                    <a:pt x="1381" y="581"/>
                    <a:pt x="1381" y="581"/>
                  </a:cubicBezTo>
                  <a:cubicBezTo>
                    <a:pt x="2493" y="581"/>
                    <a:pt x="2493" y="581"/>
                    <a:pt x="2493" y="581"/>
                  </a:cubicBezTo>
                  <a:cubicBezTo>
                    <a:pt x="2549" y="508"/>
                    <a:pt x="2507" y="409"/>
                    <a:pt x="2517" y="262"/>
                  </a:cubicBezTo>
                  <a:cubicBezTo>
                    <a:pt x="2528" y="115"/>
                    <a:pt x="2565" y="99"/>
                    <a:pt x="2565" y="99"/>
                  </a:cubicBezTo>
                  <a:cubicBezTo>
                    <a:pt x="2619" y="14"/>
                    <a:pt x="2544" y="0"/>
                    <a:pt x="2544" y="0"/>
                  </a:cubicBezTo>
                </a:path>
              </a:pathLst>
            </a:custGeom>
            <a:solidFill>
              <a:srgbClr val="FFF9D6"/>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27" name="Freeform 171">
              <a:extLst>
                <a:ext uri="{FF2B5EF4-FFF2-40B4-BE49-F238E27FC236}">
                  <a16:creationId xmlns:a16="http://schemas.microsoft.com/office/drawing/2014/main" id="{080BF909-DE68-134F-A976-9E163B951911}"/>
                </a:ext>
              </a:extLst>
            </p:cNvPr>
            <p:cNvSpPr>
              <a:spLocks noChangeArrowheads="1"/>
            </p:cNvSpPr>
            <p:nvPr/>
          </p:nvSpPr>
          <p:spPr bwMode="auto">
            <a:xfrm>
              <a:off x="16644925" y="9648089"/>
              <a:ext cx="2317624" cy="139708"/>
            </a:xfrm>
            <a:custGeom>
              <a:avLst/>
              <a:gdLst>
                <a:gd name="T0" fmla="*/ 2418 w 2419"/>
                <a:gd name="T1" fmla="*/ 75 h 148"/>
                <a:gd name="T2" fmla="*/ 2418 w 2419"/>
                <a:gd name="T3" fmla="*/ 75 h 148"/>
                <a:gd name="T4" fmla="*/ 2322 w 2419"/>
                <a:gd name="T5" fmla="*/ 147 h 148"/>
                <a:gd name="T6" fmla="*/ 96 w 2419"/>
                <a:gd name="T7" fmla="*/ 147 h 148"/>
                <a:gd name="T8" fmla="*/ 0 w 2419"/>
                <a:gd name="T9" fmla="*/ 75 h 148"/>
                <a:gd name="T10" fmla="*/ 0 w 2419"/>
                <a:gd name="T11" fmla="*/ 75 h 148"/>
                <a:gd name="T12" fmla="*/ 96 w 2419"/>
                <a:gd name="T13" fmla="*/ 0 h 148"/>
                <a:gd name="T14" fmla="*/ 2322 w 2419"/>
                <a:gd name="T15" fmla="*/ 0 h 148"/>
                <a:gd name="T16" fmla="*/ 2418 w 2419"/>
                <a:gd name="T17" fmla="*/ 7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9" h="148">
                  <a:moveTo>
                    <a:pt x="2418" y="75"/>
                  </a:moveTo>
                  <a:lnTo>
                    <a:pt x="2418" y="75"/>
                  </a:lnTo>
                  <a:cubicBezTo>
                    <a:pt x="2418" y="118"/>
                    <a:pt x="2375" y="147"/>
                    <a:pt x="2322" y="147"/>
                  </a:cubicBezTo>
                  <a:cubicBezTo>
                    <a:pt x="96" y="147"/>
                    <a:pt x="96" y="147"/>
                    <a:pt x="96" y="147"/>
                  </a:cubicBezTo>
                  <a:cubicBezTo>
                    <a:pt x="43" y="147"/>
                    <a:pt x="0" y="118"/>
                    <a:pt x="0" y="75"/>
                  </a:cubicBezTo>
                  <a:lnTo>
                    <a:pt x="0" y="75"/>
                  </a:lnTo>
                  <a:cubicBezTo>
                    <a:pt x="0" y="29"/>
                    <a:pt x="43" y="0"/>
                    <a:pt x="96" y="0"/>
                  </a:cubicBezTo>
                  <a:cubicBezTo>
                    <a:pt x="2322" y="0"/>
                    <a:pt x="2322" y="0"/>
                    <a:pt x="2322" y="0"/>
                  </a:cubicBezTo>
                  <a:cubicBezTo>
                    <a:pt x="2375" y="0"/>
                    <a:pt x="2418" y="29"/>
                    <a:pt x="2418" y="75"/>
                  </a:cubicBezTo>
                </a:path>
              </a:pathLst>
            </a:custGeom>
            <a:solidFill>
              <a:srgbClr val="FFF9D6"/>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28" name="Freeform 172">
              <a:extLst>
                <a:ext uri="{FF2B5EF4-FFF2-40B4-BE49-F238E27FC236}">
                  <a16:creationId xmlns:a16="http://schemas.microsoft.com/office/drawing/2014/main" id="{0083E13E-8F40-F146-9E0B-3CCA67D086CC}"/>
                </a:ext>
              </a:extLst>
            </p:cNvPr>
            <p:cNvSpPr>
              <a:spLocks noChangeArrowheads="1"/>
            </p:cNvSpPr>
            <p:nvPr/>
          </p:nvSpPr>
          <p:spPr bwMode="auto">
            <a:xfrm>
              <a:off x="16644925" y="9902104"/>
              <a:ext cx="2317624" cy="161935"/>
            </a:xfrm>
            <a:custGeom>
              <a:avLst/>
              <a:gdLst>
                <a:gd name="T0" fmla="*/ 2418 w 2419"/>
                <a:gd name="T1" fmla="*/ 86 h 173"/>
                <a:gd name="T2" fmla="*/ 2418 w 2419"/>
                <a:gd name="T3" fmla="*/ 86 h 173"/>
                <a:gd name="T4" fmla="*/ 2322 w 2419"/>
                <a:gd name="T5" fmla="*/ 172 h 173"/>
                <a:gd name="T6" fmla="*/ 96 w 2419"/>
                <a:gd name="T7" fmla="*/ 172 h 173"/>
                <a:gd name="T8" fmla="*/ 0 w 2419"/>
                <a:gd name="T9" fmla="*/ 86 h 173"/>
                <a:gd name="T10" fmla="*/ 0 w 2419"/>
                <a:gd name="T11" fmla="*/ 86 h 173"/>
                <a:gd name="T12" fmla="*/ 96 w 2419"/>
                <a:gd name="T13" fmla="*/ 0 h 173"/>
                <a:gd name="T14" fmla="*/ 2322 w 2419"/>
                <a:gd name="T15" fmla="*/ 0 h 173"/>
                <a:gd name="T16" fmla="*/ 2418 w 2419"/>
                <a:gd name="T17" fmla="*/ 8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9" h="173">
                  <a:moveTo>
                    <a:pt x="2418" y="86"/>
                  </a:moveTo>
                  <a:lnTo>
                    <a:pt x="2418" y="86"/>
                  </a:lnTo>
                  <a:cubicBezTo>
                    <a:pt x="2418" y="132"/>
                    <a:pt x="2375" y="172"/>
                    <a:pt x="2322" y="172"/>
                  </a:cubicBezTo>
                  <a:cubicBezTo>
                    <a:pt x="96" y="172"/>
                    <a:pt x="96" y="172"/>
                    <a:pt x="96" y="172"/>
                  </a:cubicBezTo>
                  <a:cubicBezTo>
                    <a:pt x="43" y="172"/>
                    <a:pt x="0" y="132"/>
                    <a:pt x="0" y="86"/>
                  </a:cubicBezTo>
                  <a:lnTo>
                    <a:pt x="0" y="86"/>
                  </a:lnTo>
                  <a:cubicBezTo>
                    <a:pt x="0" y="40"/>
                    <a:pt x="43" y="0"/>
                    <a:pt x="96" y="0"/>
                  </a:cubicBezTo>
                  <a:cubicBezTo>
                    <a:pt x="2322" y="0"/>
                    <a:pt x="2322" y="0"/>
                    <a:pt x="2322" y="0"/>
                  </a:cubicBezTo>
                  <a:cubicBezTo>
                    <a:pt x="2375" y="0"/>
                    <a:pt x="2418" y="40"/>
                    <a:pt x="2418" y="86"/>
                  </a:cubicBezTo>
                </a:path>
              </a:pathLst>
            </a:custGeom>
            <a:solidFill>
              <a:srgbClr val="FFF9D6"/>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29" name="Freeform 173">
              <a:extLst>
                <a:ext uri="{FF2B5EF4-FFF2-40B4-BE49-F238E27FC236}">
                  <a16:creationId xmlns:a16="http://schemas.microsoft.com/office/drawing/2014/main" id="{AF0DBF65-4F64-E649-A672-341D066D44A2}"/>
                </a:ext>
              </a:extLst>
            </p:cNvPr>
            <p:cNvSpPr>
              <a:spLocks noChangeArrowheads="1"/>
            </p:cNvSpPr>
            <p:nvPr/>
          </p:nvSpPr>
          <p:spPr bwMode="auto">
            <a:xfrm>
              <a:off x="16648099" y="10206922"/>
              <a:ext cx="2311274" cy="139708"/>
            </a:xfrm>
            <a:custGeom>
              <a:avLst/>
              <a:gdLst>
                <a:gd name="T0" fmla="*/ 2413 w 2414"/>
                <a:gd name="T1" fmla="*/ 75 h 148"/>
                <a:gd name="T2" fmla="*/ 2413 w 2414"/>
                <a:gd name="T3" fmla="*/ 75 h 148"/>
                <a:gd name="T4" fmla="*/ 2319 w 2414"/>
                <a:gd name="T5" fmla="*/ 147 h 148"/>
                <a:gd name="T6" fmla="*/ 97 w 2414"/>
                <a:gd name="T7" fmla="*/ 147 h 148"/>
                <a:gd name="T8" fmla="*/ 0 w 2414"/>
                <a:gd name="T9" fmla="*/ 75 h 148"/>
                <a:gd name="T10" fmla="*/ 0 w 2414"/>
                <a:gd name="T11" fmla="*/ 75 h 148"/>
                <a:gd name="T12" fmla="*/ 97 w 2414"/>
                <a:gd name="T13" fmla="*/ 0 h 148"/>
                <a:gd name="T14" fmla="*/ 2319 w 2414"/>
                <a:gd name="T15" fmla="*/ 0 h 148"/>
                <a:gd name="T16" fmla="*/ 2413 w 2414"/>
                <a:gd name="T17" fmla="*/ 7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4" h="148">
                  <a:moveTo>
                    <a:pt x="2413" y="75"/>
                  </a:moveTo>
                  <a:lnTo>
                    <a:pt x="2413" y="75"/>
                  </a:lnTo>
                  <a:cubicBezTo>
                    <a:pt x="2413" y="118"/>
                    <a:pt x="2370" y="147"/>
                    <a:pt x="2319" y="147"/>
                  </a:cubicBezTo>
                  <a:cubicBezTo>
                    <a:pt x="97" y="147"/>
                    <a:pt x="97" y="147"/>
                    <a:pt x="97" y="147"/>
                  </a:cubicBezTo>
                  <a:cubicBezTo>
                    <a:pt x="43" y="147"/>
                    <a:pt x="0" y="118"/>
                    <a:pt x="0" y="75"/>
                  </a:cubicBezTo>
                  <a:lnTo>
                    <a:pt x="0" y="75"/>
                  </a:lnTo>
                  <a:cubicBezTo>
                    <a:pt x="0" y="30"/>
                    <a:pt x="43" y="0"/>
                    <a:pt x="97" y="0"/>
                  </a:cubicBezTo>
                  <a:cubicBezTo>
                    <a:pt x="2319" y="0"/>
                    <a:pt x="2319" y="0"/>
                    <a:pt x="2319" y="0"/>
                  </a:cubicBezTo>
                  <a:cubicBezTo>
                    <a:pt x="2370" y="0"/>
                    <a:pt x="2413" y="30"/>
                    <a:pt x="2413" y="75"/>
                  </a:cubicBezTo>
                </a:path>
              </a:pathLst>
            </a:custGeom>
            <a:solidFill>
              <a:srgbClr val="FFF9D6"/>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30" name="Freeform 174">
              <a:extLst>
                <a:ext uri="{FF2B5EF4-FFF2-40B4-BE49-F238E27FC236}">
                  <a16:creationId xmlns:a16="http://schemas.microsoft.com/office/drawing/2014/main" id="{4A54B283-3C77-B449-9D28-D010369697E6}"/>
                </a:ext>
              </a:extLst>
            </p:cNvPr>
            <p:cNvSpPr>
              <a:spLocks noChangeArrowheads="1"/>
            </p:cNvSpPr>
            <p:nvPr/>
          </p:nvSpPr>
          <p:spPr bwMode="auto">
            <a:xfrm>
              <a:off x="16648099" y="10460937"/>
              <a:ext cx="2311274" cy="158759"/>
            </a:xfrm>
            <a:custGeom>
              <a:avLst/>
              <a:gdLst>
                <a:gd name="T0" fmla="*/ 2413 w 2414"/>
                <a:gd name="T1" fmla="*/ 86 h 173"/>
                <a:gd name="T2" fmla="*/ 2413 w 2414"/>
                <a:gd name="T3" fmla="*/ 86 h 173"/>
                <a:gd name="T4" fmla="*/ 2319 w 2414"/>
                <a:gd name="T5" fmla="*/ 172 h 173"/>
                <a:gd name="T6" fmla="*/ 97 w 2414"/>
                <a:gd name="T7" fmla="*/ 172 h 173"/>
                <a:gd name="T8" fmla="*/ 0 w 2414"/>
                <a:gd name="T9" fmla="*/ 86 h 173"/>
                <a:gd name="T10" fmla="*/ 0 w 2414"/>
                <a:gd name="T11" fmla="*/ 86 h 173"/>
                <a:gd name="T12" fmla="*/ 97 w 2414"/>
                <a:gd name="T13" fmla="*/ 0 h 173"/>
                <a:gd name="T14" fmla="*/ 2319 w 2414"/>
                <a:gd name="T15" fmla="*/ 0 h 173"/>
                <a:gd name="T16" fmla="*/ 2413 w 2414"/>
                <a:gd name="T17" fmla="*/ 8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4" h="173">
                  <a:moveTo>
                    <a:pt x="2413" y="86"/>
                  </a:moveTo>
                  <a:lnTo>
                    <a:pt x="2413" y="86"/>
                  </a:lnTo>
                  <a:cubicBezTo>
                    <a:pt x="2413" y="132"/>
                    <a:pt x="2370" y="172"/>
                    <a:pt x="2319" y="172"/>
                  </a:cubicBezTo>
                  <a:cubicBezTo>
                    <a:pt x="97" y="172"/>
                    <a:pt x="97" y="172"/>
                    <a:pt x="97" y="172"/>
                  </a:cubicBezTo>
                  <a:cubicBezTo>
                    <a:pt x="43" y="172"/>
                    <a:pt x="0" y="132"/>
                    <a:pt x="0" y="86"/>
                  </a:cubicBezTo>
                  <a:lnTo>
                    <a:pt x="0" y="86"/>
                  </a:lnTo>
                  <a:cubicBezTo>
                    <a:pt x="0" y="43"/>
                    <a:pt x="43" y="0"/>
                    <a:pt x="97" y="0"/>
                  </a:cubicBezTo>
                  <a:cubicBezTo>
                    <a:pt x="2319" y="0"/>
                    <a:pt x="2319" y="0"/>
                    <a:pt x="2319" y="0"/>
                  </a:cubicBezTo>
                  <a:cubicBezTo>
                    <a:pt x="2370" y="0"/>
                    <a:pt x="2413" y="43"/>
                    <a:pt x="2413" y="86"/>
                  </a:cubicBezTo>
                </a:path>
              </a:pathLst>
            </a:custGeom>
            <a:solidFill>
              <a:srgbClr val="FFF9D6"/>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31" name="Freeform 175">
              <a:extLst>
                <a:ext uri="{FF2B5EF4-FFF2-40B4-BE49-F238E27FC236}">
                  <a16:creationId xmlns:a16="http://schemas.microsoft.com/office/drawing/2014/main" id="{834D2953-348E-0A44-B51E-3A3BA5E810D0}"/>
                </a:ext>
              </a:extLst>
            </p:cNvPr>
            <p:cNvSpPr>
              <a:spLocks noChangeArrowheads="1"/>
            </p:cNvSpPr>
            <p:nvPr/>
          </p:nvSpPr>
          <p:spPr bwMode="auto">
            <a:xfrm>
              <a:off x="17254492" y="10946741"/>
              <a:ext cx="1136588" cy="381022"/>
            </a:xfrm>
            <a:custGeom>
              <a:avLst/>
              <a:gdLst>
                <a:gd name="T0" fmla="*/ 8 w 1191"/>
                <a:gd name="T1" fmla="*/ 8 h 402"/>
                <a:gd name="T2" fmla="*/ 8 w 1191"/>
                <a:gd name="T3" fmla="*/ 8 h 402"/>
                <a:gd name="T4" fmla="*/ 1190 w 1191"/>
                <a:gd name="T5" fmla="*/ 0 h 402"/>
                <a:gd name="T6" fmla="*/ 626 w 1191"/>
                <a:gd name="T7" fmla="*/ 391 h 402"/>
                <a:gd name="T8" fmla="*/ 8 w 1191"/>
                <a:gd name="T9" fmla="*/ 8 h 402"/>
              </a:gdLst>
              <a:ahLst/>
              <a:cxnLst>
                <a:cxn ang="0">
                  <a:pos x="T0" y="T1"/>
                </a:cxn>
                <a:cxn ang="0">
                  <a:pos x="T2" y="T3"/>
                </a:cxn>
                <a:cxn ang="0">
                  <a:pos x="T4" y="T5"/>
                </a:cxn>
                <a:cxn ang="0">
                  <a:pos x="T6" y="T7"/>
                </a:cxn>
                <a:cxn ang="0">
                  <a:pos x="T8" y="T9"/>
                </a:cxn>
              </a:cxnLst>
              <a:rect l="0" t="0" r="r" b="b"/>
              <a:pathLst>
                <a:path w="1191" h="402">
                  <a:moveTo>
                    <a:pt x="8" y="8"/>
                  </a:moveTo>
                  <a:lnTo>
                    <a:pt x="8" y="8"/>
                  </a:lnTo>
                  <a:cubicBezTo>
                    <a:pt x="0" y="0"/>
                    <a:pt x="679" y="107"/>
                    <a:pt x="1190" y="0"/>
                  </a:cubicBezTo>
                  <a:cubicBezTo>
                    <a:pt x="1190" y="0"/>
                    <a:pt x="784" y="377"/>
                    <a:pt x="626" y="391"/>
                  </a:cubicBezTo>
                  <a:cubicBezTo>
                    <a:pt x="468" y="401"/>
                    <a:pt x="136" y="105"/>
                    <a:pt x="8" y="8"/>
                  </a:cubicBezTo>
                </a:path>
              </a:pathLst>
            </a:custGeom>
            <a:solidFill>
              <a:srgbClr val="4E4E4E"/>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grpSp>
          <p:nvGrpSpPr>
            <p:cNvPr id="32" name="Group 60">
              <a:extLst>
                <a:ext uri="{FF2B5EF4-FFF2-40B4-BE49-F238E27FC236}">
                  <a16:creationId xmlns:a16="http://schemas.microsoft.com/office/drawing/2014/main" id="{29CB95E4-5FAE-2C43-B608-987FEE7EA030}"/>
                </a:ext>
              </a:extLst>
            </p:cNvPr>
            <p:cNvGrpSpPr/>
            <p:nvPr/>
          </p:nvGrpSpPr>
          <p:grpSpPr>
            <a:xfrm>
              <a:off x="16331260" y="7824547"/>
              <a:ext cx="1163624" cy="1180440"/>
              <a:chOff x="16331260" y="7824547"/>
              <a:chExt cx="1163624" cy="1180440"/>
            </a:xfrm>
            <a:solidFill>
              <a:schemeClr val="accent5"/>
            </a:solidFill>
          </p:grpSpPr>
          <p:sp>
            <p:nvSpPr>
              <p:cNvPr id="87" name="Freeform 176">
                <a:extLst>
                  <a:ext uri="{FF2B5EF4-FFF2-40B4-BE49-F238E27FC236}">
                    <a16:creationId xmlns:a16="http://schemas.microsoft.com/office/drawing/2014/main" id="{48A4EB76-9A1D-9E45-9BF7-EE75407DB219}"/>
                  </a:ext>
                </a:extLst>
              </p:cNvPr>
              <p:cNvSpPr>
                <a:spLocks noChangeArrowheads="1"/>
              </p:cNvSpPr>
              <p:nvPr/>
            </p:nvSpPr>
            <p:spPr bwMode="auto">
              <a:xfrm>
                <a:off x="16572448" y="8074174"/>
                <a:ext cx="689712" cy="689648"/>
              </a:xfrm>
              <a:custGeom>
                <a:avLst/>
                <a:gdLst>
                  <a:gd name="T0" fmla="*/ 361 w 723"/>
                  <a:gd name="T1" fmla="*/ 0 h 724"/>
                  <a:gd name="T2" fmla="*/ 361 w 723"/>
                  <a:gd name="T3" fmla="*/ 0 h 724"/>
                  <a:gd name="T4" fmla="*/ 0 w 723"/>
                  <a:gd name="T5" fmla="*/ 361 h 724"/>
                  <a:gd name="T6" fmla="*/ 361 w 723"/>
                  <a:gd name="T7" fmla="*/ 723 h 724"/>
                  <a:gd name="T8" fmla="*/ 722 w 723"/>
                  <a:gd name="T9" fmla="*/ 361 h 724"/>
                  <a:gd name="T10" fmla="*/ 361 w 723"/>
                  <a:gd name="T11" fmla="*/ 0 h 724"/>
                </a:gdLst>
                <a:ahLst/>
                <a:cxnLst>
                  <a:cxn ang="0">
                    <a:pos x="T0" y="T1"/>
                  </a:cxn>
                  <a:cxn ang="0">
                    <a:pos x="T2" y="T3"/>
                  </a:cxn>
                  <a:cxn ang="0">
                    <a:pos x="T4" y="T5"/>
                  </a:cxn>
                  <a:cxn ang="0">
                    <a:pos x="T6" y="T7"/>
                  </a:cxn>
                  <a:cxn ang="0">
                    <a:pos x="T8" y="T9"/>
                  </a:cxn>
                  <a:cxn ang="0">
                    <a:pos x="T10" y="T11"/>
                  </a:cxn>
                </a:cxnLst>
                <a:rect l="0" t="0" r="r" b="b"/>
                <a:pathLst>
                  <a:path w="723" h="724">
                    <a:moveTo>
                      <a:pt x="361" y="0"/>
                    </a:moveTo>
                    <a:lnTo>
                      <a:pt x="361" y="0"/>
                    </a:lnTo>
                    <a:cubicBezTo>
                      <a:pt x="160" y="0"/>
                      <a:pt x="0" y="161"/>
                      <a:pt x="0" y="361"/>
                    </a:cubicBezTo>
                    <a:cubicBezTo>
                      <a:pt x="0" y="559"/>
                      <a:pt x="160" y="723"/>
                      <a:pt x="361" y="723"/>
                    </a:cubicBezTo>
                    <a:cubicBezTo>
                      <a:pt x="559" y="723"/>
                      <a:pt x="722" y="559"/>
                      <a:pt x="722" y="361"/>
                    </a:cubicBezTo>
                    <a:cubicBezTo>
                      <a:pt x="722" y="161"/>
                      <a:pt x="559" y="0"/>
                      <a:pt x="361" y="0"/>
                    </a:cubicBezTo>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88" name="Freeform 177">
                <a:extLst>
                  <a:ext uri="{FF2B5EF4-FFF2-40B4-BE49-F238E27FC236}">
                    <a16:creationId xmlns:a16="http://schemas.microsoft.com/office/drawing/2014/main" id="{ACD76ABB-BCA9-7F43-AB8C-96C19609D8ED}"/>
                  </a:ext>
                </a:extLst>
              </p:cNvPr>
              <p:cNvSpPr>
                <a:spLocks noChangeArrowheads="1"/>
              </p:cNvSpPr>
              <p:nvPr/>
            </p:nvSpPr>
            <p:spPr bwMode="auto">
              <a:xfrm>
                <a:off x="16331260" y="7824547"/>
                <a:ext cx="1163624" cy="1180440"/>
              </a:xfrm>
              <a:custGeom>
                <a:avLst/>
                <a:gdLst>
                  <a:gd name="T0" fmla="*/ 746 w 1215"/>
                  <a:gd name="T1" fmla="*/ 137 h 1235"/>
                  <a:gd name="T2" fmla="*/ 668 w 1215"/>
                  <a:gd name="T3" fmla="*/ 118 h 1235"/>
                  <a:gd name="T4" fmla="*/ 513 w 1215"/>
                  <a:gd name="T5" fmla="*/ 9 h 1235"/>
                  <a:gd name="T6" fmla="*/ 422 w 1215"/>
                  <a:gd name="T7" fmla="*/ 158 h 1235"/>
                  <a:gd name="T8" fmla="*/ 339 w 1215"/>
                  <a:gd name="T9" fmla="*/ 67 h 1235"/>
                  <a:gd name="T10" fmla="*/ 281 w 1215"/>
                  <a:gd name="T11" fmla="*/ 249 h 1235"/>
                  <a:gd name="T12" fmla="*/ 222 w 1215"/>
                  <a:gd name="T13" fmla="*/ 305 h 1235"/>
                  <a:gd name="T14" fmla="*/ 48 w 1215"/>
                  <a:gd name="T15" fmla="*/ 375 h 1235"/>
                  <a:gd name="T16" fmla="*/ 123 w 1215"/>
                  <a:gd name="T17" fmla="*/ 535 h 1235"/>
                  <a:gd name="T18" fmla="*/ 0 w 1215"/>
                  <a:gd name="T19" fmla="*/ 554 h 1235"/>
                  <a:gd name="T20" fmla="*/ 123 w 1215"/>
                  <a:gd name="T21" fmla="*/ 701 h 1235"/>
                  <a:gd name="T22" fmla="*/ 149 w 1215"/>
                  <a:gd name="T23" fmla="*/ 806 h 1235"/>
                  <a:gd name="T24" fmla="*/ 125 w 1215"/>
                  <a:gd name="T25" fmla="*/ 990 h 1235"/>
                  <a:gd name="T26" fmla="*/ 332 w 1215"/>
                  <a:gd name="T27" fmla="*/ 1027 h 1235"/>
                  <a:gd name="T28" fmla="*/ 299 w 1215"/>
                  <a:gd name="T29" fmla="*/ 1148 h 1235"/>
                  <a:gd name="T30" fmla="*/ 484 w 1215"/>
                  <a:gd name="T31" fmla="*/ 1100 h 1235"/>
                  <a:gd name="T32" fmla="*/ 564 w 1215"/>
                  <a:gd name="T33" fmla="*/ 1113 h 1235"/>
                  <a:gd name="T34" fmla="*/ 591 w 1215"/>
                  <a:gd name="T35" fmla="*/ 1234 h 1235"/>
                  <a:gd name="T36" fmla="*/ 733 w 1215"/>
                  <a:gd name="T37" fmla="*/ 1102 h 1235"/>
                  <a:gd name="T38" fmla="*/ 807 w 1215"/>
                  <a:gd name="T39" fmla="*/ 1076 h 1235"/>
                  <a:gd name="T40" fmla="*/ 891 w 1215"/>
                  <a:gd name="T41" fmla="*/ 1170 h 1235"/>
                  <a:gd name="T42" fmla="*/ 949 w 1215"/>
                  <a:gd name="T43" fmla="*/ 987 h 1235"/>
                  <a:gd name="T44" fmla="*/ 1003 w 1215"/>
                  <a:gd name="T45" fmla="*/ 926 h 1235"/>
                  <a:gd name="T46" fmla="*/ 1123 w 1215"/>
                  <a:gd name="T47" fmla="*/ 969 h 1235"/>
                  <a:gd name="T48" fmla="*/ 1086 w 1215"/>
                  <a:gd name="T49" fmla="*/ 779 h 1235"/>
                  <a:gd name="T50" fmla="*/ 1105 w 1215"/>
                  <a:gd name="T51" fmla="*/ 691 h 1235"/>
                  <a:gd name="T52" fmla="*/ 1214 w 1215"/>
                  <a:gd name="T53" fmla="*/ 682 h 1235"/>
                  <a:gd name="T54" fmla="*/ 1099 w 1215"/>
                  <a:gd name="T55" fmla="*/ 533 h 1235"/>
                  <a:gd name="T56" fmla="*/ 1075 w 1215"/>
                  <a:gd name="T57" fmla="*/ 434 h 1235"/>
                  <a:gd name="T58" fmla="*/ 1171 w 1215"/>
                  <a:gd name="T59" fmla="*/ 351 h 1235"/>
                  <a:gd name="T60" fmla="*/ 990 w 1215"/>
                  <a:gd name="T61" fmla="*/ 289 h 1235"/>
                  <a:gd name="T62" fmla="*/ 899 w 1215"/>
                  <a:gd name="T63" fmla="*/ 209 h 1235"/>
                  <a:gd name="T64" fmla="*/ 933 w 1215"/>
                  <a:gd name="T65" fmla="*/ 89 h 1235"/>
                  <a:gd name="T66" fmla="*/ 746 w 1215"/>
                  <a:gd name="T67" fmla="*/ 137 h 1235"/>
                  <a:gd name="T68" fmla="*/ 1027 w 1215"/>
                  <a:gd name="T69" fmla="*/ 618 h 1235"/>
                  <a:gd name="T70" fmla="*/ 200 w 1215"/>
                  <a:gd name="T71" fmla="*/ 618 h 1235"/>
                  <a:gd name="T72" fmla="*/ 1027 w 1215"/>
                  <a:gd name="T73" fmla="*/ 618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5" h="1235">
                    <a:moveTo>
                      <a:pt x="746" y="137"/>
                    </a:moveTo>
                    <a:lnTo>
                      <a:pt x="746" y="137"/>
                    </a:lnTo>
                    <a:cubicBezTo>
                      <a:pt x="719" y="132"/>
                      <a:pt x="695" y="126"/>
                      <a:pt x="668" y="121"/>
                    </a:cubicBezTo>
                    <a:cubicBezTo>
                      <a:pt x="668" y="118"/>
                      <a:pt x="668" y="118"/>
                      <a:pt x="668" y="118"/>
                    </a:cubicBezTo>
                    <a:cubicBezTo>
                      <a:pt x="639" y="0"/>
                      <a:pt x="639" y="0"/>
                      <a:pt x="639" y="0"/>
                    </a:cubicBezTo>
                    <a:cubicBezTo>
                      <a:pt x="513" y="9"/>
                      <a:pt x="513" y="9"/>
                      <a:pt x="513" y="9"/>
                    </a:cubicBezTo>
                    <a:cubicBezTo>
                      <a:pt x="500" y="134"/>
                      <a:pt x="500" y="134"/>
                      <a:pt x="500" y="134"/>
                    </a:cubicBezTo>
                    <a:cubicBezTo>
                      <a:pt x="473" y="139"/>
                      <a:pt x="447" y="148"/>
                      <a:pt x="422" y="158"/>
                    </a:cubicBezTo>
                    <a:cubicBezTo>
                      <a:pt x="420" y="155"/>
                      <a:pt x="420" y="155"/>
                      <a:pt x="420" y="155"/>
                    </a:cubicBezTo>
                    <a:cubicBezTo>
                      <a:pt x="339" y="67"/>
                      <a:pt x="339" y="67"/>
                      <a:pt x="339" y="67"/>
                    </a:cubicBezTo>
                    <a:cubicBezTo>
                      <a:pt x="235" y="134"/>
                      <a:pt x="235" y="134"/>
                      <a:pt x="235" y="134"/>
                    </a:cubicBezTo>
                    <a:cubicBezTo>
                      <a:pt x="281" y="249"/>
                      <a:pt x="281" y="249"/>
                      <a:pt x="281" y="249"/>
                    </a:cubicBezTo>
                    <a:cubicBezTo>
                      <a:pt x="259" y="265"/>
                      <a:pt x="241" y="287"/>
                      <a:pt x="224" y="308"/>
                    </a:cubicBezTo>
                    <a:cubicBezTo>
                      <a:pt x="222" y="305"/>
                      <a:pt x="222" y="305"/>
                      <a:pt x="222" y="305"/>
                    </a:cubicBezTo>
                    <a:cubicBezTo>
                      <a:pt x="109" y="268"/>
                      <a:pt x="109" y="268"/>
                      <a:pt x="109" y="268"/>
                    </a:cubicBezTo>
                    <a:cubicBezTo>
                      <a:pt x="48" y="375"/>
                      <a:pt x="48" y="375"/>
                      <a:pt x="48" y="375"/>
                    </a:cubicBezTo>
                    <a:cubicBezTo>
                      <a:pt x="144" y="455"/>
                      <a:pt x="144" y="455"/>
                      <a:pt x="144" y="455"/>
                    </a:cubicBezTo>
                    <a:cubicBezTo>
                      <a:pt x="134" y="482"/>
                      <a:pt x="128" y="498"/>
                      <a:pt x="123" y="535"/>
                    </a:cubicBezTo>
                    <a:cubicBezTo>
                      <a:pt x="120" y="535"/>
                      <a:pt x="120" y="535"/>
                      <a:pt x="120" y="535"/>
                    </a:cubicBezTo>
                    <a:cubicBezTo>
                      <a:pt x="0" y="554"/>
                      <a:pt x="0" y="554"/>
                      <a:pt x="0" y="554"/>
                    </a:cubicBezTo>
                    <a:cubicBezTo>
                      <a:pt x="0" y="677"/>
                      <a:pt x="0" y="677"/>
                      <a:pt x="0" y="677"/>
                    </a:cubicBezTo>
                    <a:cubicBezTo>
                      <a:pt x="123" y="701"/>
                      <a:pt x="123" y="701"/>
                      <a:pt x="123" y="701"/>
                    </a:cubicBezTo>
                    <a:cubicBezTo>
                      <a:pt x="128" y="736"/>
                      <a:pt x="139" y="771"/>
                      <a:pt x="152" y="803"/>
                    </a:cubicBezTo>
                    <a:cubicBezTo>
                      <a:pt x="149" y="806"/>
                      <a:pt x="149" y="806"/>
                      <a:pt x="149" y="806"/>
                    </a:cubicBezTo>
                    <a:cubicBezTo>
                      <a:pt x="59" y="886"/>
                      <a:pt x="59" y="886"/>
                      <a:pt x="59" y="886"/>
                    </a:cubicBezTo>
                    <a:cubicBezTo>
                      <a:pt x="125" y="990"/>
                      <a:pt x="125" y="990"/>
                      <a:pt x="125" y="990"/>
                    </a:cubicBezTo>
                    <a:cubicBezTo>
                      <a:pt x="241" y="947"/>
                      <a:pt x="241" y="947"/>
                      <a:pt x="241" y="947"/>
                    </a:cubicBezTo>
                    <a:cubicBezTo>
                      <a:pt x="267" y="977"/>
                      <a:pt x="297" y="1003"/>
                      <a:pt x="332" y="1027"/>
                    </a:cubicBezTo>
                    <a:cubicBezTo>
                      <a:pt x="329" y="1030"/>
                      <a:pt x="329" y="1030"/>
                      <a:pt x="329" y="1030"/>
                    </a:cubicBezTo>
                    <a:cubicBezTo>
                      <a:pt x="299" y="1148"/>
                      <a:pt x="299" y="1148"/>
                      <a:pt x="299" y="1148"/>
                    </a:cubicBezTo>
                    <a:cubicBezTo>
                      <a:pt x="412" y="1199"/>
                      <a:pt x="412" y="1199"/>
                      <a:pt x="412" y="1199"/>
                    </a:cubicBezTo>
                    <a:cubicBezTo>
                      <a:pt x="484" y="1100"/>
                      <a:pt x="484" y="1100"/>
                      <a:pt x="484" y="1100"/>
                    </a:cubicBezTo>
                    <a:cubicBezTo>
                      <a:pt x="484" y="1097"/>
                      <a:pt x="484" y="1097"/>
                      <a:pt x="484" y="1097"/>
                    </a:cubicBezTo>
                    <a:cubicBezTo>
                      <a:pt x="511" y="1105"/>
                      <a:pt x="537" y="1111"/>
                      <a:pt x="564" y="1113"/>
                    </a:cubicBezTo>
                    <a:cubicBezTo>
                      <a:pt x="564" y="1116"/>
                      <a:pt x="564" y="1116"/>
                      <a:pt x="564" y="1116"/>
                    </a:cubicBezTo>
                    <a:cubicBezTo>
                      <a:pt x="591" y="1234"/>
                      <a:pt x="591" y="1234"/>
                      <a:pt x="591" y="1234"/>
                    </a:cubicBezTo>
                    <a:cubicBezTo>
                      <a:pt x="717" y="1226"/>
                      <a:pt x="717" y="1226"/>
                      <a:pt x="717" y="1226"/>
                    </a:cubicBezTo>
                    <a:cubicBezTo>
                      <a:pt x="733" y="1102"/>
                      <a:pt x="733" y="1102"/>
                      <a:pt x="733" y="1102"/>
                    </a:cubicBezTo>
                    <a:lnTo>
                      <a:pt x="733" y="1102"/>
                    </a:lnTo>
                    <a:cubicBezTo>
                      <a:pt x="757" y="1095"/>
                      <a:pt x="783" y="1086"/>
                      <a:pt x="807" y="1076"/>
                    </a:cubicBezTo>
                    <a:cubicBezTo>
                      <a:pt x="810" y="1081"/>
                      <a:pt x="810" y="1081"/>
                      <a:pt x="810" y="1081"/>
                    </a:cubicBezTo>
                    <a:cubicBezTo>
                      <a:pt x="891" y="1170"/>
                      <a:pt x="891" y="1170"/>
                      <a:pt x="891" y="1170"/>
                    </a:cubicBezTo>
                    <a:cubicBezTo>
                      <a:pt x="995" y="1102"/>
                      <a:pt x="995" y="1102"/>
                      <a:pt x="995" y="1102"/>
                    </a:cubicBezTo>
                    <a:cubicBezTo>
                      <a:pt x="949" y="987"/>
                      <a:pt x="949" y="987"/>
                      <a:pt x="949" y="987"/>
                    </a:cubicBezTo>
                    <a:cubicBezTo>
                      <a:pt x="949" y="985"/>
                      <a:pt x="949" y="985"/>
                      <a:pt x="949" y="985"/>
                    </a:cubicBezTo>
                    <a:cubicBezTo>
                      <a:pt x="968" y="966"/>
                      <a:pt x="987" y="947"/>
                      <a:pt x="1003" y="926"/>
                    </a:cubicBezTo>
                    <a:cubicBezTo>
                      <a:pt x="1008" y="929"/>
                      <a:pt x="1008" y="929"/>
                      <a:pt x="1008" y="929"/>
                    </a:cubicBezTo>
                    <a:cubicBezTo>
                      <a:pt x="1123" y="969"/>
                      <a:pt x="1123" y="969"/>
                      <a:pt x="1123" y="969"/>
                    </a:cubicBezTo>
                    <a:cubicBezTo>
                      <a:pt x="1182" y="859"/>
                      <a:pt x="1182" y="859"/>
                      <a:pt x="1182" y="859"/>
                    </a:cubicBezTo>
                    <a:cubicBezTo>
                      <a:pt x="1086" y="779"/>
                      <a:pt x="1086" y="779"/>
                      <a:pt x="1086" y="779"/>
                    </a:cubicBezTo>
                    <a:cubicBezTo>
                      <a:pt x="1086" y="773"/>
                      <a:pt x="1086" y="773"/>
                      <a:pt x="1086" y="773"/>
                    </a:cubicBezTo>
                    <a:cubicBezTo>
                      <a:pt x="1094" y="747"/>
                      <a:pt x="1099" y="725"/>
                      <a:pt x="1105" y="691"/>
                    </a:cubicBezTo>
                    <a:cubicBezTo>
                      <a:pt x="1110" y="691"/>
                      <a:pt x="1110" y="691"/>
                      <a:pt x="1110" y="691"/>
                    </a:cubicBezTo>
                    <a:cubicBezTo>
                      <a:pt x="1214" y="682"/>
                      <a:pt x="1214" y="682"/>
                      <a:pt x="1214" y="682"/>
                    </a:cubicBezTo>
                    <a:cubicBezTo>
                      <a:pt x="1214" y="557"/>
                      <a:pt x="1214" y="557"/>
                      <a:pt x="1214" y="557"/>
                    </a:cubicBezTo>
                    <a:cubicBezTo>
                      <a:pt x="1099" y="533"/>
                      <a:pt x="1099" y="533"/>
                      <a:pt x="1099" y="533"/>
                    </a:cubicBezTo>
                    <a:cubicBezTo>
                      <a:pt x="1102" y="533"/>
                      <a:pt x="1102" y="533"/>
                      <a:pt x="1102" y="533"/>
                    </a:cubicBezTo>
                    <a:cubicBezTo>
                      <a:pt x="1096" y="498"/>
                      <a:pt x="1089" y="466"/>
                      <a:pt x="1075" y="434"/>
                    </a:cubicBezTo>
                    <a:cubicBezTo>
                      <a:pt x="1080" y="431"/>
                      <a:pt x="1080" y="431"/>
                      <a:pt x="1080" y="431"/>
                    </a:cubicBezTo>
                    <a:cubicBezTo>
                      <a:pt x="1171" y="351"/>
                      <a:pt x="1171" y="351"/>
                      <a:pt x="1171" y="351"/>
                    </a:cubicBezTo>
                    <a:cubicBezTo>
                      <a:pt x="1107" y="244"/>
                      <a:pt x="1107" y="244"/>
                      <a:pt x="1107" y="244"/>
                    </a:cubicBezTo>
                    <a:cubicBezTo>
                      <a:pt x="990" y="289"/>
                      <a:pt x="990" y="289"/>
                      <a:pt x="990" y="289"/>
                    </a:cubicBezTo>
                    <a:lnTo>
                      <a:pt x="990" y="289"/>
                    </a:lnTo>
                    <a:cubicBezTo>
                      <a:pt x="963" y="260"/>
                      <a:pt x="933" y="233"/>
                      <a:pt x="899" y="209"/>
                    </a:cubicBezTo>
                    <a:cubicBezTo>
                      <a:pt x="901" y="206"/>
                      <a:pt x="901" y="206"/>
                      <a:pt x="901" y="206"/>
                    </a:cubicBezTo>
                    <a:cubicBezTo>
                      <a:pt x="933" y="89"/>
                      <a:pt x="933" y="89"/>
                      <a:pt x="933" y="89"/>
                    </a:cubicBezTo>
                    <a:cubicBezTo>
                      <a:pt x="818" y="35"/>
                      <a:pt x="818" y="35"/>
                      <a:pt x="818" y="35"/>
                    </a:cubicBezTo>
                    <a:cubicBezTo>
                      <a:pt x="746" y="137"/>
                      <a:pt x="746" y="137"/>
                      <a:pt x="746" y="137"/>
                    </a:cubicBezTo>
                    <a:close/>
                    <a:moveTo>
                      <a:pt x="1027" y="618"/>
                    </a:moveTo>
                    <a:lnTo>
                      <a:pt x="1027" y="618"/>
                    </a:lnTo>
                    <a:cubicBezTo>
                      <a:pt x="1027" y="846"/>
                      <a:pt x="842" y="1030"/>
                      <a:pt x="615" y="1030"/>
                    </a:cubicBezTo>
                    <a:cubicBezTo>
                      <a:pt x="385" y="1030"/>
                      <a:pt x="200" y="846"/>
                      <a:pt x="200" y="618"/>
                    </a:cubicBezTo>
                    <a:cubicBezTo>
                      <a:pt x="200" y="388"/>
                      <a:pt x="385" y="204"/>
                      <a:pt x="615" y="204"/>
                    </a:cubicBezTo>
                    <a:cubicBezTo>
                      <a:pt x="842" y="204"/>
                      <a:pt x="1027" y="388"/>
                      <a:pt x="1027" y="618"/>
                    </a:cubicBezTo>
                    <a:close/>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grpSp>
        <p:grpSp>
          <p:nvGrpSpPr>
            <p:cNvPr id="33" name="Group 61">
              <a:extLst>
                <a:ext uri="{FF2B5EF4-FFF2-40B4-BE49-F238E27FC236}">
                  <a16:creationId xmlns:a16="http://schemas.microsoft.com/office/drawing/2014/main" id="{365E8ADE-547A-BB4E-A334-BB58CA8B33A7}"/>
                </a:ext>
              </a:extLst>
            </p:cNvPr>
            <p:cNvGrpSpPr/>
            <p:nvPr/>
          </p:nvGrpSpPr>
          <p:grpSpPr>
            <a:xfrm>
              <a:off x="17545661" y="8480347"/>
              <a:ext cx="588159" cy="600797"/>
              <a:chOff x="17545661" y="8480347"/>
              <a:chExt cx="588159" cy="600797"/>
            </a:xfrm>
            <a:solidFill>
              <a:schemeClr val="accent1"/>
            </a:solidFill>
          </p:grpSpPr>
          <p:sp>
            <p:nvSpPr>
              <p:cNvPr id="85" name="Freeform 180">
                <a:extLst>
                  <a:ext uri="{FF2B5EF4-FFF2-40B4-BE49-F238E27FC236}">
                    <a16:creationId xmlns:a16="http://schemas.microsoft.com/office/drawing/2014/main" id="{88D945E1-3FB9-4D45-A1D0-6A28E967B41D}"/>
                  </a:ext>
                </a:extLst>
              </p:cNvPr>
              <p:cNvSpPr>
                <a:spLocks noChangeArrowheads="1"/>
              </p:cNvSpPr>
              <p:nvPr/>
            </p:nvSpPr>
            <p:spPr bwMode="auto">
              <a:xfrm>
                <a:off x="17668370" y="8603045"/>
                <a:ext cx="351203" cy="351170"/>
              </a:xfrm>
              <a:custGeom>
                <a:avLst/>
                <a:gdLst>
                  <a:gd name="T0" fmla="*/ 184 w 370"/>
                  <a:gd name="T1" fmla="*/ 0 h 370"/>
                  <a:gd name="T2" fmla="*/ 184 w 370"/>
                  <a:gd name="T3" fmla="*/ 0 h 370"/>
                  <a:gd name="T4" fmla="*/ 0 w 370"/>
                  <a:gd name="T5" fmla="*/ 185 h 370"/>
                  <a:gd name="T6" fmla="*/ 184 w 370"/>
                  <a:gd name="T7" fmla="*/ 369 h 370"/>
                  <a:gd name="T8" fmla="*/ 369 w 370"/>
                  <a:gd name="T9" fmla="*/ 185 h 370"/>
                  <a:gd name="T10" fmla="*/ 184 w 370"/>
                  <a:gd name="T11" fmla="*/ 0 h 370"/>
                </a:gdLst>
                <a:ahLst/>
                <a:cxnLst>
                  <a:cxn ang="0">
                    <a:pos x="T0" y="T1"/>
                  </a:cxn>
                  <a:cxn ang="0">
                    <a:pos x="T2" y="T3"/>
                  </a:cxn>
                  <a:cxn ang="0">
                    <a:pos x="T4" y="T5"/>
                  </a:cxn>
                  <a:cxn ang="0">
                    <a:pos x="T6" y="T7"/>
                  </a:cxn>
                  <a:cxn ang="0">
                    <a:pos x="T8" y="T9"/>
                  </a:cxn>
                  <a:cxn ang="0">
                    <a:pos x="T10" y="T11"/>
                  </a:cxn>
                </a:cxnLst>
                <a:rect l="0" t="0" r="r" b="b"/>
                <a:pathLst>
                  <a:path w="370" h="370">
                    <a:moveTo>
                      <a:pt x="184" y="0"/>
                    </a:moveTo>
                    <a:lnTo>
                      <a:pt x="184" y="0"/>
                    </a:lnTo>
                    <a:cubicBezTo>
                      <a:pt x="83" y="0"/>
                      <a:pt x="0" y="83"/>
                      <a:pt x="0" y="185"/>
                    </a:cubicBezTo>
                    <a:cubicBezTo>
                      <a:pt x="0" y="286"/>
                      <a:pt x="83" y="369"/>
                      <a:pt x="184" y="369"/>
                    </a:cubicBezTo>
                    <a:cubicBezTo>
                      <a:pt x="286" y="369"/>
                      <a:pt x="369" y="286"/>
                      <a:pt x="369" y="185"/>
                    </a:cubicBezTo>
                    <a:cubicBezTo>
                      <a:pt x="369" y="83"/>
                      <a:pt x="286" y="0"/>
                      <a:pt x="184" y="0"/>
                    </a:cubicBezTo>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86" name="Freeform 181">
                <a:extLst>
                  <a:ext uri="{FF2B5EF4-FFF2-40B4-BE49-F238E27FC236}">
                    <a16:creationId xmlns:a16="http://schemas.microsoft.com/office/drawing/2014/main" id="{3ACD431E-66D5-8141-A5BE-94D7D9E74F04}"/>
                  </a:ext>
                </a:extLst>
              </p:cNvPr>
              <p:cNvSpPr>
                <a:spLocks noChangeArrowheads="1"/>
              </p:cNvSpPr>
              <p:nvPr/>
            </p:nvSpPr>
            <p:spPr bwMode="auto">
              <a:xfrm>
                <a:off x="17545661" y="8480347"/>
                <a:ext cx="588159" cy="600797"/>
              </a:xfrm>
              <a:custGeom>
                <a:avLst/>
                <a:gdLst>
                  <a:gd name="T0" fmla="*/ 380 w 619"/>
                  <a:gd name="T1" fmla="*/ 70 h 630"/>
                  <a:gd name="T2" fmla="*/ 340 w 619"/>
                  <a:gd name="T3" fmla="*/ 60 h 630"/>
                  <a:gd name="T4" fmla="*/ 262 w 619"/>
                  <a:gd name="T5" fmla="*/ 3 h 630"/>
                  <a:gd name="T6" fmla="*/ 214 w 619"/>
                  <a:gd name="T7" fmla="*/ 78 h 630"/>
                  <a:gd name="T8" fmla="*/ 171 w 619"/>
                  <a:gd name="T9" fmla="*/ 33 h 630"/>
                  <a:gd name="T10" fmla="*/ 141 w 619"/>
                  <a:gd name="T11" fmla="*/ 126 h 630"/>
                  <a:gd name="T12" fmla="*/ 112 w 619"/>
                  <a:gd name="T13" fmla="*/ 156 h 630"/>
                  <a:gd name="T14" fmla="*/ 24 w 619"/>
                  <a:gd name="T15" fmla="*/ 190 h 630"/>
                  <a:gd name="T16" fmla="*/ 61 w 619"/>
                  <a:gd name="T17" fmla="*/ 271 h 630"/>
                  <a:gd name="T18" fmla="*/ 0 w 619"/>
                  <a:gd name="T19" fmla="*/ 281 h 630"/>
                  <a:gd name="T20" fmla="*/ 61 w 619"/>
                  <a:gd name="T21" fmla="*/ 356 h 630"/>
                  <a:gd name="T22" fmla="*/ 75 w 619"/>
                  <a:gd name="T23" fmla="*/ 410 h 630"/>
                  <a:gd name="T24" fmla="*/ 61 w 619"/>
                  <a:gd name="T25" fmla="*/ 503 h 630"/>
                  <a:gd name="T26" fmla="*/ 168 w 619"/>
                  <a:gd name="T27" fmla="*/ 525 h 630"/>
                  <a:gd name="T28" fmla="*/ 150 w 619"/>
                  <a:gd name="T29" fmla="*/ 584 h 630"/>
                  <a:gd name="T30" fmla="*/ 246 w 619"/>
                  <a:gd name="T31" fmla="*/ 559 h 630"/>
                  <a:gd name="T32" fmla="*/ 286 w 619"/>
                  <a:gd name="T33" fmla="*/ 568 h 630"/>
                  <a:gd name="T34" fmla="*/ 299 w 619"/>
                  <a:gd name="T35" fmla="*/ 629 h 630"/>
                  <a:gd name="T36" fmla="*/ 371 w 619"/>
                  <a:gd name="T37" fmla="*/ 562 h 630"/>
                  <a:gd name="T38" fmla="*/ 411 w 619"/>
                  <a:gd name="T39" fmla="*/ 549 h 630"/>
                  <a:gd name="T40" fmla="*/ 454 w 619"/>
                  <a:gd name="T41" fmla="*/ 597 h 630"/>
                  <a:gd name="T42" fmla="*/ 484 w 619"/>
                  <a:gd name="T43" fmla="*/ 503 h 630"/>
                  <a:gd name="T44" fmla="*/ 511 w 619"/>
                  <a:gd name="T45" fmla="*/ 471 h 630"/>
                  <a:gd name="T46" fmla="*/ 572 w 619"/>
                  <a:gd name="T47" fmla="*/ 493 h 630"/>
                  <a:gd name="T48" fmla="*/ 553 w 619"/>
                  <a:gd name="T49" fmla="*/ 396 h 630"/>
                  <a:gd name="T50" fmla="*/ 561 w 619"/>
                  <a:gd name="T51" fmla="*/ 351 h 630"/>
                  <a:gd name="T52" fmla="*/ 618 w 619"/>
                  <a:gd name="T53" fmla="*/ 345 h 630"/>
                  <a:gd name="T54" fmla="*/ 559 w 619"/>
                  <a:gd name="T55" fmla="*/ 271 h 630"/>
                  <a:gd name="T56" fmla="*/ 548 w 619"/>
                  <a:gd name="T57" fmla="*/ 220 h 630"/>
                  <a:gd name="T58" fmla="*/ 596 w 619"/>
                  <a:gd name="T59" fmla="*/ 177 h 630"/>
                  <a:gd name="T60" fmla="*/ 502 w 619"/>
                  <a:gd name="T61" fmla="*/ 145 h 630"/>
                  <a:gd name="T62" fmla="*/ 457 w 619"/>
                  <a:gd name="T63" fmla="*/ 105 h 630"/>
                  <a:gd name="T64" fmla="*/ 473 w 619"/>
                  <a:gd name="T65" fmla="*/ 43 h 630"/>
                  <a:gd name="T66" fmla="*/ 380 w 619"/>
                  <a:gd name="T67" fmla="*/ 70 h 630"/>
                  <a:gd name="T68" fmla="*/ 521 w 619"/>
                  <a:gd name="T69" fmla="*/ 314 h 630"/>
                  <a:gd name="T70" fmla="*/ 101 w 619"/>
                  <a:gd name="T71" fmla="*/ 314 h 630"/>
                  <a:gd name="T72" fmla="*/ 521 w 619"/>
                  <a:gd name="T73" fmla="*/ 314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9" h="630">
                    <a:moveTo>
                      <a:pt x="380" y="70"/>
                    </a:moveTo>
                    <a:lnTo>
                      <a:pt x="380" y="70"/>
                    </a:lnTo>
                    <a:cubicBezTo>
                      <a:pt x="366" y="65"/>
                      <a:pt x="353" y="62"/>
                      <a:pt x="340" y="62"/>
                    </a:cubicBezTo>
                    <a:cubicBezTo>
                      <a:pt x="340" y="60"/>
                      <a:pt x="340" y="60"/>
                      <a:pt x="340" y="60"/>
                    </a:cubicBezTo>
                    <a:cubicBezTo>
                      <a:pt x="323" y="0"/>
                      <a:pt x="323" y="0"/>
                      <a:pt x="323" y="0"/>
                    </a:cubicBezTo>
                    <a:cubicBezTo>
                      <a:pt x="262" y="3"/>
                      <a:pt x="262" y="3"/>
                      <a:pt x="262" y="3"/>
                    </a:cubicBezTo>
                    <a:cubicBezTo>
                      <a:pt x="254" y="67"/>
                      <a:pt x="254" y="67"/>
                      <a:pt x="254" y="67"/>
                    </a:cubicBezTo>
                    <a:cubicBezTo>
                      <a:pt x="240" y="70"/>
                      <a:pt x="227" y="73"/>
                      <a:pt x="214" y="78"/>
                    </a:cubicBezTo>
                    <a:lnTo>
                      <a:pt x="214" y="78"/>
                    </a:lnTo>
                    <a:cubicBezTo>
                      <a:pt x="171" y="33"/>
                      <a:pt x="171" y="33"/>
                      <a:pt x="171" y="33"/>
                    </a:cubicBezTo>
                    <a:cubicBezTo>
                      <a:pt x="117" y="67"/>
                      <a:pt x="117" y="67"/>
                      <a:pt x="117" y="67"/>
                    </a:cubicBezTo>
                    <a:cubicBezTo>
                      <a:pt x="141" y="126"/>
                      <a:pt x="141" y="126"/>
                      <a:pt x="141" y="126"/>
                    </a:cubicBezTo>
                    <a:cubicBezTo>
                      <a:pt x="131" y="134"/>
                      <a:pt x="120" y="145"/>
                      <a:pt x="112" y="156"/>
                    </a:cubicBezTo>
                    <a:lnTo>
                      <a:pt x="112" y="156"/>
                    </a:lnTo>
                    <a:cubicBezTo>
                      <a:pt x="53" y="134"/>
                      <a:pt x="53" y="134"/>
                      <a:pt x="53" y="134"/>
                    </a:cubicBezTo>
                    <a:cubicBezTo>
                      <a:pt x="24" y="190"/>
                      <a:pt x="24" y="190"/>
                      <a:pt x="24" y="190"/>
                    </a:cubicBezTo>
                    <a:cubicBezTo>
                      <a:pt x="72" y="231"/>
                      <a:pt x="72" y="231"/>
                      <a:pt x="72" y="231"/>
                    </a:cubicBezTo>
                    <a:cubicBezTo>
                      <a:pt x="67" y="244"/>
                      <a:pt x="64" y="255"/>
                      <a:pt x="61" y="271"/>
                    </a:cubicBezTo>
                    <a:lnTo>
                      <a:pt x="61" y="271"/>
                    </a:lnTo>
                    <a:cubicBezTo>
                      <a:pt x="0" y="281"/>
                      <a:pt x="0" y="281"/>
                      <a:pt x="0" y="281"/>
                    </a:cubicBezTo>
                    <a:cubicBezTo>
                      <a:pt x="0" y="345"/>
                      <a:pt x="0" y="345"/>
                      <a:pt x="0" y="345"/>
                    </a:cubicBezTo>
                    <a:cubicBezTo>
                      <a:pt x="61" y="356"/>
                      <a:pt x="61" y="356"/>
                      <a:pt x="61" y="356"/>
                    </a:cubicBezTo>
                    <a:cubicBezTo>
                      <a:pt x="64" y="375"/>
                      <a:pt x="69" y="394"/>
                      <a:pt x="75" y="410"/>
                    </a:cubicBezTo>
                    <a:lnTo>
                      <a:pt x="75" y="410"/>
                    </a:lnTo>
                    <a:cubicBezTo>
                      <a:pt x="29" y="450"/>
                      <a:pt x="29" y="450"/>
                      <a:pt x="29" y="450"/>
                    </a:cubicBezTo>
                    <a:cubicBezTo>
                      <a:pt x="61" y="503"/>
                      <a:pt x="61" y="503"/>
                      <a:pt x="61" y="503"/>
                    </a:cubicBezTo>
                    <a:cubicBezTo>
                      <a:pt x="120" y="482"/>
                      <a:pt x="120" y="482"/>
                      <a:pt x="120" y="482"/>
                    </a:cubicBezTo>
                    <a:cubicBezTo>
                      <a:pt x="133" y="498"/>
                      <a:pt x="150" y="512"/>
                      <a:pt x="168" y="525"/>
                    </a:cubicBezTo>
                    <a:cubicBezTo>
                      <a:pt x="166" y="525"/>
                      <a:pt x="166" y="525"/>
                      <a:pt x="166" y="525"/>
                    </a:cubicBezTo>
                    <a:cubicBezTo>
                      <a:pt x="150" y="584"/>
                      <a:pt x="150" y="584"/>
                      <a:pt x="150" y="584"/>
                    </a:cubicBezTo>
                    <a:cubicBezTo>
                      <a:pt x="208" y="610"/>
                      <a:pt x="208" y="610"/>
                      <a:pt x="208" y="610"/>
                    </a:cubicBezTo>
                    <a:cubicBezTo>
                      <a:pt x="246" y="559"/>
                      <a:pt x="246" y="559"/>
                      <a:pt x="246" y="559"/>
                    </a:cubicBezTo>
                    <a:lnTo>
                      <a:pt x="246" y="559"/>
                    </a:lnTo>
                    <a:cubicBezTo>
                      <a:pt x="259" y="562"/>
                      <a:pt x="272" y="565"/>
                      <a:pt x="286" y="568"/>
                    </a:cubicBezTo>
                    <a:lnTo>
                      <a:pt x="286" y="568"/>
                    </a:lnTo>
                    <a:cubicBezTo>
                      <a:pt x="299" y="629"/>
                      <a:pt x="299" y="629"/>
                      <a:pt x="299" y="629"/>
                    </a:cubicBezTo>
                    <a:cubicBezTo>
                      <a:pt x="363" y="624"/>
                      <a:pt x="363" y="624"/>
                      <a:pt x="363" y="624"/>
                    </a:cubicBezTo>
                    <a:cubicBezTo>
                      <a:pt x="371" y="562"/>
                      <a:pt x="371" y="562"/>
                      <a:pt x="371" y="562"/>
                    </a:cubicBezTo>
                    <a:lnTo>
                      <a:pt x="371" y="562"/>
                    </a:lnTo>
                    <a:cubicBezTo>
                      <a:pt x="385" y="557"/>
                      <a:pt x="398" y="554"/>
                      <a:pt x="411" y="549"/>
                    </a:cubicBezTo>
                    <a:cubicBezTo>
                      <a:pt x="411" y="552"/>
                      <a:pt x="411" y="552"/>
                      <a:pt x="411" y="552"/>
                    </a:cubicBezTo>
                    <a:cubicBezTo>
                      <a:pt x="454" y="597"/>
                      <a:pt x="454" y="597"/>
                      <a:pt x="454" y="597"/>
                    </a:cubicBezTo>
                    <a:cubicBezTo>
                      <a:pt x="508" y="562"/>
                      <a:pt x="508" y="562"/>
                      <a:pt x="508" y="562"/>
                    </a:cubicBezTo>
                    <a:cubicBezTo>
                      <a:pt x="484" y="503"/>
                      <a:pt x="484" y="503"/>
                      <a:pt x="484" y="503"/>
                    </a:cubicBezTo>
                    <a:cubicBezTo>
                      <a:pt x="484" y="501"/>
                      <a:pt x="484" y="501"/>
                      <a:pt x="484" y="501"/>
                    </a:cubicBezTo>
                    <a:cubicBezTo>
                      <a:pt x="492" y="493"/>
                      <a:pt x="502" y="482"/>
                      <a:pt x="511" y="471"/>
                    </a:cubicBezTo>
                    <a:cubicBezTo>
                      <a:pt x="513" y="474"/>
                      <a:pt x="513" y="474"/>
                      <a:pt x="513" y="474"/>
                    </a:cubicBezTo>
                    <a:cubicBezTo>
                      <a:pt x="572" y="493"/>
                      <a:pt x="572" y="493"/>
                      <a:pt x="572" y="493"/>
                    </a:cubicBezTo>
                    <a:cubicBezTo>
                      <a:pt x="601" y="437"/>
                      <a:pt x="601" y="437"/>
                      <a:pt x="601" y="437"/>
                    </a:cubicBezTo>
                    <a:cubicBezTo>
                      <a:pt x="553" y="396"/>
                      <a:pt x="553" y="396"/>
                      <a:pt x="553" y="396"/>
                    </a:cubicBezTo>
                    <a:cubicBezTo>
                      <a:pt x="553" y="394"/>
                      <a:pt x="553" y="394"/>
                      <a:pt x="553" y="394"/>
                    </a:cubicBezTo>
                    <a:cubicBezTo>
                      <a:pt x="556" y="380"/>
                      <a:pt x="559" y="370"/>
                      <a:pt x="561" y="351"/>
                    </a:cubicBezTo>
                    <a:cubicBezTo>
                      <a:pt x="564" y="351"/>
                      <a:pt x="564" y="351"/>
                      <a:pt x="564" y="351"/>
                    </a:cubicBezTo>
                    <a:cubicBezTo>
                      <a:pt x="618" y="345"/>
                      <a:pt x="618" y="345"/>
                      <a:pt x="618" y="345"/>
                    </a:cubicBezTo>
                    <a:cubicBezTo>
                      <a:pt x="618" y="284"/>
                      <a:pt x="618" y="284"/>
                      <a:pt x="618" y="284"/>
                    </a:cubicBezTo>
                    <a:cubicBezTo>
                      <a:pt x="559" y="271"/>
                      <a:pt x="559" y="271"/>
                      <a:pt x="559" y="271"/>
                    </a:cubicBezTo>
                    <a:cubicBezTo>
                      <a:pt x="561" y="271"/>
                      <a:pt x="561" y="271"/>
                      <a:pt x="561" y="271"/>
                    </a:cubicBezTo>
                    <a:cubicBezTo>
                      <a:pt x="556" y="255"/>
                      <a:pt x="553" y="236"/>
                      <a:pt x="548" y="220"/>
                    </a:cubicBezTo>
                    <a:cubicBezTo>
                      <a:pt x="551" y="220"/>
                      <a:pt x="551" y="220"/>
                      <a:pt x="551" y="220"/>
                    </a:cubicBezTo>
                    <a:cubicBezTo>
                      <a:pt x="596" y="177"/>
                      <a:pt x="596" y="177"/>
                      <a:pt x="596" y="177"/>
                    </a:cubicBezTo>
                    <a:cubicBezTo>
                      <a:pt x="564" y="124"/>
                      <a:pt x="564" y="124"/>
                      <a:pt x="564" y="124"/>
                    </a:cubicBezTo>
                    <a:cubicBezTo>
                      <a:pt x="502" y="145"/>
                      <a:pt x="502" y="145"/>
                      <a:pt x="502" y="145"/>
                    </a:cubicBezTo>
                    <a:cubicBezTo>
                      <a:pt x="502" y="148"/>
                      <a:pt x="502" y="148"/>
                      <a:pt x="502" y="148"/>
                    </a:cubicBezTo>
                    <a:cubicBezTo>
                      <a:pt x="489" y="131"/>
                      <a:pt x="473" y="118"/>
                      <a:pt x="457" y="105"/>
                    </a:cubicBezTo>
                    <a:lnTo>
                      <a:pt x="457" y="105"/>
                    </a:lnTo>
                    <a:cubicBezTo>
                      <a:pt x="473" y="43"/>
                      <a:pt x="473" y="43"/>
                      <a:pt x="473" y="43"/>
                    </a:cubicBezTo>
                    <a:cubicBezTo>
                      <a:pt x="417" y="17"/>
                      <a:pt x="417" y="17"/>
                      <a:pt x="417" y="17"/>
                    </a:cubicBezTo>
                    <a:cubicBezTo>
                      <a:pt x="380" y="70"/>
                      <a:pt x="380" y="70"/>
                      <a:pt x="380" y="70"/>
                    </a:cubicBezTo>
                    <a:close/>
                    <a:moveTo>
                      <a:pt x="521" y="314"/>
                    </a:moveTo>
                    <a:lnTo>
                      <a:pt x="521" y="314"/>
                    </a:lnTo>
                    <a:cubicBezTo>
                      <a:pt x="521" y="431"/>
                      <a:pt x="428" y="525"/>
                      <a:pt x="312" y="525"/>
                    </a:cubicBezTo>
                    <a:cubicBezTo>
                      <a:pt x="195" y="525"/>
                      <a:pt x="101" y="431"/>
                      <a:pt x="101" y="314"/>
                    </a:cubicBezTo>
                    <a:cubicBezTo>
                      <a:pt x="101" y="199"/>
                      <a:pt x="195" y="102"/>
                      <a:pt x="312" y="102"/>
                    </a:cubicBezTo>
                    <a:cubicBezTo>
                      <a:pt x="428" y="102"/>
                      <a:pt x="521" y="199"/>
                      <a:pt x="521" y="314"/>
                    </a:cubicBezTo>
                    <a:close/>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grpSp>
        <p:grpSp>
          <p:nvGrpSpPr>
            <p:cNvPr id="34" name="Group 62">
              <a:extLst>
                <a:ext uri="{FF2B5EF4-FFF2-40B4-BE49-F238E27FC236}">
                  <a16:creationId xmlns:a16="http://schemas.microsoft.com/office/drawing/2014/main" id="{1BA2564F-D76E-CC44-975E-9C850995AE92}"/>
                </a:ext>
              </a:extLst>
            </p:cNvPr>
            <p:cNvGrpSpPr/>
            <p:nvPr/>
          </p:nvGrpSpPr>
          <p:grpSpPr>
            <a:xfrm>
              <a:off x="17812236" y="7168747"/>
              <a:ext cx="1595222" cy="1590844"/>
              <a:chOff x="17812236" y="7168747"/>
              <a:chExt cx="1595222" cy="1590844"/>
            </a:xfrm>
            <a:solidFill>
              <a:schemeClr val="accent2"/>
            </a:solidFill>
          </p:grpSpPr>
          <p:sp>
            <p:nvSpPr>
              <p:cNvPr id="83" name="Freeform 196">
                <a:extLst>
                  <a:ext uri="{FF2B5EF4-FFF2-40B4-BE49-F238E27FC236}">
                    <a16:creationId xmlns:a16="http://schemas.microsoft.com/office/drawing/2014/main" id="{04C4D4CC-1780-1A44-B733-5E65C4930700}"/>
                  </a:ext>
                </a:extLst>
              </p:cNvPr>
              <p:cNvSpPr>
                <a:spLocks noChangeArrowheads="1"/>
              </p:cNvSpPr>
              <p:nvPr/>
            </p:nvSpPr>
            <p:spPr bwMode="auto">
              <a:xfrm>
                <a:off x="18078812" y="7435298"/>
                <a:ext cx="1057840" cy="1057742"/>
              </a:xfrm>
              <a:custGeom>
                <a:avLst/>
                <a:gdLst>
                  <a:gd name="T0" fmla="*/ 262 w 1108"/>
                  <a:gd name="T1" fmla="*/ 163 h 1109"/>
                  <a:gd name="T2" fmla="*/ 262 w 1108"/>
                  <a:gd name="T3" fmla="*/ 163 h 1109"/>
                  <a:gd name="T4" fmla="*/ 160 w 1108"/>
                  <a:gd name="T5" fmla="*/ 846 h 1109"/>
                  <a:gd name="T6" fmla="*/ 845 w 1108"/>
                  <a:gd name="T7" fmla="*/ 947 h 1109"/>
                  <a:gd name="T8" fmla="*/ 947 w 1108"/>
                  <a:gd name="T9" fmla="*/ 263 h 1109"/>
                  <a:gd name="T10" fmla="*/ 262 w 1108"/>
                  <a:gd name="T11" fmla="*/ 163 h 1109"/>
                </a:gdLst>
                <a:ahLst/>
                <a:cxnLst>
                  <a:cxn ang="0">
                    <a:pos x="T0" y="T1"/>
                  </a:cxn>
                  <a:cxn ang="0">
                    <a:pos x="T2" y="T3"/>
                  </a:cxn>
                  <a:cxn ang="0">
                    <a:pos x="T4" y="T5"/>
                  </a:cxn>
                  <a:cxn ang="0">
                    <a:pos x="T6" y="T7"/>
                  </a:cxn>
                  <a:cxn ang="0">
                    <a:pos x="T8" y="T9"/>
                  </a:cxn>
                  <a:cxn ang="0">
                    <a:pos x="T10" y="T11"/>
                  </a:cxn>
                </a:cxnLst>
                <a:rect l="0" t="0" r="r" b="b"/>
                <a:pathLst>
                  <a:path w="1108" h="1109">
                    <a:moveTo>
                      <a:pt x="262" y="163"/>
                    </a:moveTo>
                    <a:lnTo>
                      <a:pt x="262" y="163"/>
                    </a:lnTo>
                    <a:cubicBezTo>
                      <a:pt x="45" y="324"/>
                      <a:pt x="0" y="632"/>
                      <a:pt x="160" y="846"/>
                    </a:cubicBezTo>
                    <a:cubicBezTo>
                      <a:pt x="324" y="1062"/>
                      <a:pt x="629" y="1108"/>
                      <a:pt x="845" y="947"/>
                    </a:cubicBezTo>
                    <a:cubicBezTo>
                      <a:pt x="1062" y="787"/>
                      <a:pt x="1107" y="479"/>
                      <a:pt x="947" y="263"/>
                    </a:cubicBezTo>
                    <a:cubicBezTo>
                      <a:pt x="784" y="45"/>
                      <a:pt x="479" y="0"/>
                      <a:pt x="262" y="163"/>
                    </a:cubicBezTo>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84" name="Freeform 197">
                <a:extLst>
                  <a:ext uri="{FF2B5EF4-FFF2-40B4-BE49-F238E27FC236}">
                    <a16:creationId xmlns:a16="http://schemas.microsoft.com/office/drawing/2014/main" id="{6AE706BF-EFB5-A847-A44E-279E68490EDC}"/>
                  </a:ext>
                </a:extLst>
              </p:cNvPr>
              <p:cNvSpPr>
                <a:spLocks noChangeArrowheads="1"/>
              </p:cNvSpPr>
              <p:nvPr/>
            </p:nvSpPr>
            <p:spPr bwMode="auto">
              <a:xfrm>
                <a:off x="17812236" y="7168747"/>
                <a:ext cx="1595222" cy="1590844"/>
              </a:xfrm>
              <a:custGeom>
                <a:avLst/>
                <a:gdLst>
                  <a:gd name="T0" fmla="*/ 586 w 1667"/>
                  <a:gd name="T1" fmla="*/ 203 h 1662"/>
                  <a:gd name="T2" fmla="*/ 487 w 1667"/>
                  <a:gd name="T3" fmla="*/ 246 h 1662"/>
                  <a:gd name="T4" fmla="*/ 233 w 1667"/>
                  <a:gd name="T5" fmla="*/ 251 h 1662"/>
                  <a:gd name="T6" fmla="*/ 251 w 1667"/>
                  <a:gd name="T7" fmla="*/ 487 h 1662"/>
                  <a:gd name="T8" fmla="*/ 88 w 1667"/>
                  <a:gd name="T9" fmla="*/ 454 h 1662"/>
                  <a:gd name="T10" fmla="*/ 171 w 1667"/>
                  <a:gd name="T11" fmla="*/ 700 h 1662"/>
                  <a:gd name="T12" fmla="*/ 155 w 1667"/>
                  <a:gd name="T13" fmla="*/ 808 h 1662"/>
                  <a:gd name="T14" fmla="*/ 21 w 1667"/>
                  <a:gd name="T15" fmla="*/ 1024 h 1662"/>
                  <a:gd name="T16" fmla="*/ 233 w 1667"/>
                  <a:gd name="T17" fmla="*/ 1137 h 1662"/>
                  <a:gd name="T18" fmla="*/ 120 w 1667"/>
                  <a:gd name="T19" fmla="*/ 1254 h 1662"/>
                  <a:gd name="T20" fmla="*/ 369 w 1667"/>
                  <a:gd name="T21" fmla="*/ 1318 h 1662"/>
                  <a:gd name="T22" fmla="*/ 479 w 1667"/>
                  <a:gd name="T23" fmla="*/ 1407 h 1662"/>
                  <a:gd name="T24" fmla="*/ 602 w 1667"/>
                  <a:gd name="T25" fmla="*/ 1631 h 1662"/>
                  <a:gd name="T26" fmla="*/ 856 w 1667"/>
                  <a:gd name="T27" fmla="*/ 1503 h 1662"/>
                  <a:gd name="T28" fmla="*/ 917 w 1667"/>
                  <a:gd name="T29" fmla="*/ 1661 h 1662"/>
                  <a:gd name="T30" fmla="*/ 1080 w 1667"/>
                  <a:gd name="T31" fmla="*/ 1457 h 1662"/>
                  <a:gd name="T32" fmla="*/ 1177 w 1667"/>
                  <a:gd name="T33" fmla="*/ 1409 h 1662"/>
                  <a:gd name="T34" fmla="*/ 1305 w 1667"/>
                  <a:gd name="T35" fmla="*/ 1516 h 1662"/>
                  <a:gd name="T36" fmla="*/ 1350 w 1667"/>
                  <a:gd name="T37" fmla="*/ 1260 h 1662"/>
                  <a:gd name="T38" fmla="*/ 1412 w 1667"/>
                  <a:gd name="T39" fmla="*/ 1171 h 1662"/>
                  <a:gd name="T40" fmla="*/ 1578 w 1667"/>
                  <a:gd name="T41" fmla="*/ 1206 h 1662"/>
                  <a:gd name="T42" fmla="*/ 1495 w 1667"/>
                  <a:gd name="T43" fmla="*/ 957 h 1662"/>
                  <a:gd name="T44" fmla="*/ 1506 w 1667"/>
                  <a:gd name="T45" fmla="*/ 850 h 1662"/>
                  <a:gd name="T46" fmla="*/ 1666 w 1667"/>
                  <a:gd name="T47" fmla="*/ 799 h 1662"/>
                  <a:gd name="T48" fmla="*/ 1476 w 1667"/>
                  <a:gd name="T49" fmla="*/ 623 h 1662"/>
                  <a:gd name="T50" fmla="*/ 1418 w 1667"/>
                  <a:gd name="T51" fmla="*/ 505 h 1662"/>
                  <a:gd name="T52" fmla="*/ 1535 w 1667"/>
                  <a:gd name="T53" fmla="*/ 414 h 1662"/>
                  <a:gd name="T54" fmla="*/ 1289 w 1667"/>
                  <a:gd name="T55" fmla="*/ 348 h 1662"/>
                  <a:gd name="T56" fmla="*/ 1182 w 1667"/>
                  <a:gd name="T57" fmla="*/ 256 h 1662"/>
                  <a:gd name="T58" fmla="*/ 1220 w 1667"/>
                  <a:gd name="T59" fmla="*/ 91 h 1662"/>
                  <a:gd name="T60" fmla="*/ 974 w 1667"/>
                  <a:gd name="T61" fmla="*/ 168 h 1662"/>
                  <a:gd name="T62" fmla="*/ 810 w 1667"/>
                  <a:gd name="T63" fmla="*/ 155 h 1662"/>
                  <a:gd name="T64" fmla="*/ 749 w 1667"/>
                  <a:gd name="T65" fmla="*/ 0 h 1662"/>
                  <a:gd name="T66" fmla="*/ 586 w 1667"/>
                  <a:gd name="T67" fmla="*/ 200 h 1662"/>
                  <a:gd name="T68" fmla="*/ 1281 w 1667"/>
                  <a:gd name="T69" fmla="*/ 495 h 1662"/>
                  <a:gd name="T70" fmla="*/ 1166 w 1667"/>
                  <a:gd name="T71" fmla="*/ 1278 h 1662"/>
                  <a:gd name="T72" fmla="*/ 497 w 1667"/>
                  <a:gd name="T73" fmla="*/ 38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7" h="1662">
                    <a:moveTo>
                      <a:pt x="586" y="203"/>
                    </a:moveTo>
                    <a:lnTo>
                      <a:pt x="586" y="203"/>
                    </a:lnTo>
                    <a:cubicBezTo>
                      <a:pt x="553" y="214"/>
                      <a:pt x="521" y="230"/>
                      <a:pt x="489" y="249"/>
                    </a:cubicBezTo>
                    <a:cubicBezTo>
                      <a:pt x="487" y="246"/>
                      <a:pt x="487" y="246"/>
                      <a:pt x="487" y="246"/>
                    </a:cubicBezTo>
                    <a:cubicBezTo>
                      <a:pt x="361" y="141"/>
                      <a:pt x="361" y="141"/>
                      <a:pt x="361" y="141"/>
                    </a:cubicBezTo>
                    <a:cubicBezTo>
                      <a:pt x="233" y="251"/>
                      <a:pt x="233" y="251"/>
                      <a:pt x="233" y="251"/>
                    </a:cubicBezTo>
                    <a:cubicBezTo>
                      <a:pt x="316" y="398"/>
                      <a:pt x="316" y="398"/>
                      <a:pt x="316" y="398"/>
                    </a:cubicBezTo>
                    <a:cubicBezTo>
                      <a:pt x="291" y="425"/>
                      <a:pt x="270" y="454"/>
                      <a:pt x="251" y="487"/>
                    </a:cubicBezTo>
                    <a:cubicBezTo>
                      <a:pt x="248" y="484"/>
                      <a:pt x="248" y="484"/>
                      <a:pt x="248" y="484"/>
                    </a:cubicBezTo>
                    <a:cubicBezTo>
                      <a:pt x="88" y="454"/>
                      <a:pt x="88" y="454"/>
                      <a:pt x="88" y="454"/>
                    </a:cubicBezTo>
                    <a:cubicBezTo>
                      <a:pt x="29" y="609"/>
                      <a:pt x="29" y="609"/>
                      <a:pt x="29" y="609"/>
                    </a:cubicBezTo>
                    <a:cubicBezTo>
                      <a:pt x="171" y="700"/>
                      <a:pt x="171" y="700"/>
                      <a:pt x="171" y="700"/>
                    </a:cubicBezTo>
                    <a:cubicBezTo>
                      <a:pt x="163" y="735"/>
                      <a:pt x="160" y="770"/>
                      <a:pt x="158" y="808"/>
                    </a:cubicBezTo>
                    <a:cubicBezTo>
                      <a:pt x="155" y="808"/>
                      <a:pt x="155" y="808"/>
                      <a:pt x="155" y="808"/>
                    </a:cubicBezTo>
                    <a:cubicBezTo>
                      <a:pt x="0" y="858"/>
                      <a:pt x="0" y="858"/>
                      <a:pt x="0" y="858"/>
                    </a:cubicBezTo>
                    <a:cubicBezTo>
                      <a:pt x="21" y="1024"/>
                      <a:pt x="21" y="1024"/>
                      <a:pt x="21" y="1024"/>
                    </a:cubicBezTo>
                    <a:cubicBezTo>
                      <a:pt x="190" y="1035"/>
                      <a:pt x="190" y="1035"/>
                      <a:pt x="190" y="1035"/>
                    </a:cubicBezTo>
                    <a:cubicBezTo>
                      <a:pt x="201" y="1070"/>
                      <a:pt x="206" y="1088"/>
                      <a:pt x="233" y="1137"/>
                    </a:cubicBezTo>
                    <a:cubicBezTo>
                      <a:pt x="230" y="1139"/>
                      <a:pt x="230" y="1139"/>
                      <a:pt x="230" y="1139"/>
                    </a:cubicBezTo>
                    <a:cubicBezTo>
                      <a:pt x="120" y="1254"/>
                      <a:pt x="120" y="1254"/>
                      <a:pt x="120" y="1254"/>
                    </a:cubicBezTo>
                    <a:cubicBezTo>
                      <a:pt x="219" y="1388"/>
                      <a:pt x="219" y="1388"/>
                      <a:pt x="219" y="1388"/>
                    </a:cubicBezTo>
                    <a:cubicBezTo>
                      <a:pt x="369" y="1318"/>
                      <a:pt x="369" y="1318"/>
                      <a:pt x="369" y="1318"/>
                    </a:cubicBezTo>
                    <a:cubicBezTo>
                      <a:pt x="404" y="1351"/>
                      <a:pt x="441" y="1380"/>
                      <a:pt x="481" y="1404"/>
                    </a:cubicBezTo>
                    <a:cubicBezTo>
                      <a:pt x="479" y="1407"/>
                      <a:pt x="479" y="1407"/>
                      <a:pt x="479" y="1407"/>
                    </a:cubicBezTo>
                    <a:cubicBezTo>
                      <a:pt x="447" y="1567"/>
                      <a:pt x="447" y="1567"/>
                      <a:pt x="447" y="1567"/>
                    </a:cubicBezTo>
                    <a:cubicBezTo>
                      <a:pt x="602" y="1631"/>
                      <a:pt x="602" y="1631"/>
                      <a:pt x="602" y="1631"/>
                    </a:cubicBezTo>
                    <a:cubicBezTo>
                      <a:pt x="693" y="1490"/>
                      <a:pt x="693" y="1490"/>
                      <a:pt x="693" y="1490"/>
                    </a:cubicBezTo>
                    <a:cubicBezTo>
                      <a:pt x="746" y="1500"/>
                      <a:pt x="802" y="1506"/>
                      <a:pt x="856" y="1503"/>
                    </a:cubicBezTo>
                    <a:cubicBezTo>
                      <a:pt x="856" y="1508"/>
                      <a:pt x="856" y="1508"/>
                      <a:pt x="856" y="1508"/>
                    </a:cubicBezTo>
                    <a:cubicBezTo>
                      <a:pt x="917" y="1661"/>
                      <a:pt x="917" y="1661"/>
                      <a:pt x="917" y="1661"/>
                    </a:cubicBezTo>
                    <a:cubicBezTo>
                      <a:pt x="1080" y="1626"/>
                      <a:pt x="1080" y="1626"/>
                      <a:pt x="1080" y="1626"/>
                    </a:cubicBezTo>
                    <a:cubicBezTo>
                      <a:pt x="1080" y="1457"/>
                      <a:pt x="1080" y="1457"/>
                      <a:pt x="1080" y="1457"/>
                    </a:cubicBezTo>
                    <a:lnTo>
                      <a:pt x="1080" y="1457"/>
                    </a:lnTo>
                    <a:cubicBezTo>
                      <a:pt x="1113" y="1444"/>
                      <a:pt x="1145" y="1428"/>
                      <a:pt x="1177" y="1409"/>
                    </a:cubicBezTo>
                    <a:cubicBezTo>
                      <a:pt x="1179" y="1412"/>
                      <a:pt x="1179" y="1412"/>
                      <a:pt x="1179" y="1412"/>
                    </a:cubicBezTo>
                    <a:cubicBezTo>
                      <a:pt x="1305" y="1516"/>
                      <a:pt x="1305" y="1516"/>
                      <a:pt x="1305" y="1516"/>
                    </a:cubicBezTo>
                    <a:cubicBezTo>
                      <a:pt x="1434" y="1407"/>
                      <a:pt x="1434" y="1407"/>
                      <a:pt x="1434" y="1407"/>
                    </a:cubicBezTo>
                    <a:cubicBezTo>
                      <a:pt x="1350" y="1260"/>
                      <a:pt x="1350" y="1260"/>
                      <a:pt x="1350" y="1260"/>
                    </a:cubicBezTo>
                    <a:lnTo>
                      <a:pt x="1350" y="1260"/>
                    </a:lnTo>
                    <a:cubicBezTo>
                      <a:pt x="1375" y="1233"/>
                      <a:pt x="1396" y="1203"/>
                      <a:pt x="1412" y="1171"/>
                    </a:cubicBezTo>
                    <a:cubicBezTo>
                      <a:pt x="1418" y="1174"/>
                      <a:pt x="1418" y="1174"/>
                      <a:pt x="1418" y="1174"/>
                    </a:cubicBezTo>
                    <a:cubicBezTo>
                      <a:pt x="1578" y="1206"/>
                      <a:pt x="1578" y="1206"/>
                      <a:pt x="1578" y="1206"/>
                    </a:cubicBezTo>
                    <a:cubicBezTo>
                      <a:pt x="1639" y="1048"/>
                      <a:pt x="1639" y="1048"/>
                      <a:pt x="1639" y="1048"/>
                    </a:cubicBezTo>
                    <a:cubicBezTo>
                      <a:pt x="1495" y="957"/>
                      <a:pt x="1495" y="957"/>
                      <a:pt x="1495" y="957"/>
                    </a:cubicBezTo>
                    <a:cubicBezTo>
                      <a:pt x="1492" y="957"/>
                      <a:pt x="1492" y="957"/>
                      <a:pt x="1492" y="957"/>
                    </a:cubicBezTo>
                    <a:cubicBezTo>
                      <a:pt x="1500" y="923"/>
                      <a:pt x="1503" y="888"/>
                      <a:pt x="1506" y="850"/>
                    </a:cubicBezTo>
                    <a:cubicBezTo>
                      <a:pt x="1511" y="850"/>
                      <a:pt x="1511" y="850"/>
                      <a:pt x="1511" y="850"/>
                    </a:cubicBezTo>
                    <a:cubicBezTo>
                      <a:pt x="1666" y="799"/>
                      <a:pt x="1666" y="799"/>
                      <a:pt x="1666" y="799"/>
                    </a:cubicBezTo>
                    <a:cubicBezTo>
                      <a:pt x="1645" y="634"/>
                      <a:pt x="1645" y="634"/>
                      <a:pt x="1645" y="634"/>
                    </a:cubicBezTo>
                    <a:cubicBezTo>
                      <a:pt x="1476" y="623"/>
                      <a:pt x="1476" y="623"/>
                      <a:pt x="1476" y="623"/>
                    </a:cubicBezTo>
                    <a:cubicBezTo>
                      <a:pt x="1465" y="615"/>
                      <a:pt x="1465" y="615"/>
                      <a:pt x="1465" y="615"/>
                    </a:cubicBezTo>
                    <a:cubicBezTo>
                      <a:pt x="1455" y="580"/>
                      <a:pt x="1447" y="553"/>
                      <a:pt x="1418" y="505"/>
                    </a:cubicBezTo>
                    <a:cubicBezTo>
                      <a:pt x="1423" y="503"/>
                      <a:pt x="1423" y="503"/>
                      <a:pt x="1423" y="503"/>
                    </a:cubicBezTo>
                    <a:cubicBezTo>
                      <a:pt x="1535" y="414"/>
                      <a:pt x="1535" y="414"/>
                      <a:pt x="1535" y="414"/>
                    </a:cubicBezTo>
                    <a:cubicBezTo>
                      <a:pt x="1434" y="280"/>
                      <a:pt x="1434" y="280"/>
                      <a:pt x="1434" y="280"/>
                    </a:cubicBezTo>
                    <a:cubicBezTo>
                      <a:pt x="1289" y="348"/>
                      <a:pt x="1289" y="348"/>
                      <a:pt x="1289" y="348"/>
                    </a:cubicBezTo>
                    <a:cubicBezTo>
                      <a:pt x="1292" y="345"/>
                      <a:pt x="1292" y="345"/>
                      <a:pt x="1292" y="345"/>
                    </a:cubicBezTo>
                    <a:cubicBezTo>
                      <a:pt x="1257" y="313"/>
                      <a:pt x="1222" y="280"/>
                      <a:pt x="1182" y="256"/>
                    </a:cubicBezTo>
                    <a:cubicBezTo>
                      <a:pt x="1188" y="251"/>
                      <a:pt x="1188" y="251"/>
                      <a:pt x="1188" y="251"/>
                    </a:cubicBezTo>
                    <a:cubicBezTo>
                      <a:pt x="1220" y="91"/>
                      <a:pt x="1220" y="91"/>
                      <a:pt x="1220" y="91"/>
                    </a:cubicBezTo>
                    <a:cubicBezTo>
                      <a:pt x="1064" y="26"/>
                      <a:pt x="1064" y="26"/>
                      <a:pt x="1064" y="26"/>
                    </a:cubicBezTo>
                    <a:cubicBezTo>
                      <a:pt x="974" y="168"/>
                      <a:pt x="974" y="168"/>
                      <a:pt x="974" y="168"/>
                    </a:cubicBezTo>
                    <a:cubicBezTo>
                      <a:pt x="974" y="171"/>
                      <a:pt x="974" y="171"/>
                      <a:pt x="974" y="171"/>
                    </a:cubicBezTo>
                    <a:cubicBezTo>
                      <a:pt x="920" y="160"/>
                      <a:pt x="866" y="155"/>
                      <a:pt x="810" y="155"/>
                    </a:cubicBezTo>
                    <a:cubicBezTo>
                      <a:pt x="810" y="149"/>
                      <a:pt x="810" y="149"/>
                      <a:pt x="810" y="149"/>
                    </a:cubicBezTo>
                    <a:cubicBezTo>
                      <a:pt x="749" y="0"/>
                      <a:pt x="749" y="0"/>
                      <a:pt x="749" y="0"/>
                    </a:cubicBezTo>
                    <a:cubicBezTo>
                      <a:pt x="586" y="32"/>
                      <a:pt x="586" y="32"/>
                      <a:pt x="586" y="32"/>
                    </a:cubicBezTo>
                    <a:cubicBezTo>
                      <a:pt x="586" y="200"/>
                      <a:pt x="586" y="200"/>
                      <a:pt x="586" y="200"/>
                    </a:cubicBezTo>
                    <a:lnTo>
                      <a:pt x="586" y="203"/>
                    </a:lnTo>
                    <a:close/>
                    <a:moveTo>
                      <a:pt x="1281" y="495"/>
                    </a:moveTo>
                    <a:lnTo>
                      <a:pt x="1281" y="495"/>
                    </a:lnTo>
                    <a:cubicBezTo>
                      <a:pt x="1465" y="743"/>
                      <a:pt x="1412" y="1094"/>
                      <a:pt x="1166" y="1278"/>
                    </a:cubicBezTo>
                    <a:cubicBezTo>
                      <a:pt x="917" y="1463"/>
                      <a:pt x="567" y="1412"/>
                      <a:pt x="382" y="1163"/>
                    </a:cubicBezTo>
                    <a:cubicBezTo>
                      <a:pt x="198" y="917"/>
                      <a:pt x="248" y="567"/>
                      <a:pt x="497" y="382"/>
                    </a:cubicBezTo>
                    <a:cubicBezTo>
                      <a:pt x="746" y="198"/>
                      <a:pt x="1096" y="249"/>
                      <a:pt x="1281" y="495"/>
                    </a:cubicBezTo>
                    <a:close/>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grpSp>
        <p:sp>
          <p:nvSpPr>
            <p:cNvPr id="35" name="Freeform 157">
              <a:extLst>
                <a:ext uri="{FF2B5EF4-FFF2-40B4-BE49-F238E27FC236}">
                  <a16:creationId xmlns:a16="http://schemas.microsoft.com/office/drawing/2014/main" id="{7E56ADB0-19F6-014D-A311-352EEF3F98BB}"/>
                </a:ext>
              </a:extLst>
            </p:cNvPr>
            <p:cNvSpPr>
              <a:spLocks noChangeArrowheads="1"/>
            </p:cNvSpPr>
            <p:nvPr/>
          </p:nvSpPr>
          <p:spPr bwMode="auto">
            <a:xfrm>
              <a:off x="15374994" y="4637646"/>
              <a:ext cx="2768449" cy="2768762"/>
            </a:xfrm>
            <a:custGeom>
              <a:avLst/>
              <a:gdLst>
                <a:gd name="T0" fmla="*/ 2889 w 2890"/>
                <a:gd name="T1" fmla="*/ 1445 h 2888"/>
                <a:gd name="T2" fmla="*/ 2889 w 2890"/>
                <a:gd name="T3" fmla="*/ 1445 h 2888"/>
                <a:gd name="T4" fmla="*/ 1445 w 2890"/>
                <a:gd name="T5" fmla="*/ 0 h 2888"/>
                <a:gd name="T6" fmla="*/ 0 w 2890"/>
                <a:gd name="T7" fmla="*/ 1445 h 2888"/>
                <a:gd name="T8" fmla="*/ 1445 w 2890"/>
                <a:gd name="T9" fmla="*/ 2887 h 2888"/>
                <a:gd name="T10" fmla="*/ 2889 w 2890"/>
                <a:gd name="T11" fmla="*/ 1445 h 2888"/>
              </a:gdLst>
              <a:ahLst/>
              <a:cxnLst>
                <a:cxn ang="0">
                  <a:pos x="T0" y="T1"/>
                </a:cxn>
                <a:cxn ang="0">
                  <a:pos x="T2" y="T3"/>
                </a:cxn>
                <a:cxn ang="0">
                  <a:pos x="T4" y="T5"/>
                </a:cxn>
                <a:cxn ang="0">
                  <a:pos x="T6" y="T7"/>
                </a:cxn>
                <a:cxn ang="0">
                  <a:pos x="T8" y="T9"/>
                </a:cxn>
                <a:cxn ang="0">
                  <a:pos x="T10" y="T11"/>
                </a:cxn>
              </a:cxnLst>
              <a:rect l="0" t="0" r="r" b="b"/>
              <a:pathLst>
                <a:path w="2890" h="2888">
                  <a:moveTo>
                    <a:pt x="2889" y="1445"/>
                  </a:moveTo>
                  <a:lnTo>
                    <a:pt x="2889" y="1445"/>
                  </a:lnTo>
                  <a:cubicBezTo>
                    <a:pt x="2889" y="648"/>
                    <a:pt x="2242" y="0"/>
                    <a:pt x="1445" y="0"/>
                  </a:cubicBezTo>
                  <a:cubicBezTo>
                    <a:pt x="648" y="0"/>
                    <a:pt x="0" y="648"/>
                    <a:pt x="0" y="1445"/>
                  </a:cubicBezTo>
                  <a:cubicBezTo>
                    <a:pt x="0" y="2242"/>
                    <a:pt x="648" y="2887"/>
                    <a:pt x="1445" y="2887"/>
                  </a:cubicBezTo>
                  <a:cubicBezTo>
                    <a:pt x="2242" y="2887"/>
                    <a:pt x="2889" y="2242"/>
                    <a:pt x="2889" y="1445"/>
                  </a:cubicBezTo>
                </a:path>
              </a:pathLst>
            </a:custGeom>
            <a:solidFill>
              <a:srgbClr val="6F6154"/>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36" name="Freeform 204">
              <a:extLst>
                <a:ext uri="{FF2B5EF4-FFF2-40B4-BE49-F238E27FC236}">
                  <a16:creationId xmlns:a16="http://schemas.microsoft.com/office/drawing/2014/main" id="{C1966308-823B-2342-A712-54DD4C3CEF52}"/>
                </a:ext>
              </a:extLst>
            </p:cNvPr>
            <p:cNvSpPr>
              <a:spLocks noChangeArrowheads="1"/>
            </p:cNvSpPr>
            <p:nvPr/>
          </p:nvSpPr>
          <p:spPr bwMode="auto">
            <a:xfrm>
              <a:off x="15324197" y="4583668"/>
              <a:ext cx="2768449" cy="2765586"/>
            </a:xfrm>
            <a:custGeom>
              <a:avLst/>
              <a:gdLst>
                <a:gd name="T0" fmla="*/ 2886 w 2887"/>
                <a:gd name="T1" fmla="*/ 1445 h 2888"/>
                <a:gd name="T2" fmla="*/ 2886 w 2887"/>
                <a:gd name="T3" fmla="*/ 1445 h 2888"/>
                <a:gd name="T4" fmla="*/ 1442 w 2887"/>
                <a:gd name="T5" fmla="*/ 0 h 2888"/>
                <a:gd name="T6" fmla="*/ 0 w 2887"/>
                <a:gd name="T7" fmla="*/ 1445 h 2888"/>
                <a:gd name="T8" fmla="*/ 1442 w 2887"/>
                <a:gd name="T9" fmla="*/ 2887 h 2888"/>
                <a:gd name="T10" fmla="*/ 2886 w 2887"/>
                <a:gd name="T11" fmla="*/ 1445 h 2888"/>
              </a:gdLst>
              <a:ahLst/>
              <a:cxnLst>
                <a:cxn ang="0">
                  <a:pos x="T0" y="T1"/>
                </a:cxn>
                <a:cxn ang="0">
                  <a:pos x="T2" y="T3"/>
                </a:cxn>
                <a:cxn ang="0">
                  <a:pos x="T4" y="T5"/>
                </a:cxn>
                <a:cxn ang="0">
                  <a:pos x="T6" y="T7"/>
                </a:cxn>
                <a:cxn ang="0">
                  <a:pos x="T8" y="T9"/>
                </a:cxn>
                <a:cxn ang="0">
                  <a:pos x="T10" y="T11"/>
                </a:cxn>
              </a:cxnLst>
              <a:rect l="0" t="0" r="r" b="b"/>
              <a:pathLst>
                <a:path w="2887" h="2888">
                  <a:moveTo>
                    <a:pt x="2886" y="1445"/>
                  </a:moveTo>
                  <a:lnTo>
                    <a:pt x="2886" y="1445"/>
                  </a:lnTo>
                  <a:cubicBezTo>
                    <a:pt x="2886" y="648"/>
                    <a:pt x="2239" y="0"/>
                    <a:pt x="1442" y="0"/>
                  </a:cubicBezTo>
                  <a:cubicBezTo>
                    <a:pt x="645" y="0"/>
                    <a:pt x="0" y="648"/>
                    <a:pt x="0" y="1445"/>
                  </a:cubicBezTo>
                  <a:cubicBezTo>
                    <a:pt x="0" y="2242"/>
                    <a:pt x="645" y="2887"/>
                    <a:pt x="1442" y="2887"/>
                  </a:cubicBezTo>
                  <a:cubicBezTo>
                    <a:pt x="2239" y="2887"/>
                    <a:pt x="2886" y="2242"/>
                    <a:pt x="2886" y="1445"/>
                  </a:cubicBezTo>
                </a:path>
              </a:pathLst>
            </a:custGeom>
            <a:solidFill>
              <a:schemeClr val="accent1"/>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37" name="Freeform 205">
              <a:extLst>
                <a:ext uri="{FF2B5EF4-FFF2-40B4-BE49-F238E27FC236}">
                  <a16:creationId xmlns:a16="http://schemas.microsoft.com/office/drawing/2014/main" id="{BCD7B8DA-C093-0745-9005-3348C04AA471}"/>
                </a:ext>
              </a:extLst>
            </p:cNvPr>
            <p:cNvSpPr>
              <a:spLocks noChangeArrowheads="1"/>
            </p:cNvSpPr>
            <p:nvPr/>
          </p:nvSpPr>
          <p:spPr bwMode="auto">
            <a:xfrm>
              <a:off x="15895666" y="5266332"/>
              <a:ext cx="2190631" cy="2079748"/>
            </a:xfrm>
            <a:custGeom>
              <a:avLst/>
              <a:gdLst>
                <a:gd name="T0" fmla="*/ 2287 w 2288"/>
                <a:gd name="T1" fmla="*/ 733 h 2176"/>
                <a:gd name="T2" fmla="*/ 2287 w 2288"/>
                <a:gd name="T3" fmla="*/ 733 h 2176"/>
                <a:gd name="T4" fmla="*/ 2279 w 2288"/>
                <a:gd name="T5" fmla="*/ 583 h 2176"/>
                <a:gd name="T6" fmla="*/ 1696 w 2288"/>
                <a:gd name="T7" fmla="*/ 0 h 2176"/>
                <a:gd name="T8" fmla="*/ 0 w 2288"/>
                <a:gd name="T9" fmla="*/ 1477 h 2176"/>
                <a:gd name="T10" fmla="*/ 688 w 2288"/>
                <a:gd name="T11" fmla="*/ 2166 h 2176"/>
                <a:gd name="T12" fmla="*/ 843 w 2288"/>
                <a:gd name="T13" fmla="*/ 2175 h 2176"/>
                <a:gd name="T14" fmla="*/ 2287 w 2288"/>
                <a:gd name="T15" fmla="*/ 733 h 2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8" h="2176">
                  <a:moveTo>
                    <a:pt x="2287" y="733"/>
                  </a:moveTo>
                  <a:lnTo>
                    <a:pt x="2287" y="733"/>
                  </a:lnTo>
                  <a:cubicBezTo>
                    <a:pt x="2287" y="682"/>
                    <a:pt x="2285" y="631"/>
                    <a:pt x="2279" y="583"/>
                  </a:cubicBezTo>
                  <a:cubicBezTo>
                    <a:pt x="1696" y="0"/>
                    <a:pt x="1696" y="0"/>
                    <a:pt x="1696" y="0"/>
                  </a:cubicBezTo>
                  <a:cubicBezTo>
                    <a:pt x="0" y="1477"/>
                    <a:pt x="0" y="1477"/>
                    <a:pt x="0" y="1477"/>
                  </a:cubicBezTo>
                  <a:cubicBezTo>
                    <a:pt x="688" y="2166"/>
                    <a:pt x="688" y="2166"/>
                    <a:pt x="688" y="2166"/>
                  </a:cubicBezTo>
                  <a:cubicBezTo>
                    <a:pt x="739" y="2172"/>
                    <a:pt x="792" y="2175"/>
                    <a:pt x="843" y="2175"/>
                  </a:cubicBezTo>
                  <a:cubicBezTo>
                    <a:pt x="1640" y="2175"/>
                    <a:pt x="2287" y="1530"/>
                    <a:pt x="2287" y="733"/>
                  </a:cubicBezTo>
                </a:path>
              </a:pathLst>
            </a:custGeom>
            <a:solidFill>
              <a:schemeClr val="accent1">
                <a:lumMod val="75000"/>
              </a:schemeClr>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38" name="Freeform 85">
              <a:extLst>
                <a:ext uri="{FF2B5EF4-FFF2-40B4-BE49-F238E27FC236}">
                  <a16:creationId xmlns:a16="http://schemas.microsoft.com/office/drawing/2014/main" id="{B46881B5-91A8-9A46-AA60-BE33E6CA96D4}"/>
                </a:ext>
              </a:extLst>
            </p:cNvPr>
            <p:cNvSpPr>
              <a:spLocks noChangeArrowheads="1"/>
            </p:cNvSpPr>
            <p:nvPr/>
          </p:nvSpPr>
          <p:spPr bwMode="auto">
            <a:xfrm>
              <a:off x="19057793" y="3535857"/>
              <a:ext cx="206363" cy="387373"/>
            </a:xfrm>
            <a:custGeom>
              <a:avLst/>
              <a:gdLst>
                <a:gd name="T0" fmla="*/ 220 w 221"/>
                <a:gd name="T1" fmla="*/ 271 h 408"/>
                <a:gd name="T2" fmla="*/ 220 w 221"/>
                <a:gd name="T3" fmla="*/ 271 h 408"/>
                <a:gd name="T4" fmla="*/ 212 w 221"/>
                <a:gd name="T5" fmla="*/ 303 h 408"/>
                <a:gd name="T6" fmla="*/ 196 w 221"/>
                <a:gd name="T7" fmla="*/ 329 h 408"/>
                <a:gd name="T8" fmla="*/ 166 w 221"/>
                <a:gd name="T9" fmla="*/ 353 h 408"/>
                <a:gd name="T10" fmla="*/ 129 w 221"/>
                <a:gd name="T11" fmla="*/ 369 h 408"/>
                <a:gd name="T12" fmla="*/ 129 w 221"/>
                <a:gd name="T13" fmla="*/ 407 h 408"/>
                <a:gd name="T14" fmla="*/ 99 w 221"/>
                <a:gd name="T15" fmla="*/ 407 h 408"/>
                <a:gd name="T16" fmla="*/ 99 w 221"/>
                <a:gd name="T17" fmla="*/ 372 h 408"/>
                <a:gd name="T18" fmla="*/ 97 w 221"/>
                <a:gd name="T19" fmla="*/ 372 h 408"/>
                <a:gd name="T20" fmla="*/ 94 w 221"/>
                <a:gd name="T21" fmla="*/ 372 h 408"/>
                <a:gd name="T22" fmla="*/ 67 w 221"/>
                <a:gd name="T23" fmla="*/ 369 h 408"/>
                <a:gd name="T24" fmla="*/ 43 w 221"/>
                <a:gd name="T25" fmla="*/ 367 h 408"/>
                <a:gd name="T26" fmla="*/ 22 w 221"/>
                <a:gd name="T27" fmla="*/ 359 h 408"/>
                <a:gd name="T28" fmla="*/ 0 w 221"/>
                <a:gd name="T29" fmla="*/ 348 h 408"/>
                <a:gd name="T30" fmla="*/ 16 w 221"/>
                <a:gd name="T31" fmla="*/ 300 h 408"/>
                <a:gd name="T32" fmla="*/ 33 w 221"/>
                <a:gd name="T33" fmla="*/ 308 h 408"/>
                <a:gd name="T34" fmla="*/ 54 w 221"/>
                <a:gd name="T35" fmla="*/ 319 h 408"/>
                <a:gd name="T36" fmla="*/ 78 w 221"/>
                <a:gd name="T37" fmla="*/ 327 h 408"/>
                <a:gd name="T38" fmla="*/ 99 w 221"/>
                <a:gd name="T39" fmla="*/ 329 h 408"/>
                <a:gd name="T40" fmla="*/ 99 w 221"/>
                <a:gd name="T41" fmla="*/ 228 h 408"/>
                <a:gd name="T42" fmla="*/ 70 w 221"/>
                <a:gd name="T43" fmla="*/ 214 h 408"/>
                <a:gd name="T44" fmla="*/ 41 w 221"/>
                <a:gd name="T45" fmla="*/ 193 h 408"/>
                <a:gd name="T46" fmla="*/ 19 w 221"/>
                <a:gd name="T47" fmla="*/ 166 h 408"/>
                <a:gd name="T48" fmla="*/ 11 w 221"/>
                <a:gd name="T49" fmla="*/ 123 h 408"/>
                <a:gd name="T50" fmla="*/ 16 w 221"/>
                <a:gd name="T51" fmla="*/ 97 h 408"/>
                <a:gd name="T52" fmla="*/ 35 w 221"/>
                <a:gd name="T53" fmla="*/ 70 h 408"/>
                <a:gd name="T54" fmla="*/ 62 w 221"/>
                <a:gd name="T55" fmla="*/ 48 h 408"/>
                <a:gd name="T56" fmla="*/ 99 w 221"/>
                <a:gd name="T57" fmla="*/ 35 h 408"/>
                <a:gd name="T58" fmla="*/ 99 w 221"/>
                <a:gd name="T59" fmla="*/ 0 h 408"/>
                <a:gd name="T60" fmla="*/ 129 w 221"/>
                <a:gd name="T61" fmla="*/ 0 h 408"/>
                <a:gd name="T62" fmla="*/ 129 w 221"/>
                <a:gd name="T63" fmla="*/ 32 h 408"/>
                <a:gd name="T64" fmla="*/ 129 w 221"/>
                <a:gd name="T65" fmla="*/ 32 h 408"/>
                <a:gd name="T66" fmla="*/ 169 w 221"/>
                <a:gd name="T67" fmla="*/ 35 h 408"/>
                <a:gd name="T68" fmla="*/ 204 w 221"/>
                <a:gd name="T69" fmla="*/ 40 h 408"/>
                <a:gd name="T70" fmla="*/ 196 w 221"/>
                <a:gd name="T71" fmla="*/ 88 h 408"/>
                <a:gd name="T72" fmla="*/ 161 w 221"/>
                <a:gd name="T73" fmla="*/ 78 h 408"/>
                <a:gd name="T74" fmla="*/ 129 w 221"/>
                <a:gd name="T75" fmla="*/ 75 h 408"/>
                <a:gd name="T76" fmla="*/ 129 w 221"/>
                <a:gd name="T77" fmla="*/ 163 h 408"/>
                <a:gd name="T78" fmla="*/ 158 w 221"/>
                <a:gd name="T79" fmla="*/ 179 h 408"/>
                <a:gd name="T80" fmla="*/ 190 w 221"/>
                <a:gd name="T81" fmla="*/ 198 h 408"/>
                <a:gd name="T82" fmla="*/ 212 w 221"/>
                <a:gd name="T83" fmla="*/ 228 h 408"/>
                <a:gd name="T84" fmla="*/ 220 w 221"/>
                <a:gd name="T85" fmla="*/ 271 h 408"/>
                <a:gd name="T86" fmla="*/ 67 w 221"/>
                <a:gd name="T87" fmla="*/ 113 h 408"/>
                <a:gd name="T88" fmla="*/ 67 w 221"/>
                <a:gd name="T89" fmla="*/ 113 h 408"/>
                <a:gd name="T90" fmla="*/ 78 w 221"/>
                <a:gd name="T91" fmla="*/ 137 h 408"/>
                <a:gd name="T92" fmla="*/ 99 w 221"/>
                <a:gd name="T93" fmla="*/ 153 h 408"/>
                <a:gd name="T94" fmla="*/ 99 w 221"/>
                <a:gd name="T95" fmla="*/ 75 h 408"/>
                <a:gd name="T96" fmla="*/ 81 w 221"/>
                <a:gd name="T97" fmla="*/ 81 h 408"/>
                <a:gd name="T98" fmla="*/ 70 w 221"/>
                <a:gd name="T99" fmla="*/ 91 h 408"/>
                <a:gd name="T100" fmla="*/ 67 w 221"/>
                <a:gd name="T101" fmla="*/ 113 h 408"/>
                <a:gd name="T102" fmla="*/ 161 w 221"/>
                <a:gd name="T103" fmla="*/ 278 h 408"/>
                <a:gd name="T104" fmla="*/ 161 w 221"/>
                <a:gd name="T105" fmla="*/ 278 h 408"/>
                <a:gd name="T106" fmla="*/ 153 w 221"/>
                <a:gd name="T107" fmla="*/ 254 h 408"/>
                <a:gd name="T108" fmla="*/ 129 w 221"/>
                <a:gd name="T109" fmla="*/ 238 h 408"/>
                <a:gd name="T110" fmla="*/ 129 w 221"/>
                <a:gd name="T111" fmla="*/ 327 h 408"/>
                <a:gd name="T112" fmla="*/ 137 w 221"/>
                <a:gd name="T113" fmla="*/ 327 h 408"/>
                <a:gd name="T114" fmla="*/ 145 w 221"/>
                <a:gd name="T115" fmla="*/ 324 h 408"/>
                <a:gd name="T116" fmla="*/ 158 w 221"/>
                <a:gd name="T117" fmla="*/ 308 h 408"/>
                <a:gd name="T118" fmla="*/ 161 w 221"/>
                <a:gd name="T119" fmla="*/ 27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1" h="408">
                  <a:moveTo>
                    <a:pt x="220" y="271"/>
                  </a:moveTo>
                  <a:lnTo>
                    <a:pt x="220" y="271"/>
                  </a:lnTo>
                  <a:cubicBezTo>
                    <a:pt x="220" y="281"/>
                    <a:pt x="217" y="292"/>
                    <a:pt x="212" y="303"/>
                  </a:cubicBezTo>
                  <a:cubicBezTo>
                    <a:pt x="209" y="311"/>
                    <a:pt x="201" y="321"/>
                    <a:pt x="196" y="329"/>
                  </a:cubicBezTo>
                  <a:cubicBezTo>
                    <a:pt x="188" y="340"/>
                    <a:pt x="177" y="348"/>
                    <a:pt x="166" y="353"/>
                  </a:cubicBezTo>
                  <a:cubicBezTo>
                    <a:pt x="155" y="362"/>
                    <a:pt x="142" y="367"/>
                    <a:pt x="129" y="369"/>
                  </a:cubicBezTo>
                  <a:cubicBezTo>
                    <a:pt x="129" y="407"/>
                    <a:pt x="129" y="407"/>
                    <a:pt x="129" y="407"/>
                  </a:cubicBezTo>
                  <a:cubicBezTo>
                    <a:pt x="99" y="407"/>
                    <a:pt x="99" y="407"/>
                    <a:pt x="99" y="407"/>
                  </a:cubicBezTo>
                  <a:cubicBezTo>
                    <a:pt x="99" y="372"/>
                    <a:pt x="99" y="372"/>
                    <a:pt x="99" y="372"/>
                  </a:cubicBezTo>
                  <a:cubicBezTo>
                    <a:pt x="99" y="372"/>
                    <a:pt x="99" y="372"/>
                    <a:pt x="97" y="372"/>
                  </a:cubicBezTo>
                  <a:cubicBezTo>
                    <a:pt x="97" y="372"/>
                    <a:pt x="97" y="372"/>
                    <a:pt x="94" y="372"/>
                  </a:cubicBezTo>
                  <a:cubicBezTo>
                    <a:pt x="86" y="372"/>
                    <a:pt x="75" y="372"/>
                    <a:pt x="67" y="369"/>
                  </a:cubicBezTo>
                  <a:cubicBezTo>
                    <a:pt x="59" y="369"/>
                    <a:pt x="51" y="367"/>
                    <a:pt x="43" y="367"/>
                  </a:cubicBezTo>
                  <a:cubicBezTo>
                    <a:pt x="35" y="364"/>
                    <a:pt x="27" y="362"/>
                    <a:pt x="22" y="359"/>
                  </a:cubicBezTo>
                  <a:cubicBezTo>
                    <a:pt x="14" y="356"/>
                    <a:pt x="9" y="351"/>
                    <a:pt x="0" y="348"/>
                  </a:cubicBezTo>
                  <a:cubicBezTo>
                    <a:pt x="16" y="300"/>
                    <a:pt x="16" y="300"/>
                    <a:pt x="16" y="300"/>
                  </a:cubicBezTo>
                  <a:cubicBezTo>
                    <a:pt x="19" y="303"/>
                    <a:pt x="27" y="305"/>
                    <a:pt x="33" y="308"/>
                  </a:cubicBezTo>
                  <a:cubicBezTo>
                    <a:pt x="38" y="311"/>
                    <a:pt x="46" y="316"/>
                    <a:pt x="54" y="319"/>
                  </a:cubicBezTo>
                  <a:cubicBezTo>
                    <a:pt x="62" y="321"/>
                    <a:pt x="70" y="324"/>
                    <a:pt x="78" y="327"/>
                  </a:cubicBezTo>
                  <a:cubicBezTo>
                    <a:pt x="86" y="327"/>
                    <a:pt x="94" y="329"/>
                    <a:pt x="99" y="329"/>
                  </a:cubicBezTo>
                  <a:cubicBezTo>
                    <a:pt x="99" y="228"/>
                    <a:pt x="99" y="228"/>
                    <a:pt x="99" y="228"/>
                  </a:cubicBezTo>
                  <a:cubicBezTo>
                    <a:pt x="89" y="222"/>
                    <a:pt x="81" y="217"/>
                    <a:pt x="70" y="214"/>
                  </a:cubicBezTo>
                  <a:cubicBezTo>
                    <a:pt x="59" y="209"/>
                    <a:pt x="49" y="201"/>
                    <a:pt x="41" y="193"/>
                  </a:cubicBezTo>
                  <a:cubicBezTo>
                    <a:pt x="33" y="188"/>
                    <a:pt x="25" y="177"/>
                    <a:pt x="19" y="166"/>
                  </a:cubicBezTo>
                  <a:cubicBezTo>
                    <a:pt x="14" y="156"/>
                    <a:pt x="11" y="139"/>
                    <a:pt x="11" y="123"/>
                  </a:cubicBezTo>
                  <a:cubicBezTo>
                    <a:pt x="11" y="115"/>
                    <a:pt x="14" y="105"/>
                    <a:pt x="16" y="97"/>
                  </a:cubicBezTo>
                  <a:cubicBezTo>
                    <a:pt x="22" y="88"/>
                    <a:pt x="27" y="78"/>
                    <a:pt x="35" y="70"/>
                  </a:cubicBezTo>
                  <a:cubicBezTo>
                    <a:pt x="43" y="62"/>
                    <a:pt x="51" y="54"/>
                    <a:pt x="62" y="48"/>
                  </a:cubicBezTo>
                  <a:cubicBezTo>
                    <a:pt x="73" y="43"/>
                    <a:pt x="86" y="38"/>
                    <a:pt x="99" y="35"/>
                  </a:cubicBezTo>
                  <a:cubicBezTo>
                    <a:pt x="99" y="0"/>
                    <a:pt x="99" y="0"/>
                    <a:pt x="99" y="0"/>
                  </a:cubicBezTo>
                  <a:cubicBezTo>
                    <a:pt x="129" y="0"/>
                    <a:pt x="129" y="0"/>
                    <a:pt x="129" y="0"/>
                  </a:cubicBezTo>
                  <a:cubicBezTo>
                    <a:pt x="129" y="32"/>
                    <a:pt x="129" y="32"/>
                    <a:pt x="129" y="32"/>
                  </a:cubicBezTo>
                  <a:lnTo>
                    <a:pt x="129" y="32"/>
                  </a:lnTo>
                  <a:cubicBezTo>
                    <a:pt x="142" y="32"/>
                    <a:pt x="155" y="32"/>
                    <a:pt x="169" y="35"/>
                  </a:cubicBezTo>
                  <a:cubicBezTo>
                    <a:pt x="180" y="35"/>
                    <a:pt x="193" y="38"/>
                    <a:pt x="204" y="40"/>
                  </a:cubicBezTo>
                  <a:cubicBezTo>
                    <a:pt x="196" y="88"/>
                    <a:pt x="196" y="88"/>
                    <a:pt x="196" y="88"/>
                  </a:cubicBezTo>
                  <a:cubicBezTo>
                    <a:pt x="185" y="86"/>
                    <a:pt x="171" y="83"/>
                    <a:pt x="161" y="78"/>
                  </a:cubicBezTo>
                  <a:cubicBezTo>
                    <a:pt x="150" y="75"/>
                    <a:pt x="140" y="75"/>
                    <a:pt x="129" y="75"/>
                  </a:cubicBezTo>
                  <a:cubicBezTo>
                    <a:pt x="129" y="163"/>
                    <a:pt x="129" y="163"/>
                    <a:pt x="129" y="163"/>
                  </a:cubicBezTo>
                  <a:cubicBezTo>
                    <a:pt x="140" y="169"/>
                    <a:pt x="148" y="174"/>
                    <a:pt x="158" y="179"/>
                  </a:cubicBezTo>
                  <a:cubicBezTo>
                    <a:pt x="171" y="182"/>
                    <a:pt x="180" y="190"/>
                    <a:pt x="190" y="198"/>
                  </a:cubicBezTo>
                  <a:cubicBezTo>
                    <a:pt x="198" y="206"/>
                    <a:pt x="204" y="214"/>
                    <a:pt x="212" y="228"/>
                  </a:cubicBezTo>
                  <a:cubicBezTo>
                    <a:pt x="217" y="238"/>
                    <a:pt x="220" y="252"/>
                    <a:pt x="220" y="271"/>
                  </a:cubicBezTo>
                  <a:close/>
                  <a:moveTo>
                    <a:pt x="67" y="113"/>
                  </a:moveTo>
                  <a:lnTo>
                    <a:pt x="67" y="113"/>
                  </a:lnTo>
                  <a:cubicBezTo>
                    <a:pt x="67" y="123"/>
                    <a:pt x="70" y="131"/>
                    <a:pt x="78" y="137"/>
                  </a:cubicBezTo>
                  <a:cubicBezTo>
                    <a:pt x="84" y="142"/>
                    <a:pt x="91" y="147"/>
                    <a:pt x="99" y="153"/>
                  </a:cubicBezTo>
                  <a:cubicBezTo>
                    <a:pt x="99" y="75"/>
                    <a:pt x="99" y="75"/>
                    <a:pt x="99" y="75"/>
                  </a:cubicBezTo>
                  <a:cubicBezTo>
                    <a:pt x="91" y="75"/>
                    <a:pt x="86" y="78"/>
                    <a:pt x="81" y="81"/>
                  </a:cubicBezTo>
                  <a:cubicBezTo>
                    <a:pt x="75" y="83"/>
                    <a:pt x="73" y="86"/>
                    <a:pt x="70" y="91"/>
                  </a:cubicBezTo>
                  <a:cubicBezTo>
                    <a:pt x="70" y="99"/>
                    <a:pt x="67" y="105"/>
                    <a:pt x="67" y="113"/>
                  </a:cubicBezTo>
                  <a:close/>
                  <a:moveTo>
                    <a:pt x="161" y="278"/>
                  </a:moveTo>
                  <a:lnTo>
                    <a:pt x="161" y="278"/>
                  </a:lnTo>
                  <a:cubicBezTo>
                    <a:pt x="161" y="268"/>
                    <a:pt x="158" y="260"/>
                    <a:pt x="153" y="254"/>
                  </a:cubicBezTo>
                  <a:cubicBezTo>
                    <a:pt x="145" y="249"/>
                    <a:pt x="137" y="244"/>
                    <a:pt x="129" y="238"/>
                  </a:cubicBezTo>
                  <a:cubicBezTo>
                    <a:pt x="129" y="327"/>
                    <a:pt x="129" y="327"/>
                    <a:pt x="129" y="327"/>
                  </a:cubicBezTo>
                  <a:cubicBezTo>
                    <a:pt x="131" y="327"/>
                    <a:pt x="134" y="327"/>
                    <a:pt x="137" y="327"/>
                  </a:cubicBezTo>
                  <a:cubicBezTo>
                    <a:pt x="140" y="324"/>
                    <a:pt x="142" y="324"/>
                    <a:pt x="145" y="324"/>
                  </a:cubicBezTo>
                  <a:cubicBezTo>
                    <a:pt x="150" y="321"/>
                    <a:pt x="155" y="316"/>
                    <a:pt x="158" y="308"/>
                  </a:cubicBezTo>
                  <a:cubicBezTo>
                    <a:pt x="161" y="303"/>
                    <a:pt x="161" y="292"/>
                    <a:pt x="161" y="278"/>
                  </a:cubicBezTo>
                  <a:close/>
                </a:path>
              </a:pathLst>
            </a:custGeom>
            <a:solidFill>
              <a:srgbClr val="FFF9D6"/>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grpSp>
          <p:nvGrpSpPr>
            <p:cNvPr id="39" name="Group 67">
              <a:extLst>
                <a:ext uri="{FF2B5EF4-FFF2-40B4-BE49-F238E27FC236}">
                  <a16:creationId xmlns:a16="http://schemas.microsoft.com/office/drawing/2014/main" id="{63036E8A-A12A-3740-BD2B-D46E22B9828F}"/>
                </a:ext>
              </a:extLst>
            </p:cNvPr>
            <p:cNvGrpSpPr/>
            <p:nvPr/>
          </p:nvGrpSpPr>
          <p:grpSpPr>
            <a:xfrm>
              <a:off x="18705053" y="5789451"/>
              <a:ext cx="1404811" cy="1430067"/>
              <a:chOff x="18705053" y="5789451"/>
              <a:chExt cx="1404811" cy="1430067"/>
            </a:xfrm>
            <a:solidFill>
              <a:schemeClr val="accent1"/>
            </a:solidFill>
          </p:grpSpPr>
          <p:sp>
            <p:nvSpPr>
              <p:cNvPr id="81" name="Freeform 178">
                <a:extLst>
                  <a:ext uri="{FF2B5EF4-FFF2-40B4-BE49-F238E27FC236}">
                    <a16:creationId xmlns:a16="http://schemas.microsoft.com/office/drawing/2014/main" id="{9F993969-6128-5740-A0BE-7FD8CC8EF549}"/>
                  </a:ext>
                </a:extLst>
              </p:cNvPr>
              <p:cNvSpPr>
                <a:spLocks noChangeArrowheads="1"/>
              </p:cNvSpPr>
              <p:nvPr/>
            </p:nvSpPr>
            <p:spPr bwMode="auto">
              <a:xfrm>
                <a:off x="18997017" y="6089850"/>
                <a:ext cx="837809" cy="833501"/>
              </a:xfrm>
              <a:custGeom>
                <a:avLst/>
                <a:gdLst>
                  <a:gd name="T0" fmla="*/ 439 w 876"/>
                  <a:gd name="T1" fmla="*/ 0 h 875"/>
                  <a:gd name="T2" fmla="*/ 439 w 876"/>
                  <a:gd name="T3" fmla="*/ 0 h 875"/>
                  <a:gd name="T4" fmla="*/ 0 w 876"/>
                  <a:gd name="T5" fmla="*/ 435 h 875"/>
                  <a:gd name="T6" fmla="*/ 439 w 876"/>
                  <a:gd name="T7" fmla="*/ 874 h 875"/>
                  <a:gd name="T8" fmla="*/ 875 w 876"/>
                  <a:gd name="T9" fmla="*/ 435 h 875"/>
                  <a:gd name="T10" fmla="*/ 439 w 876"/>
                  <a:gd name="T11" fmla="*/ 0 h 875"/>
                </a:gdLst>
                <a:ahLst/>
                <a:cxnLst>
                  <a:cxn ang="0">
                    <a:pos x="T0" y="T1"/>
                  </a:cxn>
                  <a:cxn ang="0">
                    <a:pos x="T2" y="T3"/>
                  </a:cxn>
                  <a:cxn ang="0">
                    <a:pos x="T4" y="T5"/>
                  </a:cxn>
                  <a:cxn ang="0">
                    <a:pos x="T6" y="T7"/>
                  </a:cxn>
                  <a:cxn ang="0">
                    <a:pos x="T8" y="T9"/>
                  </a:cxn>
                  <a:cxn ang="0">
                    <a:pos x="T10" y="T11"/>
                  </a:cxn>
                </a:cxnLst>
                <a:rect l="0" t="0" r="r" b="b"/>
                <a:pathLst>
                  <a:path w="876" h="875">
                    <a:moveTo>
                      <a:pt x="439" y="0"/>
                    </a:moveTo>
                    <a:lnTo>
                      <a:pt x="439" y="0"/>
                    </a:lnTo>
                    <a:cubicBezTo>
                      <a:pt x="196" y="0"/>
                      <a:pt x="0" y="195"/>
                      <a:pt x="0" y="435"/>
                    </a:cubicBezTo>
                    <a:cubicBezTo>
                      <a:pt x="0" y="679"/>
                      <a:pt x="196" y="874"/>
                      <a:pt x="439" y="874"/>
                    </a:cubicBezTo>
                    <a:cubicBezTo>
                      <a:pt x="680" y="874"/>
                      <a:pt x="875" y="679"/>
                      <a:pt x="875" y="435"/>
                    </a:cubicBezTo>
                    <a:cubicBezTo>
                      <a:pt x="875" y="195"/>
                      <a:pt x="680" y="0"/>
                      <a:pt x="439" y="0"/>
                    </a:cubicBezTo>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82" name="Freeform 179">
                <a:extLst>
                  <a:ext uri="{FF2B5EF4-FFF2-40B4-BE49-F238E27FC236}">
                    <a16:creationId xmlns:a16="http://schemas.microsoft.com/office/drawing/2014/main" id="{999C41CA-D3D2-E242-88C9-2C064A900CF4}"/>
                  </a:ext>
                </a:extLst>
              </p:cNvPr>
              <p:cNvSpPr>
                <a:spLocks noChangeArrowheads="1"/>
              </p:cNvSpPr>
              <p:nvPr/>
            </p:nvSpPr>
            <p:spPr bwMode="auto">
              <a:xfrm>
                <a:off x="18705053" y="5789451"/>
                <a:ext cx="1404811" cy="1430067"/>
              </a:xfrm>
              <a:custGeom>
                <a:avLst/>
                <a:gdLst>
                  <a:gd name="T0" fmla="*/ 901 w 1469"/>
                  <a:gd name="T1" fmla="*/ 166 h 1494"/>
                  <a:gd name="T2" fmla="*/ 807 w 1469"/>
                  <a:gd name="T3" fmla="*/ 145 h 1494"/>
                  <a:gd name="T4" fmla="*/ 623 w 1469"/>
                  <a:gd name="T5" fmla="*/ 11 h 1494"/>
                  <a:gd name="T6" fmla="*/ 511 w 1469"/>
                  <a:gd name="T7" fmla="*/ 190 h 1494"/>
                  <a:gd name="T8" fmla="*/ 409 w 1469"/>
                  <a:gd name="T9" fmla="*/ 81 h 1494"/>
                  <a:gd name="T10" fmla="*/ 337 w 1469"/>
                  <a:gd name="T11" fmla="*/ 300 h 1494"/>
                  <a:gd name="T12" fmla="*/ 267 w 1469"/>
                  <a:gd name="T13" fmla="*/ 370 h 1494"/>
                  <a:gd name="T14" fmla="*/ 59 w 1469"/>
                  <a:gd name="T15" fmla="*/ 455 h 1494"/>
                  <a:gd name="T16" fmla="*/ 147 w 1469"/>
                  <a:gd name="T17" fmla="*/ 648 h 1494"/>
                  <a:gd name="T18" fmla="*/ 0 w 1469"/>
                  <a:gd name="T19" fmla="*/ 672 h 1494"/>
                  <a:gd name="T20" fmla="*/ 147 w 1469"/>
                  <a:gd name="T21" fmla="*/ 851 h 1494"/>
                  <a:gd name="T22" fmla="*/ 182 w 1469"/>
                  <a:gd name="T23" fmla="*/ 974 h 1494"/>
                  <a:gd name="T24" fmla="*/ 149 w 1469"/>
                  <a:gd name="T25" fmla="*/ 1199 h 1494"/>
                  <a:gd name="T26" fmla="*/ 401 w 1469"/>
                  <a:gd name="T27" fmla="*/ 1244 h 1494"/>
                  <a:gd name="T28" fmla="*/ 361 w 1469"/>
                  <a:gd name="T29" fmla="*/ 1388 h 1494"/>
                  <a:gd name="T30" fmla="*/ 586 w 1469"/>
                  <a:gd name="T31" fmla="*/ 1330 h 1494"/>
                  <a:gd name="T32" fmla="*/ 682 w 1469"/>
                  <a:gd name="T33" fmla="*/ 1348 h 1494"/>
                  <a:gd name="T34" fmla="*/ 717 w 1469"/>
                  <a:gd name="T35" fmla="*/ 1493 h 1494"/>
                  <a:gd name="T36" fmla="*/ 885 w 1469"/>
                  <a:gd name="T37" fmla="*/ 1335 h 1494"/>
                  <a:gd name="T38" fmla="*/ 976 w 1469"/>
                  <a:gd name="T39" fmla="*/ 1303 h 1494"/>
                  <a:gd name="T40" fmla="*/ 1078 w 1469"/>
                  <a:gd name="T41" fmla="*/ 1415 h 1494"/>
                  <a:gd name="T42" fmla="*/ 1150 w 1469"/>
                  <a:gd name="T43" fmla="*/ 1193 h 1494"/>
                  <a:gd name="T44" fmla="*/ 1214 w 1469"/>
                  <a:gd name="T45" fmla="*/ 1124 h 1494"/>
                  <a:gd name="T46" fmla="*/ 1359 w 1469"/>
                  <a:gd name="T47" fmla="*/ 1172 h 1494"/>
                  <a:gd name="T48" fmla="*/ 1316 w 1469"/>
                  <a:gd name="T49" fmla="*/ 944 h 1494"/>
                  <a:gd name="T50" fmla="*/ 1337 w 1469"/>
                  <a:gd name="T51" fmla="*/ 835 h 1494"/>
                  <a:gd name="T52" fmla="*/ 1468 w 1469"/>
                  <a:gd name="T53" fmla="*/ 824 h 1494"/>
                  <a:gd name="T54" fmla="*/ 1329 w 1469"/>
                  <a:gd name="T55" fmla="*/ 645 h 1494"/>
                  <a:gd name="T56" fmla="*/ 1300 w 1469"/>
                  <a:gd name="T57" fmla="*/ 525 h 1494"/>
                  <a:gd name="T58" fmla="*/ 1417 w 1469"/>
                  <a:gd name="T59" fmla="*/ 426 h 1494"/>
                  <a:gd name="T60" fmla="*/ 1198 w 1469"/>
                  <a:gd name="T61" fmla="*/ 348 h 1494"/>
                  <a:gd name="T62" fmla="*/ 1088 w 1469"/>
                  <a:gd name="T63" fmla="*/ 252 h 1494"/>
                  <a:gd name="T64" fmla="*/ 1128 w 1469"/>
                  <a:gd name="T65" fmla="*/ 107 h 1494"/>
                  <a:gd name="T66" fmla="*/ 901 w 1469"/>
                  <a:gd name="T67" fmla="*/ 166 h 1494"/>
                  <a:gd name="T68" fmla="*/ 1244 w 1469"/>
                  <a:gd name="T69" fmla="*/ 746 h 1494"/>
                  <a:gd name="T70" fmla="*/ 243 w 1469"/>
                  <a:gd name="T71" fmla="*/ 746 h 1494"/>
                  <a:gd name="T72" fmla="*/ 1244 w 1469"/>
                  <a:gd name="T73" fmla="*/ 746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9" h="1494">
                    <a:moveTo>
                      <a:pt x="901" y="166"/>
                    </a:moveTo>
                    <a:lnTo>
                      <a:pt x="901" y="166"/>
                    </a:lnTo>
                    <a:cubicBezTo>
                      <a:pt x="872" y="158"/>
                      <a:pt x="840" y="150"/>
                      <a:pt x="807" y="147"/>
                    </a:cubicBezTo>
                    <a:cubicBezTo>
                      <a:pt x="807" y="145"/>
                      <a:pt x="807" y="145"/>
                      <a:pt x="807" y="145"/>
                    </a:cubicBezTo>
                    <a:cubicBezTo>
                      <a:pt x="773" y="0"/>
                      <a:pt x="773" y="0"/>
                      <a:pt x="773" y="0"/>
                    </a:cubicBezTo>
                    <a:cubicBezTo>
                      <a:pt x="623" y="11"/>
                      <a:pt x="623" y="11"/>
                      <a:pt x="623" y="11"/>
                    </a:cubicBezTo>
                    <a:cubicBezTo>
                      <a:pt x="602" y="161"/>
                      <a:pt x="602" y="161"/>
                      <a:pt x="602" y="161"/>
                    </a:cubicBezTo>
                    <a:cubicBezTo>
                      <a:pt x="572" y="169"/>
                      <a:pt x="540" y="177"/>
                      <a:pt x="511" y="190"/>
                    </a:cubicBezTo>
                    <a:cubicBezTo>
                      <a:pt x="508" y="187"/>
                      <a:pt x="508" y="187"/>
                      <a:pt x="508" y="187"/>
                    </a:cubicBezTo>
                    <a:cubicBezTo>
                      <a:pt x="409" y="81"/>
                      <a:pt x="409" y="81"/>
                      <a:pt x="409" y="81"/>
                    </a:cubicBezTo>
                    <a:cubicBezTo>
                      <a:pt x="283" y="161"/>
                      <a:pt x="283" y="161"/>
                      <a:pt x="283" y="161"/>
                    </a:cubicBezTo>
                    <a:cubicBezTo>
                      <a:pt x="337" y="300"/>
                      <a:pt x="337" y="300"/>
                      <a:pt x="337" y="300"/>
                    </a:cubicBezTo>
                    <a:cubicBezTo>
                      <a:pt x="313" y="321"/>
                      <a:pt x="291" y="345"/>
                      <a:pt x="270" y="372"/>
                    </a:cubicBezTo>
                    <a:cubicBezTo>
                      <a:pt x="267" y="370"/>
                      <a:pt x="267" y="370"/>
                      <a:pt x="267" y="370"/>
                    </a:cubicBezTo>
                    <a:cubicBezTo>
                      <a:pt x="131" y="324"/>
                      <a:pt x="131" y="324"/>
                      <a:pt x="131" y="324"/>
                    </a:cubicBezTo>
                    <a:cubicBezTo>
                      <a:pt x="59" y="455"/>
                      <a:pt x="59" y="455"/>
                      <a:pt x="59" y="455"/>
                    </a:cubicBezTo>
                    <a:cubicBezTo>
                      <a:pt x="174" y="551"/>
                      <a:pt x="174" y="551"/>
                      <a:pt x="174" y="551"/>
                    </a:cubicBezTo>
                    <a:cubicBezTo>
                      <a:pt x="163" y="581"/>
                      <a:pt x="155" y="605"/>
                      <a:pt x="147" y="648"/>
                    </a:cubicBezTo>
                    <a:cubicBezTo>
                      <a:pt x="144" y="648"/>
                      <a:pt x="144" y="648"/>
                      <a:pt x="144" y="648"/>
                    </a:cubicBezTo>
                    <a:cubicBezTo>
                      <a:pt x="0" y="672"/>
                      <a:pt x="0" y="672"/>
                      <a:pt x="0" y="672"/>
                    </a:cubicBezTo>
                    <a:cubicBezTo>
                      <a:pt x="0" y="821"/>
                      <a:pt x="0" y="821"/>
                      <a:pt x="0" y="821"/>
                    </a:cubicBezTo>
                    <a:cubicBezTo>
                      <a:pt x="147" y="851"/>
                      <a:pt x="147" y="851"/>
                      <a:pt x="147" y="851"/>
                    </a:cubicBezTo>
                    <a:cubicBezTo>
                      <a:pt x="155" y="894"/>
                      <a:pt x="165" y="934"/>
                      <a:pt x="182" y="971"/>
                    </a:cubicBezTo>
                    <a:cubicBezTo>
                      <a:pt x="182" y="974"/>
                      <a:pt x="182" y="974"/>
                      <a:pt x="182" y="974"/>
                    </a:cubicBezTo>
                    <a:cubicBezTo>
                      <a:pt x="72" y="1070"/>
                      <a:pt x="72" y="1070"/>
                      <a:pt x="72" y="1070"/>
                    </a:cubicBezTo>
                    <a:cubicBezTo>
                      <a:pt x="149" y="1199"/>
                      <a:pt x="149" y="1199"/>
                      <a:pt x="149" y="1199"/>
                    </a:cubicBezTo>
                    <a:cubicBezTo>
                      <a:pt x="291" y="1148"/>
                      <a:pt x="291" y="1148"/>
                      <a:pt x="291" y="1148"/>
                    </a:cubicBezTo>
                    <a:cubicBezTo>
                      <a:pt x="323" y="1183"/>
                      <a:pt x="358" y="1217"/>
                      <a:pt x="401" y="1244"/>
                    </a:cubicBezTo>
                    <a:cubicBezTo>
                      <a:pt x="398" y="1247"/>
                      <a:pt x="398" y="1247"/>
                      <a:pt x="398" y="1247"/>
                    </a:cubicBezTo>
                    <a:cubicBezTo>
                      <a:pt x="361" y="1388"/>
                      <a:pt x="361" y="1388"/>
                      <a:pt x="361" y="1388"/>
                    </a:cubicBezTo>
                    <a:cubicBezTo>
                      <a:pt x="497" y="1453"/>
                      <a:pt x="497" y="1453"/>
                      <a:pt x="497" y="1453"/>
                    </a:cubicBezTo>
                    <a:cubicBezTo>
                      <a:pt x="586" y="1330"/>
                      <a:pt x="586" y="1330"/>
                      <a:pt x="586" y="1330"/>
                    </a:cubicBezTo>
                    <a:lnTo>
                      <a:pt x="586" y="1330"/>
                    </a:lnTo>
                    <a:cubicBezTo>
                      <a:pt x="618" y="1338"/>
                      <a:pt x="647" y="1346"/>
                      <a:pt x="682" y="1348"/>
                    </a:cubicBezTo>
                    <a:cubicBezTo>
                      <a:pt x="682" y="1351"/>
                      <a:pt x="682" y="1351"/>
                      <a:pt x="682" y="1351"/>
                    </a:cubicBezTo>
                    <a:cubicBezTo>
                      <a:pt x="717" y="1493"/>
                      <a:pt x="717" y="1493"/>
                      <a:pt x="717" y="1493"/>
                    </a:cubicBezTo>
                    <a:cubicBezTo>
                      <a:pt x="866" y="1485"/>
                      <a:pt x="866" y="1485"/>
                      <a:pt x="866" y="1485"/>
                    </a:cubicBezTo>
                    <a:cubicBezTo>
                      <a:pt x="885" y="1335"/>
                      <a:pt x="885" y="1335"/>
                      <a:pt x="885" y="1335"/>
                    </a:cubicBezTo>
                    <a:cubicBezTo>
                      <a:pt x="885" y="1332"/>
                      <a:pt x="885" y="1332"/>
                      <a:pt x="885" y="1332"/>
                    </a:cubicBezTo>
                    <a:cubicBezTo>
                      <a:pt x="917" y="1324"/>
                      <a:pt x="947" y="1316"/>
                      <a:pt x="976" y="1303"/>
                    </a:cubicBezTo>
                    <a:cubicBezTo>
                      <a:pt x="979" y="1308"/>
                      <a:pt x="979" y="1308"/>
                      <a:pt x="979" y="1308"/>
                    </a:cubicBezTo>
                    <a:cubicBezTo>
                      <a:pt x="1078" y="1415"/>
                      <a:pt x="1078" y="1415"/>
                      <a:pt x="1078" y="1415"/>
                    </a:cubicBezTo>
                    <a:cubicBezTo>
                      <a:pt x="1206" y="1335"/>
                      <a:pt x="1206" y="1335"/>
                      <a:pt x="1206" y="1335"/>
                    </a:cubicBezTo>
                    <a:cubicBezTo>
                      <a:pt x="1150" y="1193"/>
                      <a:pt x="1150" y="1193"/>
                      <a:pt x="1150" y="1193"/>
                    </a:cubicBezTo>
                    <a:lnTo>
                      <a:pt x="1150" y="1193"/>
                    </a:lnTo>
                    <a:cubicBezTo>
                      <a:pt x="1171" y="1172"/>
                      <a:pt x="1195" y="1148"/>
                      <a:pt x="1214" y="1124"/>
                    </a:cubicBezTo>
                    <a:cubicBezTo>
                      <a:pt x="1220" y="1126"/>
                      <a:pt x="1220" y="1126"/>
                      <a:pt x="1220" y="1126"/>
                    </a:cubicBezTo>
                    <a:cubicBezTo>
                      <a:pt x="1359" y="1172"/>
                      <a:pt x="1359" y="1172"/>
                      <a:pt x="1359" y="1172"/>
                    </a:cubicBezTo>
                    <a:cubicBezTo>
                      <a:pt x="1431" y="1041"/>
                      <a:pt x="1431" y="1041"/>
                      <a:pt x="1431" y="1041"/>
                    </a:cubicBezTo>
                    <a:cubicBezTo>
                      <a:pt x="1316" y="944"/>
                      <a:pt x="1316" y="944"/>
                      <a:pt x="1316" y="944"/>
                    </a:cubicBezTo>
                    <a:cubicBezTo>
                      <a:pt x="1313" y="936"/>
                      <a:pt x="1313" y="936"/>
                      <a:pt x="1313" y="936"/>
                    </a:cubicBezTo>
                    <a:cubicBezTo>
                      <a:pt x="1324" y="904"/>
                      <a:pt x="1332" y="878"/>
                      <a:pt x="1337" y="835"/>
                    </a:cubicBezTo>
                    <a:cubicBezTo>
                      <a:pt x="1342" y="835"/>
                      <a:pt x="1342" y="835"/>
                      <a:pt x="1342" y="835"/>
                    </a:cubicBezTo>
                    <a:cubicBezTo>
                      <a:pt x="1468" y="824"/>
                      <a:pt x="1468" y="824"/>
                      <a:pt x="1468" y="824"/>
                    </a:cubicBezTo>
                    <a:cubicBezTo>
                      <a:pt x="1468" y="674"/>
                      <a:pt x="1468" y="674"/>
                      <a:pt x="1468" y="674"/>
                    </a:cubicBezTo>
                    <a:cubicBezTo>
                      <a:pt x="1329" y="645"/>
                      <a:pt x="1329" y="645"/>
                      <a:pt x="1329" y="645"/>
                    </a:cubicBezTo>
                    <a:cubicBezTo>
                      <a:pt x="1332" y="645"/>
                      <a:pt x="1332" y="645"/>
                      <a:pt x="1332" y="645"/>
                    </a:cubicBezTo>
                    <a:cubicBezTo>
                      <a:pt x="1324" y="602"/>
                      <a:pt x="1316" y="562"/>
                      <a:pt x="1300" y="525"/>
                    </a:cubicBezTo>
                    <a:cubicBezTo>
                      <a:pt x="1308" y="522"/>
                      <a:pt x="1308" y="522"/>
                      <a:pt x="1308" y="522"/>
                    </a:cubicBezTo>
                    <a:cubicBezTo>
                      <a:pt x="1417" y="426"/>
                      <a:pt x="1417" y="426"/>
                      <a:pt x="1417" y="426"/>
                    </a:cubicBezTo>
                    <a:cubicBezTo>
                      <a:pt x="1337" y="297"/>
                      <a:pt x="1337" y="297"/>
                      <a:pt x="1337" y="297"/>
                    </a:cubicBezTo>
                    <a:cubicBezTo>
                      <a:pt x="1198" y="348"/>
                      <a:pt x="1198" y="348"/>
                      <a:pt x="1198" y="348"/>
                    </a:cubicBezTo>
                    <a:cubicBezTo>
                      <a:pt x="1195" y="351"/>
                      <a:pt x="1195" y="351"/>
                      <a:pt x="1195" y="351"/>
                    </a:cubicBezTo>
                    <a:cubicBezTo>
                      <a:pt x="1163" y="313"/>
                      <a:pt x="1128" y="281"/>
                      <a:pt x="1088" y="252"/>
                    </a:cubicBezTo>
                    <a:cubicBezTo>
                      <a:pt x="1088" y="249"/>
                      <a:pt x="1088" y="249"/>
                      <a:pt x="1088" y="249"/>
                    </a:cubicBezTo>
                    <a:cubicBezTo>
                      <a:pt x="1128" y="107"/>
                      <a:pt x="1128" y="107"/>
                      <a:pt x="1128" y="107"/>
                    </a:cubicBezTo>
                    <a:cubicBezTo>
                      <a:pt x="992" y="43"/>
                      <a:pt x="992" y="43"/>
                      <a:pt x="992" y="43"/>
                    </a:cubicBezTo>
                    <a:cubicBezTo>
                      <a:pt x="901" y="166"/>
                      <a:pt x="901" y="166"/>
                      <a:pt x="901" y="166"/>
                    </a:cubicBezTo>
                    <a:close/>
                    <a:moveTo>
                      <a:pt x="1244" y="746"/>
                    </a:moveTo>
                    <a:lnTo>
                      <a:pt x="1244" y="746"/>
                    </a:lnTo>
                    <a:cubicBezTo>
                      <a:pt x="1244" y="1025"/>
                      <a:pt x="1019" y="1247"/>
                      <a:pt x="743" y="1247"/>
                    </a:cubicBezTo>
                    <a:cubicBezTo>
                      <a:pt x="465" y="1247"/>
                      <a:pt x="243" y="1025"/>
                      <a:pt x="243" y="746"/>
                    </a:cubicBezTo>
                    <a:cubicBezTo>
                      <a:pt x="243" y="471"/>
                      <a:pt x="465" y="246"/>
                      <a:pt x="743" y="246"/>
                    </a:cubicBezTo>
                    <a:cubicBezTo>
                      <a:pt x="1019" y="246"/>
                      <a:pt x="1244" y="471"/>
                      <a:pt x="1244" y="746"/>
                    </a:cubicBezTo>
                    <a:close/>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grpSp>
        <p:grpSp>
          <p:nvGrpSpPr>
            <p:cNvPr id="40" name="Group 68">
              <a:extLst>
                <a:ext uri="{FF2B5EF4-FFF2-40B4-BE49-F238E27FC236}">
                  <a16:creationId xmlns:a16="http://schemas.microsoft.com/office/drawing/2014/main" id="{9A0C9C55-3C7B-FC4F-BD24-24EBA58A12BB}"/>
                </a:ext>
              </a:extLst>
            </p:cNvPr>
            <p:cNvGrpSpPr/>
            <p:nvPr/>
          </p:nvGrpSpPr>
          <p:grpSpPr>
            <a:xfrm>
              <a:off x="18019573" y="6559487"/>
              <a:ext cx="592390" cy="600797"/>
              <a:chOff x="18019573" y="6559487"/>
              <a:chExt cx="592390" cy="600797"/>
            </a:xfrm>
            <a:solidFill>
              <a:schemeClr val="accent1"/>
            </a:solidFill>
          </p:grpSpPr>
          <p:sp>
            <p:nvSpPr>
              <p:cNvPr id="79" name="Freeform 182">
                <a:extLst>
                  <a:ext uri="{FF2B5EF4-FFF2-40B4-BE49-F238E27FC236}">
                    <a16:creationId xmlns:a16="http://schemas.microsoft.com/office/drawing/2014/main" id="{E36F0E4D-E566-2243-9520-90DACDF86F39}"/>
                  </a:ext>
                </a:extLst>
              </p:cNvPr>
              <p:cNvSpPr>
                <a:spLocks noChangeArrowheads="1"/>
              </p:cNvSpPr>
              <p:nvPr/>
            </p:nvSpPr>
            <p:spPr bwMode="auto">
              <a:xfrm>
                <a:off x="18142282" y="6686416"/>
                <a:ext cx="351203" cy="351170"/>
              </a:xfrm>
              <a:custGeom>
                <a:avLst/>
                <a:gdLst>
                  <a:gd name="T0" fmla="*/ 185 w 370"/>
                  <a:gd name="T1" fmla="*/ 0 h 370"/>
                  <a:gd name="T2" fmla="*/ 185 w 370"/>
                  <a:gd name="T3" fmla="*/ 0 h 370"/>
                  <a:gd name="T4" fmla="*/ 0 w 370"/>
                  <a:gd name="T5" fmla="*/ 184 h 370"/>
                  <a:gd name="T6" fmla="*/ 185 w 370"/>
                  <a:gd name="T7" fmla="*/ 369 h 370"/>
                  <a:gd name="T8" fmla="*/ 369 w 370"/>
                  <a:gd name="T9" fmla="*/ 184 h 370"/>
                  <a:gd name="T10" fmla="*/ 185 w 370"/>
                  <a:gd name="T11" fmla="*/ 0 h 370"/>
                </a:gdLst>
                <a:ahLst/>
                <a:cxnLst>
                  <a:cxn ang="0">
                    <a:pos x="T0" y="T1"/>
                  </a:cxn>
                  <a:cxn ang="0">
                    <a:pos x="T2" y="T3"/>
                  </a:cxn>
                  <a:cxn ang="0">
                    <a:pos x="T4" y="T5"/>
                  </a:cxn>
                  <a:cxn ang="0">
                    <a:pos x="T6" y="T7"/>
                  </a:cxn>
                  <a:cxn ang="0">
                    <a:pos x="T8" y="T9"/>
                  </a:cxn>
                  <a:cxn ang="0">
                    <a:pos x="T10" y="T11"/>
                  </a:cxn>
                </a:cxnLst>
                <a:rect l="0" t="0" r="r" b="b"/>
                <a:pathLst>
                  <a:path w="370" h="370">
                    <a:moveTo>
                      <a:pt x="185" y="0"/>
                    </a:moveTo>
                    <a:lnTo>
                      <a:pt x="185" y="0"/>
                    </a:lnTo>
                    <a:cubicBezTo>
                      <a:pt x="83" y="0"/>
                      <a:pt x="0" y="83"/>
                      <a:pt x="0" y="184"/>
                    </a:cubicBezTo>
                    <a:cubicBezTo>
                      <a:pt x="0" y="286"/>
                      <a:pt x="83" y="369"/>
                      <a:pt x="185" y="369"/>
                    </a:cubicBezTo>
                    <a:cubicBezTo>
                      <a:pt x="286" y="369"/>
                      <a:pt x="369" y="286"/>
                      <a:pt x="369" y="184"/>
                    </a:cubicBezTo>
                    <a:cubicBezTo>
                      <a:pt x="369" y="83"/>
                      <a:pt x="286" y="0"/>
                      <a:pt x="185" y="0"/>
                    </a:cubicBezTo>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80" name="Freeform 183">
                <a:extLst>
                  <a:ext uri="{FF2B5EF4-FFF2-40B4-BE49-F238E27FC236}">
                    <a16:creationId xmlns:a16="http://schemas.microsoft.com/office/drawing/2014/main" id="{D609D930-D3F2-B145-9E85-72006FD0A145}"/>
                  </a:ext>
                </a:extLst>
              </p:cNvPr>
              <p:cNvSpPr>
                <a:spLocks noChangeArrowheads="1"/>
              </p:cNvSpPr>
              <p:nvPr/>
            </p:nvSpPr>
            <p:spPr bwMode="auto">
              <a:xfrm>
                <a:off x="18019573" y="6559487"/>
                <a:ext cx="592390" cy="600797"/>
              </a:xfrm>
              <a:custGeom>
                <a:avLst/>
                <a:gdLst>
                  <a:gd name="T0" fmla="*/ 380 w 622"/>
                  <a:gd name="T1" fmla="*/ 69 h 629"/>
                  <a:gd name="T2" fmla="*/ 339 w 622"/>
                  <a:gd name="T3" fmla="*/ 61 h 629"/>
                  <a:gd name="T4" fmla="*/ 262 w 622"/>
                  <a:gd name="T5" fmla="*/ 5 h 629"/>
                  <a:gd name="T6" fmla="*/ 217 w 622"/>
                  <a:gd name="T7" fmla="*/ 80 h 629"/>
                  <a:gd name="T8" fmla="*/ 174 w 622"/>
                  <a:gd name="T9" fmla="*/ 35 h 629"/>
                  <a:gd name="T10" fmla="*/ 142 w 622"/>
                  <a:gd name="T11" fmla="*/ 126 h 629"/>
                  <a:gd name="T12" fmla="*/ 115 w 622"/>
                  <a:gd name="T13" fmla="*/ 155 h 629"/>
                  <a:gd name="T14" fmla="*/ 24 w 622"/>
                  <a:gd name="T15" fmla="*/ 192 h 629"/>
                  <a:gd name="T16" fmla="*/ 64 w 622"/>
                  <a:gd name="T17" fmla="*/ 272 h 629"/>
                  <a:gd name="T18" fmla="*/ 0 w 622"/>
                  <a:gd name="T19" fmla="*/ 283 h 629"/>
                  <a:gd name="T20" fmla="*/ 64 w 622"/>
                  <a:gd name="T21" fmla="*/ 358 h 629"/>
                  <a:gd name="T22" fmla="*/ 77 w 622"/>
                  <a:gd name="T23" fmla="*/ 409 h 629"/>
                  <a:gd name="T24" fmla="*/ 64 w 622"/>
                  <a:gd name="T25" fmla="*/ 505 h 629"/>
                  <a:gd name="T26" fmla="*/ 168 w 622"/>
                  <a:gd name="T27" fmla="*/ 524 h 629"/>
                  <a:gd name="T28" fmla="*/ 152 w 622"/>
                  <a:gd name="T29" fmla="*/ 585 h 629"/>
                  <a:gd name="T30" fmla="*/ 248 w 622"/>
                  <a:gd name="T31" fmla="*/ 561 h 629"/>
                  <a:gd name="T32" fmla="*/ 289 w 622"/>
                  <a:gd name="T33" fmla="*/ 567 h 629"/>
                  <a:gd name="T34" fmla="*/ 302 w 622"/>
                  <a:gd name="T35" fmla="*/ 628 h 629"/>
                  <a:gd name="T36" fmla="*/ 374 w 622"/>
                  <a:gd name="T37" fmla="*/ 561 h 629"/>
                  <a:gd name="T38" fmla="*/ 412 w 622"/>
                  <a:gd name="T39" fmla="*/ 548 h 629"/>
                  <a:gd name="T40" fmla="*/ 455 w 622"/>
                  <a:gd name="T41" fmla="*/ 596 h 629"/>
                  <a:gd name="T42" fmla="*/ 487 w 622"/>
                  <a:gd name="T43" fmla="*/ 503 h 629"/>
                  <a:gd name="T44" fmla="*/ 513 w 622"/>
                  <a:gd name="T45" fmla="*/ 473 h 629"/>
                  <a:gd name="T46" fmla="*/ 572 w 622"/>
                  <a:gd name="T47" fmla="*/ 495 h 629"/>
                  <a:gd name="T48" fmla="*/ 553 w 622"/>
                  <a:gd name="T49" fmla="*/ 398 h 629"/>
                  <a:gd name="T50" fmla="*/ 564 w 622"/>
                  <a:gd name="T51" fmla="*/ 350 h 629"/>
                  <a:gd name="T52" fmla="*/ 621 w 622"/>
                  <a:gd name="T53" fmla="*/ 347 h 629"/>
                  <a:gd name="T54" fmla="*/ 562 w 622"/>
                  <a:gd name="T55" fmla="*/ 272 h 629"/>
                  <a:gd name="T56" fmla="*/ 548 w 622"/>
                  <a:gd name="T57" fmla="*/ 222 h 629"/>
                  <a:gd name="T58" fmla="*/ 599 w 622"/>
                  <a:gd name="T59" fmla="*/ 179 h 629"/>
                  <a:gd name="T60" fmla="*/ 506 w 622"/>
                  <a:gd name="T61" fmla="*/ 147 h 629"/>
                  <a:gd name="T62" fmla="*/ 460 w 622"/>
                  <a:gd name="T63" fmla="*/ 107 h 629"/>
                  <a:gd name="T64" fmla="*/ 476 w 622"/>
                  <a:gd name="T65" fmla="*/ 45 h 629"/>
                  <a:gd name="T66" fmla="*/ 380 w 622"/>
                  <a:gd name="T67" fmla="*/ 69 h 629"/>
                  <a:gd name="T68" fmla="*/ 524 w 622"/>
                  <a:gd name="T69" fmla="*/ 315 h 629"/>
                  <a:gd name="T70" fmla="*/ 102 w 622"/>
                  <a:gd name="T71" fmla="*/ 315 h 629"/>
                  <a:gd name="T72" fmla="*/ 524 w 622"/>
                  <a:gd name="T73" fmla="*/ 31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2" h="629">
                    <a:moveTo>
                      <a:pt x="380" y="69"/>
                    </a:moveTo>
                    <a:lnTo>
                      <a:pt x="380" y="69"/>
                    </a:lnTo>
                    <a:cubicBezTo>
                      <a:pt x="369" y="67"/>
                      <a:pt x="356" y="64"/>
                      <a:pt x="339" y="61"/>
                    </a:cubicBezTo>
                    <a:lnTo>
                      <a:pt x="339" y="61"/>
                    </a:lnTo>
                    <a:cubicBezTo>
                      <a:pt x="326" y="0"/>
                      <a:pt x="326" y="0"/>
                      <a:pt x="326" y="0"/>
                    </a:cubicBezTo>
                    <a:cubicBezTo>
                      <a:pt x="262" y="5"/>
                      <a:pt x="262" y="5"/>
                      <a:pt x="262" y="5"/>
                    </a:cubicBezTo>
                    <a:cubicBezTo>
                      <a:pt x="254" y="67"/>
                      <a:pt x="254" y="67"/>
                      <a:pt x="254" y="67"/>
                    </a:cubicBezTo>
                    <a:cubicBezTo>
                      <a:pt x="241" y="72"/>
                      <a:pt x="227" y="75"/>
                      <a:pt x="217" y="80"/>
                    </a:cubicBezTo>
                    <a:cubicBezTo>
                      <a:pt x="214" y="80"/>
                      <a:pt x="214" y="80"/>
                      <a:pt x="214" y="80"/>
                    </a:cubicBezTo>
                    <a:cubicBezTo>
                      <a:pt x="174" y="35"/>
                      <a:pt x="174" y="35"/>
                      <a:pt x="174" y="35"/>
                    </a:cubicBezTo>
                    <a:cubicBezTo>
                      <a:pt x="120" y="67"/>
                      <a:pt x="120" y="67"/>
                      <a:pt x="120" y="67"/>
                    </a:cubicBezTo>
                    <a:cubicBezTo>
                      <a:pt x="142" y="126"/>
                      <a:pt x="142" y="126"/>
                      <a:pt x="142" y="126"/>
                    </a:cubicBezTo>
                    <a:cubicBezTo>
                      <a:pt x="133" y="136"/>
                      <a:pt x="123" y="147"/>
                      <a:pt x="115" y="157"/>
                    </a:cubicBezTo>
                    <a:cubicBezTo>
                      <a:pt x="115" y="155"/>
                      <a:pt x="115" y="155"/>
                      <a:pt x="115" y="155"/>
                    </a:cubicBezTo>
                    <a:cubicBezTo>
                      <a:pt x="56" y="136"/>
                      <a:pt x="56" y="136"/>
                      <a:pt x="56" y="136"/>
                    </a:cubicBezTo>
                    <a:cubicBezTo>
                      <a:pt x="24" y="192"/>
                      <a:pt x="24" y="192"/>
                      <a:pt x="24" y="192"/>
                    </a:cubicBezTo>
                    <a:cubicBezTo>
                      <a:pt x="72" y="232"/>
                      <a:pt x="72" y="232"/>
                      <a:pt x="72" y="232"/>
                    </a:cubicBezTo>
                    <a:cubicBezTo>
                      <a:pt x="69" y="246"/>
                      <a:pt x="64" y="254"/>
                      <a:pt x="64" y="272"/>
                    </a:cubicBezTo>
                    <a:cubicBezTo>
                      <a:pt x="61" y="272"/>
                      <a:pt x="61" y="272"/>
                      <a:pt x="61" y="272"/>
                    </a:cubicBezTo>
                    <a:cubicBezTo>
                      <a:pt x="0" y="283"/>
                      <a:pt x="0" y="283"/>
                      <a:pt x="0" y="283"/>
                    </a:cubicBezTo>
                    <a:cubicBezTo>
                      <a:pt x="0" y="345"/>
                      <a:pt x="0" y="345"/>
                      <a:pt x="0" y="345"/>
                    </a:cubicBezTo>
                    <a:cubicBezTo>
                      <a:pt x="64" y="358"/>
                      <a:pt x="64" y="358"/>
                      <a:pt x="64" y="358"/>
                    </a:cubicBezTo>
                    <a:cubicBezTo>
                      <a:pt x="67" y="377"/>
                      <a:pt x="72" y="393"/>
                      <a:pt x="77" y="409"/>
                    </a:cubicBezTo>
                    <a:lnTo>
                      <a:pt x="77" y="409"/>
                    </a:lnTo>
                    <a:cubicBezTo>
                      <a:pt x="29" y="452"/>
                      <a:pt x="29" y="452"/>
                      <a:pt x="29" y="452"/>
                    </a:cubicBezTo>
                    <a:cubicBezTo>
                      <a:pt x="64" y="505"/>
                      <a:pt x="64" y="505"/>
                      <a:pt x="64" y="505"/>
                    </a:cubicBezTo>
                    <a:cubicBezTo>
                      <a:pt x="123" y="484"/>
                      <a:pt x="123" y="484"/>
                      <a:pt x="123" y="484"/>
                    </a:cubicBezTo>
                    <a:cubicBezTo>
                      <a:pt x="136" y="497"/>
                      <a:pt x="152" y="513"/>
                      <a:pt x="168" y="524"/>
                    </a:cubicBezTo>
                    <a:cubicBezTo>
                      <a:pt x="168" y="527"/>
                      <a:pt x="168" y="527"/>
                      <a:pt x="168" y="527"/>
                    </a:cubicBezTo>
                    <a:cubicBezTo>
                      <a:pt x="152" y="585"/>
                      <a:pt x="152" y="585"/>
                      <a:pt x="152" y="585"/>
                    </a:cubicBezTo>
                    <a:cubicBezTo>
                      <a:pt x="211" y="612"/>
                      <a:pt x="211" y="612"/>
                      <a:pt x="211" y="612"/>
                    </a:cubicBezTo>
                    <a:cubicBezTo>
                      <a:pt x="248" y="561"/>
                      <a:pt x="248" y="561"/>
                      <a:pt x="248" y="561"/>
                    </a:cubicBezTo>
                    <a:lnTo>
                      <a:pt x="248" y="561"/>
                    </a:lnTo>
                    <a:cubicBezTo>
                      <a:pt x="259" y="564"/>
                      <a:pt x="273" y="567"/>
                      <a:pt x="289" y="567"/>
                    </a:cubicBezTo>
                    <a:cubicBezTo>
                      <a:pt x="289" y="569"/>
                      <a:pt x="289" y="569"/>
                      <a:pt x="289" y="569"/>
                    </a:cubicBezTo>
                    <a:cubicBezTo>
                      <a:pt x="302" y="628"/>
                      <a:pt x="302" y="628"/>
                      <a:pt x="302" y="628"/>
                    </a:cubicBezTo>
                    <a:cubicBezTo>
                      <a:pt x="366" y="626"/>
                      <a:pt x="366" y="626"/>
                      <a:pt x="366" y="626"/>
                    </a:cubicBezTo>
                    <a:cubicBezTo>
                      <a:pt x="374" y="561"/>
                      <a:pt x="374" y="561"/>
                      <a:pt x="374" y="561"/>
                    </a:cubicBezTo>
                    <a:lnTo>
                      <a:pt x="374" y="561"/>
                    </a:lnTo>
                    <a:cubicBezTo>
                      <a:pt x="388" y="559"/>
                      <a:pt x="401" y="554"/>
                      <a:pt x="412" y="548"/>
                    </a:cubicBezTo>
                    <a:cubicBezTo>
                      <a:pt x="414" y="551"/>
                      <a:pt x="414" y="551"/>
                      <a:pt x="414" y="551"/>
                    </a:cubicBezTo>
                    <a:cubicBezTo>
                      <a:pt x="455" y="596"/>
                      <a:pt x="455" y="596"/>
                      <a:pt x="455" y="596"/>
                    </a:cubicBezTo>
                    <a:cubicBezTo>
                      <a:pt x="508" y="561"/>
                      <a:pt x="508" y="561"/>
                      <a:pt x="508" y="561"/>
                    </a:cubicBezTo>
                    <a:cubicBezTo>
                      <a:pt x="487" y="503"/>
                      <a:pt x="487" y="503"/>
                      <a:pt x="487" y="503"/>
                    </a:cubicBezTo>
                    <a:cubicBezTo>
                      <a:pt x="484" y="503"/>
                      <a:pt x="484" y="503"/>
                      <a:pt x="484" y="503"/>
                    </a:cubicBezTo>
                    <a:cubicBezTo>
                      <a:pt x="495" y="495"/>
                      <a:pt x="506" y="484"/>
                      <a:pt x="513" y="473"/>
                    </a:cubicBezTo>
                    <a:lnTo>
                      <a:pt x="513" y="473"/>
                    </a:lnTo>
                    <a:cubicBezTo>
                      <a:pt x="572" y="495"/>
                      <a:pt x="572" y="495"/>
                      <a:pt x="572" y="495"/>
                    </a:cubicBezTo>
                    <a:cubicBezTo>
                      <a:pt x="604" y="439"/>
                      <a:pt x="604" y="439"/>
                      <a:pt x="604" y="439"/>
                    </a:cubicBezTo>
                    <a:cubicBezTo>
                      <a:pt x="553" y="398"/>
                      <a:pt x="553" y="398"/>
                      <a:pt x="553" y="398"/>
                    </a:cubicBezTo>
                    <a:cubicBezTo>
                      <a:pt x="553" y="393"/>
                      <a:pt x="553" y="393"/>
                      <a:pt x="553" y="393"/>
                    </a:cubicBezTo>
                    <a:cubicBezTo>
                      <a:pt x="559" y="382"/>
                      <a:pt x="562" y="369"/>
                      <a:pt x="564" y="350"/>
                    </a:cubicBezTo>
                    <a:cubicBezTo>
                      <a:pt x="567" y="350"/>
                      <a:pt x="567" y="350"/>
                      <a:pt x="567" y="350"/>
                    </a:cubicBezTo>
                    <a:cubicBezTo>
                      <a:pt x="621" y="347"/>
                      <a:pt x="621" y="347"/>
                      <a:pt x="621" y="347"/>
                    </a:cubicBezTo>
                    <a:cubicBezTo>
                      <a:pt x="621" y="283"/>
                      <a:pt x="621" y="283"/>
                      <a:pt x="621" y="283"/>
                    </a:cubicBezTo>
                    <a:cubicBezTo>
                      <a:pt x="562" y="272"/>
                      <a:pt x="562" y="272"/>
                      <a:pt x="562" y="272"/>
                    </a:cubicBezTo>
                    <a:lnTo>
                      <a:pt x="562" y="272"/>
                    </a:lnTo>
                    <a:cubicBezTo>
                      <a:pt x="559" y="254"/>
                      <a:pt x="556" y="238"/>
                      <a:pt x="548" y="222"/>
                    </a:cubicBezTo>
                    <a:cubicBezTo>
                      <a:pt x="551" y="219"/>
                      <a:pt x="551" y="219"/>
                      <a:pt x="551" y="219"/>
                    </a:cubicBezTo>
                    <a:cubicBezTo>
                      <a:pt x="599" y="179"/>
                      <a:pt x="599" y="179"/>
                      <a:pt x="599" y="179"/>
                    </a:cubicBezTo>
                    <a:cubicBezTo>
                      <a:pt x="564" y="126"/>
                      <a:pt x="564" y="126"/>
                      <a:pt x="564" y="126"/>
                    </a:cubicBezTo>
                    <a:cubicBezTo>
                      <a:pt x="506" y="147"/>
                      <a:pt x="506" y="147"/>
                      <a:pt x="506" y="147"/>
                    </a:cubicBezTo>
                    <a:lnTo>
                      <a:pt x="506" y="147"/>
                    </a:lnTo>
                    <a:cubicBezTo>
                      <a:pt x="492" y="131"/>
                      <a:pt x="476" y="117"/>
                      <a:pt x="460" y="107"/>
                    </a:cubicBezTo>
                    <a:cubicBezTo>
                      <a:pt x="460" y="104"/>
                      <a:pt x="460" y="104"/>
                      <a:pt x="460" y="104"/>
                    </a:cubicBezTo>
                    <a:cubicBezTo>
                      <a:pt x="476" y="45"/>
                      <a:pt x="476" y="45"/>
                      <a:pt x="476" y="45"/>
                    </a:cubicBezTo>
                    <a:cubicBezTo>
                      <a:pt x="417" y="18"/>
                      <a:pt x="417" y="18"/>
                      <a:pt x="417" y="18"/>
                    </a:cubicBezTo>
                    <a:cubicBezTo>
                      <a:pt x="380" y="69"/>
                      <a:pt x="380" y="69"/>
                      <a:pt x="380" y="69"/>
                    </a:cubicBezTo>
                    <a:close/>
                    <a:moveTo>
                      <a:pt x="524" y="315"/>
                    </a:moveTo>
                    <a:lnTo>
                      <a:pt x="524" y="315"/>
                    </a:lnTo>
                    <a:cubicBezTo>
                      <a:pt x="524" y="430"/>
                      <a:pt x="431" y="527"/>
                      <a:pt x="313" y="527"/>
                    </a:cubicBezTo>
                    <a:cubicBezTo>
                      <a:pt x="198" y="527"/>
                      <a:pt x="102" y="430"/>
                      <a:pt x="102" y="315"/>
                    </a:cubicBezTo>
                    <a:cubicBezTo>
                      <a:pt x="102" y="198"/>
                      <a:pt x="198" y="104"/>
                      <a:pt x="313" y="104"/>
                    </a:cubicBezTo>
                    <a:cubicBezTo>
                      <a:pt x="431" y="104"/>
                      <a:pt x="524" y="198"/>
                      <a:pt x="524" y="315"/>
                    </a:cubicBezTo>
                    <a:close/>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grpSp>
        <p:grpSp>
          <p:nvGrpSpPr>
            <p:cNvPr id="41" name="Group 69">
              <a:extLst>
                <a:ext uri="{FF2B5EF4-FFF2-40B4-BE49-F238E27FC236}">
                  <a16:creationId xmlns:a16="http://schemas.microsoft.com/office/drawing/2014/main" id="{909FF5E8-6DD1-8B42-9E01-20B47400538E}"/>
                </a:ext>
              </a:extLst>
            </p:cNvPr>
            <p:cNvGrpSpPr/>
            <p:nvPr/>
          </p:nvGrpSpPr>
          <p:grpSpPr>
            <a:xfrm>
              <a:off x="15336891" y="4283227"/>
              <a:ext cx="588159" cy="600797"/>
              <a:chOff x="15336891" y="4283227"/>
              <a:chExt cx="588159" cy="600797"/>
            </a:xfrm>
            <a:solidFill>
              <a:schemeClr val="accent2"/>
            </a:solidFill>
          </p:grpSpPr>
          <p:sp>
            <p:nvSpPr>
              <p:cNvPr id="77" name="Freeform 186">
                <a:extLst>
                  <a:ext uri="{FF2B5EF4-FFF2-40B4-BE49-F238E27FC236}">
                    <a16:creationId xmlns:a16="http://schemas.microsoft.com/office/drawing/2014/main" id="{F86496DE-A0D9-F142-A495-F0EDF4FD4617}"/>
                  </a:ext>
                </a:extLst>
              </p:cNvPr>
              <p:cNvSpPr>
                <a:spLocks noChangeArrowheads="1"/>
              </p:cNvSpPr>
              <p:nvPr/>
            </p:nvSpPr>
            <p:spPr bwMode="auto">
              <a:xfrm>
                <a:off x="15463832" y="4405925"/>
                <a:ext cx="351203" cy="351170"/>
              </a:xfrm>
              <a:custGeom>
                <a:avLst/>
                <a:gdLst>
                  <a:gd name="T0" fmla="*/ 184 w 370"/>
                  <a:gd name="T1" fmla="*/ 0 h 371"/>
                  <a:gd name="T2" fmla="*/ 184 w 370"/>
                  <a:gd name="T3" fmla="*/ 0 h 371"/>
                  <a:gd name="T4" fmla="*/ 0 w 370"/>
                  <a:gd name="T5" fmla="*/ 185 h 371"/>
                  <a:gd name="T6" fmla="*/ 184 w 370"/>
                  <a:gd name="T7" fmla="*/ 370 h 371"/>
                  <a:gd name="T8" fmla="*/ 369 w 370"/>
                  <a:gd name="T9" fmla="*/ 185 h 371"/>
                  <a:gd name="T10" fmla="*/ 184 w 370"/>
                  <a:gd name="T11" fmla="*/ 0 h 371"/>
                </a:gdLst>
                <a:ahLst/>
                <a:cxnLst>
                  <a:cxn ang="0">
                    <a:pos x="T0" y="T1"/>
                  </a:cxn>
                  <a:cxn ang="0">
                    <a:pos x="T2" y="T3"/>
                  </a:cxn>
                  <a:cxn ang="0">
                    <a:pos x="T4" y="T5"/>
                  </a:cxn>
                  <a:cxn ang="0">
                    <a:pos x="T6" y="T7"/>
                  </a:cxn>
                  <a:cxn ang="0">
                    <a:pos x="T8" y="T9"/>
                  </a:cxn>
                  <a:cxn ang="0">
                    <a:pos x="T10" y="T11"/>
                  </a:cxn>
                </a:cxnLst>
                <a:rect l="0" t="0" r="r" b="b"/>
                <a:pathLst>
                  <a:path w="370" h="371">
                    <a:moveTo>
                      <a:pt x="184" y="0"/>
                    </a:moveTo>
                    <a:lnTo>
                      <a:pt x="184" y="0"/>
                    </a:lnTo>
                    <a:cubicBezTo>
                      <a:pt x="83" y="0"/>
                      <a:pt x="0" y="83"/>
                      <a:pt x="0" y="185"/>
                    </a:cubicBezTo>
                    <a:cubicBezTo>
                      <a:pt x="0" y="287"/>
                      <a:pt x="83" y="370"/>
                      <a:pt x="184" y="370"/>
                    </a:cubicBezTo>
                    <a:cubicBezTo>
                      <a:pt x="286" y="370"/>
                      <a:pt x="369" y="287"/>
                      <a:pt x="369" y="185"/>
                    </a:cubicBezTo>
                    <a:cubicBezTo>
                      <a:pt x="369" y="81"/>
                      <a:pt x="286" y="0"/>
                      <a:pt x="184" y="0"/>
                    </a:cubicBezTo>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78" name="Freeform 187">
                <a:extLst>
                  <a:ext uri="{FF2B5EF4-FFF2-40B4-BE49-F238E27FC236}">
                    <a16:creationId xmlns:a16="http://schemas.microsoft.com/office/drawing/2014/main" id="{33AF175D-D897-974B-AB9D-621462417FED}"/>
                  </a:ext>
                </a:extLst>
              </p:cNvPr>
              <p:cNvSpPr>
                <a:spLocks noChangeArrowheads="1"/>
              </p:cNvSpPr>
              <p:nvPr/>
            </p:nvSpPr>
            <p:spPr bwMode="auto">
              <a:xfrm>
                <a:off x="15336891" y="4283227"/>
                <a:ext cx="588159" cy="600797"/>
              </a:xfrm>
              <a:custGeom>
                <a:avLst/>
                <a:gdLst>
                  <a:gd name="T0" fmla="*/ 380 w 619"/>
                  <a:gd name="T1" fmla="*/ 70 h 630"/>
                  <a:gd name="T2" fmla="*/ 340 w 619"/>
                  <a:gd name="T3" fmla="*/ 59 h 630"/>
                  <a:gd name="T4" fmla="*/ 263 w 619"/>
                  <a:gd name="T5" fmla="*/ 6 h 630"/>
                  <a:gd name="T6" fmla="*/ 214 w 619"/>
                  <a:gd name="T7" fmla="*/ 81 h 630"/>
                  <a:gd name="T8" fmla="*/ 172 w 619"/>
                  <a:gd name="T9" fmla="*/ 33 h 630"/>
                  <a:gd name="T10" fmla="*/ 142 w 619"/>
                  <a:gd name="T11" fmla="*/ 126 h 630"/>
                  <a:gd name="T12" fmla="*/ 113 w 619"/>
                  <a:gd name="T13" fmla="*/ 155 h 630"/>
                  <a:gd name="T14" fmla="*/ 24 w 619"/>
                  <a:gd name="T15" fmla="*/ 190 h 630"/>
                  <a:gd name="T16" fmla="*/ 62 w 619"/>
                  <a:gd name="T17" fmla="*/ 273 h 630"/>
                  <a:gd name="T18" fmla="*/ 0 w 619"/>
                  <a:gd name="T19" fmla="*/ 281 h 630"/>
                  <a:gd name="T20" fmla="*/ 62 w 619"/>
                  <a:gd name="T21" fmla="*/ 359 h 630"/>
                  <a:gd name="T22" fmla="*/ 75 w 619"/>
                  <a:gd name="T23" fmla="*/ 409 h 630"/>
                  <a:gd name="T24" fmla="*/ 62 w 619"/>
                  <a:gd name="T25" fmla="*/ 506 h 630"/>
                  <a:gd name="T26" fmla="*/ 169 w 619"/>
                  <a:gd name="T27" fmla="*/ 525 h 630"/>
                  <a:gd name="T28" fmla="*/ 153 w 619"/>
                  <a:gd name="T29" fmla="*/ 586 h 630"/>
                  <a:gd name="T30" fmla="*/ 246 w 619"/>
                  <a:gd name="T31" fmla="*/ 559 h 630"/>
                  <a:gd name="T32" fmla="*/ 287 w 619"/>
                  <a:gd name="T33" fmla="*/ 568 h 630"/>
                  <a:gd name="T34" fmla="*/ 303 w 619"/>
                  <a:gd name="T35" fmla="*/ 629 h 630"/>
                  <a:gd name="T36" fmla="*/ 372 w 619"/>
                  <a:gd name="T37" fmla="*/ 562 h 630"/>
                  <a:gd name="T38" fmla="*/ 412 w 619"/>
                  <a:gd name="T39" fmla="*/ 549 h 630"/>
                  <a:gd name="T40" fmla="*/ 455 w 619"/>
                  <a:gd name="T41" fmla="*/ 597 h 630"/>
                  <a:gd name="T42" fmla="*/ 484 w 619"/>
                  <a:gd name="T43" fmla="*/ 503 h 630"/>
                  <a:gd name="T44" fmla="*/ 511 w 619"/>
                  <a:gd name="T45" fmla="*/ 474 h 630"/>
                  <a:gd name="T46" fmla="*/ 573 w 619"/>
                  <a:gd name="T47" fmla="*/ 495 h 630"/>
                  <a:gd name="T48" fmla="*/ 554 w 619"/>
                  <a:gd name="T49" fmla="*/ 399 h 630"/>
                  <a:gd name="T50" fmla="*/ 562 w 619"/>
                  <a:gd name="T51" fmla="*/ 351 h 630"/>
                  <a:gd name="T52" fmla="*/ 618 w 619"/>
                  <a:gd name="T53" fmla="*/ 348 h 630"/>
                  <a:gd name="T54" fmla="*/ 559 w 619"/>
                  <a:gd name="T55" fmla="*/ 270 h 630"/>
                  <a:gd name="T56" fmla="*/ 549 w 619"/>
                  <a:gd name="T57" fmla="*/ 220 h 630"/>
                  <a:gd name="T58" fmla="*/ 597 w 619"/>
                  <a:gd name="T59" fmla="*/ 180 h 630"/>
                  <a:gd name="T60" fmla="*/ 503 w 619"/>
                  <a:gd name="T61" fmla="*/ 148 h 630"/>
                  <a:gd name="T62" fmla="*/ 458 w 619"/>
                  <a:gd name="T63" fmla="*/ 108 h 630"/>
                  <a:gd name="T64" fmla="*/ 474 w 619"/>
                  <a:gd name="T65" fmla="*/ 46 h 630"/>
                  <a:gd name="T66" fmla="*/ 380 w 619"/>
                  <a:gd name="T67" fmla="*/ 70 h 630"/>
                  <a:gd name="T68" fmla="*/ 524 w 619"/>
                  <a:gd name="T69" fmla="*/ 316 h 630"/>
                  <a:gd name="T70" fmla="*/ 102 w 619"/>
                  <a:gd name="T71" fmla="*/ 316 h 630"/>
                  <a:gd name="T72" fmla="*/ 524 w 619"/>
                  <a:gd name="T73" fmla="*/ 31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9" h="630">
                    <a:moveTo>
                      <a:pt x="380" y="70"/>
                    </a:moveTo>
                    <a:lnTo>
                      <a:pt x="380" y="70"/>
                    </a:lnTo>
                    <a:cubicBezTo>
                      <a:pt x="367" y="67"/>
                      <a:pt x="353" y="65"/>
                      <a:pt x="340" y="62"/>
                    </a:cubicBezTo>
                    <a:cubicBezTo>
                      <a:pt x="340" y="59"/>
                      <a:pt x="340" y="59"/>
                      <a:pt x="340" y="59"/>
                    </a:cubicBezTo>
                    <a:cubicBezTo>
                      <a:pt x="324" y="0"/>
                      <a:pt x="324" y="0"/>
                      <a:pt x="324" y="0"/>
                    </a:cubicBezTo>
                    <a:cubicBezTo>
                      <a:pt x="263" y="6"/>
                      <a:pt x="263" y="6"/>
                      <a:pt x="263" y="6"/>
                    </a:cubicBezTo>
                    <a:cubicBezTo>
                      <a:pt x="254" y="67"/>
                      <a:pt x="254" y="67"/>
                      <a:pt x="254" y="67"/>
                    </a:cubicBezTo>
                    <a:cubicBezTo>
                      <a:pt x="241" y="70"/>
                      <a:pt x="228" y="75"/>
                      <a:pt x="214" y="81"/>
                    </a:cubicBezTo>
                    <a:cubicBezTo>
                      <a:pt x="214" y="78"/>
                      <a:pt x="214" y="78"/>
                      <a:pt x="214" y="78"/>
                    </a:cubicBezTo>
                    <a:cubicBezTo>
                      <a:pt x="172" y="33"/>
                      <a:pt x="172" y="33"/>
                      <a:pt x="172" y="33"/>
                    </a:cubicBezTo>
                    <a:cubicBezTo>
                      <a:pt x="118" y="67"/>
                      <a:pt x="118" y="67"/>
                      <a:pt x="118" y="67"/>
                    </a:cubicBezTo>
                    <a:cubicBezTo>
                      <a:pt x="142" y="126"/>
                      <a:pt x="142" y="126"/>
                      <a:pt x="142" y="126"/>
                    </a:cubicBezTo>
                    <a:cubicBezTo>
                      <a:pt x="131" y="137"/>
                      <a:pt x="123" y="145"/>
                      <a:pt x="113" y="155"/>
                    </a:cubicBezTo>
                    <a:lnTo>
                      <a:pt x="113" y="155"/>
                    </a:lnTo>
                    <a:cubicBezTo>
                      <a:pt x="54" y="137"/>
                      <a:pt x="54" y="137"/>
                      <a:pt x="54" y="137"/>
                    </a:cubicBezTo>
                    <a:cubicBezTo>
                      <a:pt x="24" y="190"/>
                      <a:pt x="24" y="190"/>
                      <a:pt x="24" y="190"/>
                    </a:cubicBezTo>
                    <a:cubicBezTo>
                      <a:pt x="73" y="233"/>
                      <a:pt x="73" y="233"/>
                      <a:pt x="73" y="233"/>
                    </a:cubicBezTo>
                    <a:cubicBezTo>
                      <a:pt x="67" y="244"/>
                      <a:pt x="65" y="254"/>
                      <a:pt x="62" y="273"/>
                    </a:cubicBezTo>
                    <a:lnTo>
                      <a:pt x="62" y="273"/>
                    </a:lnTo>
                    <a:cubicBezTo>
                      <a:pt x="0" y="281"/>
                      <a:pt x="0" y="281"/>
                      <a:pt x="0" y="281"/>
                    </a:cubicBezTo>
                    <a:cubicBezTo>
                      <a:pt x="0" y="345"/>
                      <a:pt x="0" y="345"/>
                      <a:pt x="0" y="345"/>
                    </a:cubicBezTo>
                    <a:cubicBezTo>
                      <a:pt x="62" y="359"/>
                      <a:pt x="62" y="359"/>
                      <a:pt x="62" y="359"/>
                    </a:cubicBezTo>
                    <a:cubicBezTo>
                      <a:pt x="65" y="375"/>
                      <a:pt x="70" y="394"/>
                      <a:pt x="75" y="409"/>
                    </a:cubicBezTo>
                    <a:lnTo>
                      <a:pt x="75" y="409"/>
                    </a:lnTo>
                    <a:cubicBezTo>
                      <a:pt x="30" y="453"/>
                      <a:pt x="30" y="453"/>
                      <a:pt x="30" y="453"/>
                    </a:cubicBezTo>
                    <a:cubicBezTo>
                      <a:pt x="62" y="506"/>
                      <a:pt x="62" y="506"/>
                      <a:pt x="62" y="506"/>
                    </a:cubicBezTo>
                    <a:cubicBezTo>
                      <a:pt x="123" y="482"/>
                      <a:pt x="123" y="482"/>
                      <a:pt x="123" y="482"/>
                    </a:cubicBezTo>
                    <a:cubicBezTo>
                      <a:pt x="137" y="498"/>
                      <a:pt x="150" y="511"/>
                      <a:pt x="169" y="525"/>
                    </a:cubicBezTo>
                    <a:lnTo>
                      <a:pt x="169" y="525"/>
                    </a:lnTo>
                    <a:cubicBezTo>
                      <a:pt x="153" y="586"/>
                      <a:pt x="153" y="586"/>
                      <a:pt x="153" y="586"/>
                    </a:cubicBezTo>
                    <a:cubicBezTo>
                      <a:pt x="209" y="613"/>
                      <a:pt x="209" y="613"/>
                      <a:pt x="209" y="613"/>
                    </a:cubicBezTo>
                    <a:cubicBezTo>
                      <a:pt x="246" y="559"/>
                      <a:pt x="246" y="559"/>
                      <a:pt x="246" y="559"/>
                    </a:cubicBezTo>
                    <a:lnTo>
                      <a:pt x="246" y="559"/>
                    </a:lnTo>
                    <a:cubicBezTo>
                      <a:pt x="260" y="565"/>
                      <a:pt x="273" y="568"/>
                      <a:pt x="287" y="568"/>
                    </a:cubicBezTo>
                    <a:cubicBezTo>
                      <a:pt x="287" y="570"/>
                      <a:pt x="287" y="570"/>
                      <a:pt x="287" y="570"/>
                    </a:cubicBezTo>
                    <a:cubicBezTo>
                      <a:pt x="303" y="629"/>
                      <a:pt x="303" y="629"/>
                      <a:pt x="303" y="629"/>
                    </a:cubicBezTo>
                    <a:cubicBezTo>
                      <a:pt x="364" y="627"/>
                      <a:pt x="364" y="627"/>
                      <a:pt x="364" y="627"/>
                    </a:cubicBezTo>
                    <a:cubicBezTo>
                      <a:pt x="372" y="562"/>
                      <a:pt x="372" y="562"/>
                      <a:pt x="372" y="562"/>
                    </a:cubicBezTo>
                    <a:lnTo>
                      <a:pt x="372" y="562"/>
                    </a:lnTo>
                    <a:cubicBezTo>
                      <a:pt x="385" y="559"/>
                      <a:pt x="399" y="554"/>
                      <a:pt x="412" y="549"/>
                    </a:cubicBezTo>
                    <a:cubicBezTo>
                      <a:pt x="412" y="552"/>
                      <a:pt x="412" y="552"/>
                      <a:pt x="412" y="552"/>
                    </a:cubicBezTo>
                    <a:cubicBezTo>
                      <a:pt x="455" y="597"/>
                      <a:pt x="455" y="597"/>
                      <a:pt x="455" y="597"/>
                    </a:cubicBezTo>
                    <a:cubicBezTo>
                      <a:pt x="508" y="562"/>
                      <a:pt x="508" y="562"/>
                      <a:pt x="508" y="562"/>
                    </a:cubicBezTo>
                    <a:cubicBezTo>
                      <a:pt x="484" y="503"/>
                      <a:pt x="484" y="503"/>
                      <a:pt x="484" y="503"/>
                    </a:cubicBezTo>
                    <a:lnTo>
                      <a:pt x="484" y="503"/>
                    </a:lnTo>
                    <a:cubicBezTo>
                      <a:pt x="495" y="493"/>
                      <a:pt x="503" y="484"/>
                      <a:pt x="511" y="474"/>
                    </a:cubicBezTo>
                    <a:cubicBezTo>
                      <a:pt x="514" y="474"/>
                      <a:pt x="514" y="474"/>
                      <a:pt x="514" y="474"/>
                    </a:cubicBezTo>
                    <a:cubicBezTo>
                      <a:pt x="573" y="495"/>
                      <a:pt x="573" y="495"/>
                      <a:pt x="573" y="495"/>
                    </a:cubicBezTo>
                    <a:cubicBezTo>
                      <a:pt x="602" y="439"/>
                      <a:pt x="602" y="439"/>
                      <a:pt x="602" y="439"/>
                    </a:cubicBezTo>
                    <a:cubicBezTo>
                      <a:pt x="554" y="399"/>
                      <a:pt x="554" y="399"/>
                      <a:pt x="554" y="399"/>
                    </a:cubicBezTo>
                    <a:cubicBezTo>
                      <a:pt x="554" y="394"/>
                      <a:pt x="554" y="394"/>
                      <a:pt x="554" y="394"/>
                    </a:cubicBezTo>
                    <a:cubicBezTo>
                      <a:pt x="557" y="380"/>
                      <a:pt x="562" y="369"/>
                      <a:pt x="562" y="351"/>
                    </a:cubicBezTo>
                    <a:cubicBezTo>
                      <a:pt x="565" y="351"/>
                      <a:pt x="565" y="351"/>
                      <a:pt x="565" y="351"/>
                    </a:cubicBezTo>
                    <a:cubicBezTo>
                      <a:pt x="618" y="348"/>
                      <a:pt x="618" y="348"/>
                      <a:pt x="618" y="348"/>
                    </a:cubicBezTo>
                    <a:cubicBezTo>
                      <a:pt x="618" y="284"/>
                      <a:pt x="618" y="284"/>
                      <a:pt x="618" y="284"/>
                    </a:cubicBezTo>
                    <a:cubicBezTo>
                      <a:pt x="559" y="270"/>
                      <a:pt x="559" y="270"/>
                      <a:pt x="559" y="270"/>
                    </a:cubicBezTo>
                    <a:cubicBezTo>
                      <a:pt x="562" y="270"/>
                      <a:pt x="562" y="270"/>
                      <a:pt x="562" y="270"/>
                    </a:cubicBezTo>
                    <a:cubicBezTo>
                      <a:pt x="559" y="254"/>
                      <a:pt x="554" y="236"/>
                      <a:pt x="549" y="220"/>
                    </a:cubicBezTo>
                    <a:cubicBezTo>
                      <a:pt x="551" y="220"/>
                      <a:pt x="551" y="220"/>
                      <a:pt x="551" y="220"/>
                    </a:cubicBezTo>
                    <a:cubicBezTo>
                      <a:pt x="597" y="180"/>
                      <a:pt x="597" y="180"/>
                      <a:pt x="597" y="180"/>
                    </a:cubicBezTo>
                    <a:cubicBezTo>
                      <a:pt x="565" y="124"/>
                      <a:pt x="565" y="124"/>
                      <a:pt x="565" y="124"/>
                    </a:cubicBezTo>
                    <a:cubicBezTo>
                      <a:pt x="503" y="148"/>
                      <a:pt x="503" y="148"/>
                      <a:pt x="503" y="148"/>
                    </a:cubicBezTo>
                    <a:lnTo>
                      <a:pt x="503" y="148"/>
                    </a:lnTo>
                    <a:cubicBezTo>
                      <a:pt x="490" y="131"/>
                      <a:pt x="474" y="118"/>
                      <a:pt x="458" y="108"/>
                    </a:cubicBezTo>
                    <a:cubicBezTo>
                      <a:pt x="458" y="105"/>
                      <a:pt x="458" y="105"/>
                      <a:pt x="458" y="105"/>
                    </a:cubicBezTo>
                    <a:cubicBezTo>
                      <a:pt x="474" y="46"/>
                      <a:pt x="474" y="46"/>
                      <a:pt x="474" y="46"/>
                    </a:cubicBezTo>
                    <a:cubicBezTo>
                      <a:pt x="418" y="19"/>
                      <a:pt x="418" y="19"/>
                      <a:pt x="418" y="19"/>
                    </a:cubicBezTo>
                    <a:cubicBezTo>
                      <a:pt x="380" y="70"/>
                      <a:pt x="380" y="70"/>
                      <a:pt x="380" y="70"/>
                    </a:cubicBezTo>
                    <a:close/>
                    <a:moveTo>
                      <a:pt x="524" y="316"/>
                    </a:moveTo>
                    <a:lnTo>
                      <a:pt x="524" y="316"/>
                    </a:lnTo>
                    <a:cubicBezTo>
                      <a:pt x="524" y="431"/>
                      <a:pt x="428" y="525"/>
                      <a:pt x="313" y="525"/>
                    </a:cubicBezTo>
                    <a:cubicBezTo>
                      <a:pt x="195" y="525"/>
                      <a:pt x="102" y="431"/>
                      <a:pt x="102" y="316"/>
                    </a:cubicBezTo>
                    <a:cubicBezTo>
                      <a:pt x="102" y="198"/>
                      <a:pt x="195" y="105"/>
                      <a:pt x="313" y="105"/>
                    </a:cubicBezTo>
                    <a:cubicBezTo>
                      <a:pt x="428" y="105"/>
                      <a:pt x="524" y="198"/>
                      <a:pt x="524" y="316"/>
                    </a:cubicBezTo>
                    <a:close/>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grpSp>
        <p:grpSp>
          <p:nvGrpSpPr>
            <p:cNvPr id="42" name="Group 70">
              <a:extLst>
                <a:ext uri="{FF2B5EF4-FFF2-40B4-BE49-F238E27FC236}">
                  <a16:creationId xmlns:a16="http://schemas.microsoft.com/office/drawing/2014/main" id="{33C7D0A8-B3A9-804F-8383-F4E11149C2F9}"/>
                </a:ext>
              </a:extLst>
            </p:cNvPr>
            <p:cNvGrpSpPr/>
            <p:nvPr/>
          </p:nvGrpSpPr>
          <p:grpSpPr>
            <a:xfrm>
              <a:off x="19868677" y="5459436"/>
              <a:ext cx="592390" cy="600797"/>
              <a:chOff x="19868677" y="5459436"/>
              <a:chExt cx="592390" cy="600797"/>
            </a:xfrm>
            <a:solidFill>
              <a:schemeClr val="accent1"/>
            </a:solidFill>
          </p:grpSpPr>
          <p:sp>
            <p:nvSpPr>
              <p:cNvPr id="75" name="Freeform 188">
                <a:extLst>
                  <a:ext uri="{FF2B5EF4-FFF2-40B4-BE49-F238E27FC236}">
                    <a16:creationId xmlns:a16="http://schemas.microsoft.com/office/drawing/2014/main" id="{99EBA260-0F26-E54C-B30F-D5CD1F04329C}"/>
                  </a:ext>
                </a:extLst>
              </p:cNvPr>
              <p:cNvSpPr>
                <a:spLocks noChangeArrowheads="1"/>
              </p:cNvSpPr>
              <p:nvPr/>
            </p:nvSpPr>
            <p:spPr bwMode="auto">
              <a:xfrm>
                <a:off x="19991386" y="5582134"/>
                <a:ext cx="351203" cy="346939"/>
              </a:xfrm>
              <a:custGeom>
                <a:avLst/>
                <a:gdLst>
                  <a:gd name="T0" fmla="*/ 184 w 370"/>
                  <a:gd name="T1" fmla="*/ 0 h 368"/>
                  <a:gd name="T2" fmla="*/ 184 w 370"/>
                  <a:gd name="T3" fmla="*/ 0 h 368"/>
                  <a:gd name="T4" fmla="*/ 0 w 370"/>
                  <a:gd name="T5" fmla="*/ 183 h 368"/>
                  <a:gd name="T6" fmla="*/ 184 w 370"/>
                  <a:gd name="T7" fmla="*/ 367 h 368"/>
                  <a:gd name="T8" fmla="*/ 369 w 370"/>
                  <a:gd name="T9" fmla="*/ 183 h 368"/>
                  <a:gd name="T10" fmla="*/ 184 w 370"/>
                  <a:gd name="T11" fmla="*/ 0 h 368"/>
                </a:gdLst>
                <a:ahLst/>
                <a:cxnLst>
                  <a:cxn ang="0">
                    <a:pos x="T0" y="T1"/>
                  </a:cxn>
                  <a:cxn ang="0">
                    <a:pos x="T2" y="T3"/>
                  </a:cxn>
                  <a:cxn ang="0">
                    <a:pos x="T4" y="T5"/>
                  </a:cxn>
                  <a:cxn ang="0">
                    <a:pos x="T6" y="T7"/>
                  </a:cxn>
                  <a:cxn ang="0">
                    <a:pos x="T8" y="T9"/>
                  </a:cxn>
                  <a:cxn ang="0">
                    <a:pos x="T10" y="T11"/>
                  </a:cxn>
                </a:cxnLst>
                <a:rect l="0" t="0" r="r" b="b"/>
                <a:pathLst>
                  <a:path w="370" h="368">
                    <a:moveTo>
                      <a:pt x="184" y="0"/>
                    </a:moveTo>
                    <a:lnTo>
                      <a:pt x="184" y="0"/>
                    </a:lnTo>
                    <a:cubicBezTo>
                      <a:pt x="83" y="0"/>
                      <a:pt x="0" y="81"/>
                      <a:pt x="0" y="183"/>
                    </a:cubicBezTo>
                    <a:cubicBezTo>
                      <a:pt x="0" y="287"/>
                      <a:pt x="83" y="367"/>
                      <a:pt x="184" y="367"/>
                    </a:cubicBezTo>
                    <a:cubicBezTo>
                      <a:pt x="286" y="367"/>
                      <a:pt x="369" y="287"/>
                      <a:pt x="369" y="183"/>
                    </a:cubicBezTo>
                    <a:cubicBezTo>
                      <a:pt x="369" y="81"/>
                      <a:pt x="286" y="0"/>
                      <a:pt x="184" y="0"/>
                    </a:cubicBezTo>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76" name="Freeform 189">
                <a:extLst>
                  <a:ext uri="{FF2B5EF4-FFF2-40B4-BE49-F238E27FC236}">
                    <a16:creationId xmlns:a16="http://schemas.microsoft.com/office/drawing/2014/main" id="{E59CD13F-7F4D-AC4E-9BCC-54B1B6C3CD60}"/>
                  </a:ext>
                </a:extLst>
              </p:cNvPr>
              <p:cNvSpPr>
                <a:spLocks noChangeArrowheads="1"/>
              </p:cNvSpPr>
              <p:nvPr/>
            </p:nvSpPr>
            <p:spPr bwMode="auto">
              <a:xfrm>
                <a:off x="19868677" y="5459436"/>
                <a:ext cx="592390" cy="600797"/>
              </a:xfrm>
              <a:custGeom>
                <a:avLst/>
                <a:gdLst>
                  <a:gd name="T0" fmla="*/ 380 w 622"/>
                  <a:gd name="T1" fmla="*/ 69 h 629"/>
                  <a:gd name="T2" fmla="*/ 340 w 622"/>
                  <a:gd name="T3" fmla="*/ 58 h 629"/>
                  <a:gd name="T4" fmla="*/ 263 w 622"/>
                  <a:gd name="T5" fmla="*/ 2 h 629"/>
                  <a:gd name="T6" fmla="*/ 217 w 622"/>
                  <a:gd name="T7" fmla="*/ 80 h 629"/>
                  <a:gd name="T8" fmla="*/ 174 w 622"/>
                  <a:gd name="T9" fmla="*/ 31 h 629"/>
                  <a:gd name="T10" fmla="*/ 142 w 622"/>
                  <a:gd name="T11" fmla="*/ 125 h 629"/>
                  <a:gd name="T12" fmla="*/ 113 w 622"/>
                  <a:gd name="T13" fmla="*/ 155 h 629"/>
                  <a:gd name="T14" fmla="*/ 24 w 622"/>
                  <a:gd name="T15" fmla="*/ 189 h 629"/>
                  <a:gd name="T16" fmla="*/ 62 w 622"/>
                  <a:gd name="T17" fmla="*/ 273 h 629"/>
                  <a:gd name="T18" fmla="*/ 0 w 622"/>
                  <a:gd name="T19" fmla="*/ 280 h 629"/>
                  <a:gd name="T20" fmla="*/ 62 w 622"/>
                  <a:gd name="T21" fmla="*/ 358 h 629"/>
                  <a:gd name="T22" fmla="*/ 78 w 622"/>
                  <a:gd name="T23" fmla="*/ 409 h 629"/>
                  <a:gd name="T24" fmla="*/ 65 w 622"/>
                  <a:gd name="T25" fmla="*/ 505 h 629"/>
                  <a:gd name="T26" fmla="*/ 169 w 622"/>
                  <a:gd name="T27" fmla="*/ 524 h 629"/>
                  <a:gd name="T28" fmla="*/ 153 w 622"/>
                  <a:gd name="T29" fmla="*/ 585 h 629"/>
                  <a:gd name="T30" fmla="*/ 246 w 622"/>
                  <a:gd name="T31" fmla="*/ 559 h 629"/>
                  <a:gd name="T32" fmla="*/ 287 w 622"/>
                  <a:gd name="T33" fmla="*/ 567 h 629"/>
                  <a:gd name="T34" fmla="*/ 303 w 622"/>
                  <a:gd name="T35" fmla="*/ 628 h 629"/>
                  <a:gd name="T36" fmla="*/ 375 w 622"/>
                  <a:gd name="T37" fmla="*/ 561 h 629"/>
                  <a:gd name="T38" fmla="*/ 412 w 622"/>
                  <a:gd name="T39" fmla="*/ 548 h 629"/>
                  <a:gd name="T40" fmla="*/ 455 w 622"/>
                  <a:gd name="T41" fmla="*/ 596 h 629"/>
                  <a:gd name="T42" fmla="*/ 484 w 622"/>
                  <a:gd name="T43" fmla="*/ 503 h 629"/>
                  <a:gd name="T44" fmla="*/ 514 w 622"/>
                  <a:gd name="T45" fmla="*/ 473 h 629"/>
                  <a:gd name="T46" fmla="*/ 573 w 622"/>
                  <a:gd name="T47" fmla="*/ 492 h 629"/>
                  <a:gd name="T48" fmla="*/ 554 w 622"/>
                  <a:gd name="T49" fmla="*/ 395 h 629"/>
                  <a:gd name="T50" fmla="*/ 565 w 622"/>
                  <a:gd name="T51" fmla="*/ 350 h 629"/>
                  <a:gd name="T52" fmla="*/ 621 w 622"/>
                  <a:gd name="T53" fmla="*/ 347 h 629"/>
                  <a:gd name="T54" fmla="*/ 562 w 622"/>
                  <a:gd name="T55" fmla="*/ 270 h 629"/>
                  <a:gd name="T56" fmla="*/ 549 w 622"/>
                  <a:gd name="T57" fmla="*/ 219 h 629"/>
                  <a:gd name="T58" fmla="*/ 597 w 622"/>
                  <a:gd name="T59" fmla="*/ 179 h 629"/>
                  <a:gd name="T60" fmla="*/ 506 w 622"/>
                  <a:gd name="T61" fmla="*/ 147 h 629"/>
                  <a:gd name="T62" fmla="*/ 460 w 622"/>
                  <a:gd name="T63" fmla="*/ 104 h 629"/>
                  <a:gd name="T64" fmla="*/ 477 w 622"/>
                  <a:gd name="T65" fmla="*/ 45 h 629"/>
                  <a:gd name="T66" fmla="*/ 380 w 622"/>
                  <a:gd name="T67" fmla="*/ 69 h 629"/>
                  <a:gd name="T68" fmla="*/ 524 w 622"/>
                  <a:gd name="T69" fmla="*/ 313 h 629"/>
                  <a:gd name="T70" fmla="*/ 102 w 622"/>
                  <a:gd name="T71" fmla="*/ 313 h 629"/>
                  <a:gd name="T72" fmla="*/ 524 w 622"/>
                  <a:gd name="T73" fmla="*/ 313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2" h="629">
                    <a:moveTo>
                      <a:pt x="380" y="69"/>
                    </a:moveTo>
                    <a:lnTo>
                      <a:pt x="380" y="69"/>
                    </a:lnTo>
                    <a:cubicBezTo>
                      <a:pt x="367" y="64"/>
                      <a:pt x="353" y="61"/>
                      <a:pt x="340" y="61"/>
                    </a:cubicBezTo>
                    <a:cubicBezTo>
                      <a:pt x="340" y="58"/>
                      <a:pt x="340" y="58"/>
                      <a:pt x="340" y="58"/>
                    </a:cubicBezTo>
                    <a:cubicBezTo>
                      <a:pt x="327" y="0"/>
                      <a:pt x="327" y="0"/>
                      <a:pt x="327" y="0"/>
                    </a:cubicBezTo>
                    <a:cubicBezTo>
                      <a:pt x="263" y="2"/>
                      <a:pt x="263" y="2"/>
                      <a:pt x="263" y="2"/>
                    </a:cubicBezTo>
                    <a:cubicBezTo>
                      <a:pt x="254" y="66"/>
                      <a:pt x="254" y="66"/>
                      <a:pt x="254" y="66"/>
                    </a:cubicBezTo>
                    <a:cubicBezTo>
                      <a:pt x="241" y="69"/>
                      <a:pt x="228" y="74"/>
                      <a:pt x="217" y="80"/>
                    </a:cubicBezTo>
                    <a:cubicBezTo>
                      <a:pt x="214" y="77"/>
                      <a:pt x="214" y="77"/>
                      <a:pt x="214" y="77"/>
                    </a:cubicBezTo>
                    <a:cubicBezTo>
                      <a:pt x="174" y="31"/>
                      <a:pt x="174" y="31"/>
                      <a:pt x="174" y="31"/>
                    </a:cubicBezTo>
                    <a:cubicBezTo>
                      <a:pt x="121" y="66"/>
                      <a:pt x="121" y="66"/>
                      <a:pt x="121" y="66"/>
                    </a:cubicBezTo>
                    <a:cubicBezTo>
                      <a:pt x="142" y="125"/>
                      <a:pt x="142" y="125"/>
                      <a:pt x="142" y="125"/>
                    </a:cubicBezTo>
                    <a:cubicBezTo>
                      <a:pt x="134" y="133"/>
                      <a:pt x="124" y="144"/>
                      <a:pt x="115" y="155"/>
                    </a:cubicBezTo>
                    <a:cubicBezTo>
                      <a:pt x="113" y="155"/>
                      <a:pt x="113" y="155"/>
                      <a:pt x="113" y="155"/>
                    </a:cubicBezTo>
                    <a:cubicBezTo>
                      <a:pt x="56" y="136"/>
                      <a:pt x="56" y="136"/>
                      <a:pt x="56" y="136"/>
                    </a:cubicBezTo>
                    <a:cubicBezTo>
                      <a:pt x="24" y="189"/>
                      <a:pt x="24" y="189"/>
                      <a:pt x="24" y="189"/>
                    </a:cubicBezTo>
                    <a:cubicBezTo>
                      <a:pt x="73" y="232"/>
                      <a:pt x="73" y="232"/>
                      <a:pt x="73" y="232"/>
                    </a:cubicBezTo>
                    <a:cubicBezTo>
                      <a:pt x="70" y="243"/>
                      <a:pt x="65" y="254"/>
                      <a:pt x="62" y="273"/>
                    </a:cubicBezTo>
                    <a:lnTo>
                      <a:pt x="62" y="273"/>
                    </a:lnTo>
                    <a:cubicBezTo>
                      <a:pt x="0" y="280"/>
                      <a:pt x="0" y="280"/>
                      <a:pt x="0" y="280"/>
                    </a:cubicBezTo>
                    <a:cubicBezTo>
                      <a:pt x="0" y="345"/>
                      <a:pt x="0" y="345"/>
                      <a:pt x="0" y="345"/>
                    </a:cubicBezTo>
                    <a:cubicBezTo>
                      <a:pt x="62" y="358"/>
                      <a:pt x="62" y="358"/>
                      <a:pt x="62" y="358"/>
                    </a:cubicBezTo>
                    <a:cubicBezTo>
                      <a:pt x="67" y="374"/>
                      <a:pt x="70" y="393"/>
                      <a:pt x="78" y="409"/>
                    </a:cubicBezTo>
                    <a:lnTo>
                      <a:pt x="78" y="409"/>
                    </a:lnTo>
                    <a:cubicBezTo>
                      <a:pt x="30" y="449"/>
                      <a:pt x="30" y="449"/>
                      <a:pt x="30" y="449"/>
                    </a:cubicBezTo>
                    <a:cubicBezTo>
                      <a:pt x="65" y="505"/>
                      <a:pt x="65" y="505"/>
                      <a:pt x="65" y="505"/>
                    </a:cubicBezTo>
                    <a:cubicBezTo>
                      <a:pt x="124" y="481"/>
                      <a:pt x="124" y="481"/>
                      <a:pt x="124" y="481"/>
                    </a:cubicBezTo>
                    <a:cubicBezTo>
                      <a:pt x="137" y="497"/>
                      <a:pt x="153" y="510"/>
                      <a:pt x="169" y="524"/>
                    </a:cubicBezTo>
                    <a:lnTo>
                      <a:pt x="169" y="524"/>
                    </a:lnTo>
                    <a:cubicBezTo>
                      <a:pt x="153" y="585"/>
                      <a:pt x="153" y="585"/>
                      <a:pt x="153" y="585"/>
                    </a:cubicBezTo>
                    <a:cubicBezTo>
                      <a:pt x="209" y="612"/>
                      <a:pt x="209" y="612"/>
                      <a:pt x="209" y="612"/>
                    </a:cubicBezTo>
                    <a:cubicBezTo>
                      <a:pt x="246" y="559"/>
                      <a:pt x="246" y="559"/>
                      <a:pt x="246" y="559"/>
                    </a:cubicBezTo>
                    <a:lnTo>
                      <a:pt x="246" y="559"/>
                    </a:lnTo>
                    <a:cubicBezTo>
                      <a:pt x="260" y="564"/>
                      <a:pt x="273" y="567"/>
                      <a:pt x="287" y="567"/>
                    </a:cubicBezTo>
                    <a:cubicBezTo>
                      <a:pt x="287" y="569"/>
                      <a:pt x="287" y="569"/>
                      <a:pt x="287" y="569"/>
                    </a:cubicBezTo>
                    <a:cubicBezTo>
                      <a:pt x="303" y="628"/>
                      <a:pt x="303" y="628"/>
                      <a:pt x="303" y="628"/>
                    </a:cubicBezTo>
                    <a:cubicBezTo>
                      <a:pt x="367" y="625"/>
                      <a:pt x="367" y="625"/>
                      <a:pt x="367" y="625"/>
                    </a:cubicBezTo>
                    <a:cubicBezTo>
                      <a:pt x="375" y="561"/>
                      <a:pt x="375" y="561"/>
                      <a:pt x="375" y="561"/>
                    </a:cubicBezTo>
                    <a:lnTo>
                      <a:pt x="375" y="561"/>
                    </a:lnTo>
                    <a:cubicBezTo>
                      <a:pt x="388" y="559"/>
                      <a:pt x="399" y="553"/>
                      <a:pt x="412" y="548"/>
                    </a:cubicBezTo>
                    <a:cubicBezTo>
                      <a:pt x="412" y="550"/>
                      <a:pt x="412" y="550"/>
                      <a:pt x="412" y="550"/>
                    </a:cubicBezTo>
                    <a:cubicBezTo>
                      <a:pt x="455" y="596"/>
                      <a:pt x="455" y="596"/>
                      <a:pt x="455" y="596"/>
                    </a:cubicBezTo>
                    <a:cubicBezTo>
                      <a:pt x="509" y="561"/>
                      <a:pt x="509" y="561"/>
                      <a:pt x="509" y="561"/>
                    </a:cubicBezTo>
                    <a:cubicBezTo>
                      <a:pt x="484" y="503"/>
                      <a:pt x="484" y="503"/>
                      <a:pt x="484" y="503"/>
                    </a:cubicBezTo>
                    <a:lnTo>
                      <a:pt x="484" y="503"/>
                    </a:lnTo>
                    <a:cubicBezTo>
                      <a:pt x="495" y="492"/>
                      <a:pt x="503" y="484"/>
                      <a:pt x="514" y="473"/>
                    </a:cubicBezTo>
                    <a:lnTo>
                      <a:pt x="514" y="473"/>
                    </a:lnTo>
                    <a:cubicBezTo>
                      <a:pt x="573" y="492"/>
                      <a:pt x="573" y="492"/>
                      <a:pt x="573" y="492"/>
                    </a:cubicBezTo>
                    <a:cubicBezTo>
                      <a:pt x="605" y="438"/>
                      <a:pt x="605" y="438"/>
                      <a:pt x="605" y="438"/>
                    </a:cubicBezTo>
                    <a:cubicBezTo>
                      <a:pt x="554" y="395"/>
                      <a:pt x="554" y="395"/>
                      <a:pt x="554" y="395"/>
                    </a:cubicBezTo>
                    <a:cubicBezTo>
                      <a:pt x="554" y="393"/>
                      <a:pt x="554" y="393"/>
                      <a:pt x="554" y="393"/>
                    </a:cubicBezTo>
                    <a:cubicBezTo>
                      <a:pt x="559" y="379"/>
                      <a:pt x="562" y="369"/>
                      <a:pt x="565" y="350"/>
                    </a:cubicBezTo>
                    <a:cubicBezTo>
                      <a:pt x="567" y="350"/>
                      <a:pt x="567" y="350"/>
                      <a:pt x="567" y="350"/>
                    </a:cubicBezTo>
                    <a:cubicBezTo>
                      <a:pt x="621" y="347"/>
                      <a:pt x="621" y="347"/>
                      <a:pt x="621" y="347"/>
                    </a:cubicBezTo>
                    <a:cubicBezTo>
                      <a:pt x="621" y="283"/>
                      <a:pt x="621" y="283"/>
                      <a:pt x="621" y="283"/>
                    </a:cubicBezTo>
                    <a:cubicBezTo>
                      <a:pt x="562" y="270"/>
                      <a:pt x="562" y="270"/>
                      <a:pt x="562" y="270"/>
                    </a:cubicBezTo>
                    <a:lnTo>
                      <a:pt x="562" y="270"/>
                    </a:lnTo>
                    <a:cubicBezTo>
                      <a:pt x="559" y="254"/>
                      <a:pt x="557" y="235"/>
                      <a:pt x="549" y="219"/>
                    </a:cubicBezTo>
                    <a:cubicBezTo>
                      <a:pt x="552" y="219"/>
                      <a:pt x="552" y="219"/>
                      <a:pt x="552" y="219"/>
                    </a:cubicBezTo>
                    <a:cubicBezTo>
                      <a:pt x="597" y="179"/>
                      <a:pt x="597" y="179"/>
                      <a:pt x="597" y="179"/>
                    </a:cubicBezTo>
                    <a:cubicBezTo>
                      <a:pt x="565" y="123"/>
                      <a:pt x="565" y="123"/>
                      <a:pt x="565" y="123"/>
                    </a:cubicBezTo>
                    <a:cubicBezTo>
                      <a:pt x="506" y="147"/>
                      <a:pt x="506" y="147"/>
                      <a:pt x="506" y="147"/>
                    </a:cubicBezTo>
                    <a:lnTo>
                      <a:pt x="506" y="147"/>
                    </a:lnTo>
                    <a:cubicBezTo>
                      <a:pt x="493" y="130"/>
                      <a:pt x="477" y="117"/>
                      <a:pt x="460" y="104"/>
                    </a:cubicBezTo>
                    <a:lnTo>
                      <a:pt x="460" y="104"/>
                    </a:lnTo>
                    <a:cubicBezTo>
                      <a:pt x="477" y="45"/>
                      <a:pt x="477" y="45"/>
                      <a:pt x="477" y="45"/>
                    </a:cubicBezTo>
                    <a:cubicBezTo>
                      <a:pt x="418" y="18"/>
                      <a:pt x="418" y="18"/>
                      <a:pt x="418" y="18"/>
                    </a:cubicBezTo>
                    <a:cubicBezTo>
                      <a:pt x="380" y="69"/>
                      <a:pt x="380" y="69"/>
                      <a:pt x="380" y="69"/>
                    </a:cubicBezTo>
                    <a:close/>
                    <a:moveTo>
                      <a:pt x="524" y="313"/>
                    </a:moveTo>
                    <a:lnTo>
                      <a:pt x="524" y="313"/>
                    </a:lnTo>
                    <a:cubicBezTo>
                      <a:pt x="524" y="430"/>
                      <a:pt x="431" y="524"/>
                      <a:pt x="313" y="524"/>
                    </a:cubicBezTo>
                    <a:cubicBezTo>
                      <a:pt x="198" y="524"/>
                      <a:pt x="102" y="430"/>
                      <a:pt x="102" y="313"/>
                    </a:cubicBezTo>
                    <a:cubicBezTo>
                      <a:pt x="102" y="198"/>
                      <a:pt x="198" y="104"/>
                      <a:pt x="313" y="104"/>
                    </a:cubicBezTo>
                    <a:cubicBezTo>
                      <a:pt x="431" y="104"/>
                      <a:pt x="524" y="198"/>
                      <a:pt x="524" y="313"/>
                    </a:cubicBezTo>
                    <a:close/>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grpSp>
        <p:grpSp>
          <p:nvGrpSpPr>
            <p:cNvPr id="43" name="Group 71">
              <a:extLst>
                <a:ext uri="{FF2B5EF4-FFF2-40B4-BE49-F238E27FC236}">
                  <a16:creationId xmlns:a16="http://schemas.microsoft.com/office/drawing/2014/main" id="{F3BD5618-3949-0840-B385-B97E36B470D6}"/>
                </a:ext>
              </a:extLst>
            </p:cNvPr>
            <p:cNvGrpSpPr/>
            <p:nvPr/>
          </p:nvGrpSpPr>
          <p:grpSpPr>
            <a:xfrm>
              <a:off x="18730441" y="3293180"/>
              <a:ext cx="875891" cy="888503"/>
              <a:chOff x="18730441" y="3293180"/>
              <a:chExt cx="875891" cy="888503"/>
            </a:xfrm>
            <a:solidFill>
              <a:schemeClr val="accent2"/>
            </a:solidFill>
          </p:grpSpPr>
          <p:sp>
            <p:nvSpPr>
              <p:cNvPr id="73" name="Freeform 190">
                <a:extLst>
                  <a:ext uri="{FF2B5EF4-FFF2-40B4-BE49-F238E27FC236}">
                    <a16:creationId xmlns:a16="http://schemas.microsoft.com/office/drawing/2014/main" id="{7206121F-0239-3549-B98E-D2E842495923}"/>
                  </a:ext>
                </a:extLst>
              </p:cNvPr>
              <p:cNvSpPr>
                <a:spLocks noChangeArrowheads="1"/>
              </p:cNvSpPr>
              <p:nvPr/>
            </p:nvSpPr>
            <p:spPr bwMode="auto">
              <a:xfrm>
                <a:off x="18912390" y="3475112"/>
                <a:ext cx="520457" cy="520409"/>
              </a:xfrm>
              <a:custGeom>
                <a:avLst/>
                <a:gdLst>
                  <a:gd name="T0" fmla="*/ 273 w 547"/>
                  <a:gd name="T1" fmla="*/ 0 h 546"/>
                  <a:gd name="T2" fmla="*/ 273 w 547"/>
                  <a:gd name="T3" fmla="*/ 0 h 546"/>
                  <a:gd name="T4" fmla="*/ 0 w 547"/>
                  <a:gd name="T5" fmla="*/ 272 h 546"/>
                  <a:gd name="T6" fmla="*/ 273 w 547"/>
                  <a:gd name="T7" fmla="*/ 545 h 546"/>
                  <a:gd name="T8" fmla="*/ 546 w 547"/>
                  <a:gd name="T9" fmla="*/ 272 h 546"/>
                  <a:gd name="T10" fmla="*/ 273 w 547"/>
                  <a:gd name="T11" fmla="*/ 0 h 546"/>
                </a:gdLst>
                <a:ahLst/>
                <a:cxnLst>
                  <a:cxn ang="0">
                    <a:pos x="T0" y="T1"/>
                  </a:cxn>
                  <a:cxn ang="0">
                    <a:pos x="T2" y="T3"/>
                  </a:cxn>
                  <a:cxn ang="0">
                    <a:pos x="T4" y="T5"/>
                  </a:cxn>
                  <a:cxn ang="0">
                    <a:pos x="T6" y="T7"/>
                  </a:cxn>
                  <a:cxn ang="0">
                    <a:pos x="T8" y="T9"/>
                  </a:cxn>
                  <a:cxn ang="0">
                    <a:pos x="T10" y="T11"/>
                  </a:cxn>
                </a:cxnLst>
                <a:rect l="0" t="0" r="r" b="b"/>
                <a:pathLst>
                  <a:path w="547" h="546">
                    <a:moveTo>
                      <a:pt x="273" y="0"/>
                    </a:moveTo>
                    <a:lnTo>
                      <a:pt x="273" y="0"/>
                    </a:lnTo>
                    <a:cubicBezTo>
                      <a:pt x="121" y="0"/>
                      <a:pt x="0" y="122"/>
                      <a:pt x="0" y="272"/>
                    </a:cubicBezTo>
                    <a:cubicBezTo>
                      <a:pt x="0" y="422"/>
                      <a:pt x="123" y="545"/>
                      <a:pt x="273" y="545"/>
                    </a:cubicBezTo>
                    <a:cubicBezTo>
                      <a:pt x="423" y="545"/>
                      <a:pt x="546" y="422"/>
                      <a:pt x="546" y="272"/>
                    </a:cubicBezTo>
                    <a:cubicBezTo>
                      <a:pt x="543" y="122"/>
                      <a:pt x="423" y="0"/>
                      <a:pt x="273" y="0"/>
                    </a:cubicBezTo>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74" name="Freeform 191">
                <a:extLst>
                  <a:ext uri="{FF2B5EF4-FFF2-40B4-BE49-F238E27FC236}">
                    <a16:creationId xmlns:a16="http://schemas.microsoft.com/office/drawing/2014/main" id="{23F9251F-A712-E747-9AC8-DFDBB8418156}"/>
                  </a:ext>
                </a:extLst>
              </p:cNvPr>
              <p:cNvSpPr>
                <a:spLocks noChangeArrowheads="1"/>
              </p:cNvSpPr>
              <p:nvPr/>
            </p:nvSpPr>
            <p:spPr bwMode="auto">
              <a:xfrm>
                <a:off x="18730441" y="3293180"/>
                <a:ext cx="875891" cy="888503"/>
              </a:xfrm>
              <a:custGeom>
                <a:avLst/>
                <a:gdLst>
                  <a:gd name="T0" fmla="*/ 562 w 916"/>
                  <a:gd name="T1" fmla="*/ 104 h 932"/>
                  <a:gd name="T2" fmla="*/ 503 w 916"/>
                  <a:gd name="T3" fmla="*/ 88 h 932"/>
                  <a:gd name="T4" fmla="*/ 388 w 916"/>
                  <a:gd name="T5" fmla="*/ 8 h 932"/>
                  <a:gd name="T6" fmla="*/ 319 w 916"/>
                  <a:gd name="T7" fmla="*/ 118 h 932"/>
                  <a:gd name="T8" fmla="*/ 254 w 916"/>
                  <a:gd name="T9" fmla="*/ 51 h 932"/>
                  <a:gd name="T10" fmla="*/ 212 w 916"/>
                  <a:gd name="T11" fmla="*/ 187 h 932"/>
                  <a:gd name="T12" fmla="*/ 166 w 916"/>
                  <a:gd name="T13" fmla="*/ 230 h 932"/>
                  <a:gd name="T14" fmla="*/ 35 w 916"/>
                  <a:gd name="T15" fmla="*/ 283 h 932"/>
                  <a:gd name="T16" fmla="*/ 92 w 916"/>
                  <a:gd name="T17" fmla="*/ 401 h 932"/>
                  <a:gd name="T18" fmla="*/ 0 w 916"/>
                  <a:gd name="T19" fmla="*/ 417 h 932"/>
                  <a:gd name="T20" fmla="*/ 92 w 916"/>
                  <a:gd name="T21" fmla="*/ 529 h 932"/>
                  <a:gd name="T22" fmla="*/ 113 w 916"/>
                  <a:gd name="T23" fmla="*/ 607 h 932"/>
                  <a:gd name="T24" fmla="*/ 94 w 916"/>
                  <a:gd name="T25" fmla="*/ 746 h 932"/>
                  <a:gd name="T26" fmla="*/ 249 w 916"/>
                  <a:gd name="T27" fmla="*/ 773 h 932"/>
                  <a:gd name="T28" fmla="*/ 225 w 916"/>
                  <a:gd name="T29" fmla="*/ 864 h 932"/>
                  <a:gd name="T30" fmla="*/ 364 w 916"/>
                  <a:gd name="T31" fmla="*/ 827 h 932"/>
                  <a:gd name="T32" fmla="*/ 423 w 916"/>
                  <a:gd name="T33" fmla="*/ 840 h 932"/>
                  <a:gd name="T34" fmla="*/ 447 w 916"/>
                  <a:gd name="T35" fmla="*/ 931 h 932"/>
                  <a:gd name="T36" fmla="*/ 551 w 916"/>
                  <a:gd name="T37" fmla="*/ 829 h 932"/>
                  <a:gd name="T38" fmla="*/ 607 w 916"/>
                  <a:gd name="T39" fmla="*/ 811 h 932"/>
                  <a:gd name="T40" fmla="*/ 672 w 916"/>
                  <a:gd name="T41" fmla="*/ 880 h 932"/>
                  <a:gd name="T42" fmla="*/ 717 w 916"/>
                  <a:gd name="T43" fmla="*/ 743 h 932"/>
                  <a:gd name="T44" fmla="*/ 757 w 916"/>
                  <a:gd name="T45" fmla="*/ 698 h 932"/>
                  <a:gd name="T46" fmla="*/ 846 w 916"/>
                  <a:gd name="T47" fmla="*/ 730 h 932"/>
                  <a:gd name="T48" fmla="*/ 819 w 916"/>
                  <a:gd name="T49" fmla="*/ 588 h 932"/>
                  <a:gd name="T50" fmla="*/ 832 w 916"/>
                  <a:gd name="T51" fmla="*/ 519 h 932"/>
                  <a:gd name="T52" fmla="*/ 915 w 916"/>
                  <a:gd name="T53" fmla="*/ 514 h 932"/>
                  <a:gd name="T54" fmla="*/ 827 w 916"/>
                  <a:gd name="T55" fmla="*/ 401 h 932"/>
                  <a:gd name="T56" fmla="*/ 811 w 916"/>
                  <a:gd name="T57" fmla="*/ 326 h 932"/>
                  <a:gd name="T58" fmla="*/ 883 w 916"/>
                  <a:gd name="T59" fmla="*/ 265 h 932"/>
                  <a:gd name="T60" fmla="*/ 744 w 916"/>
                  <a:gd name="T61" fmla="*/ 217 h 932"/>
                  <a:gd name="T62" fmla="*/ 677 w 916"/>
                  <a:gd name="T63" fmla="*/ 158 h 932"/>
                  <a:gd name="T64" fmla="*/ 701 w 916"/>
                  <a:gd name="T65" fmla="*/ 67 h 932"/>
                  <a:gd name="T66" fmla="*/ 562 w 916"/>
                  <a:gd name="T67" fmla="*/ 101 h 932"/>
                  <a:gd name="T68" fmla="*/ 773 w 916"/>
                  <a:gd name="T69" fmla="*/ 465 h 932"/>
                  <a:gd name="T70" fmla="*/ 463 w 916"/>
                  <a:gd name="T71" fmla="*/ 776 h 932"/>
                  <a:gd name="T72" fmla="*/ 463 w 916"/>
                  <a:gd name="T73" fmla="*/ 15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6" h="932">
                    <a:moveTo>
                      <a:pt x="562" y="104"/>
                    </a:moveTo>
                    <a:lnTo>
                      <a:pt x="562" y="104"/>
                    </a:lnTo>
                    <a:cubicBezTo>
                      <a:pt x="543" y="99"/>
                      <a:pt x="522" y="94"/>
                      <a:pt x="503" y="91"/>
                    </a:cubicBezTo>
                    <a:cubicBezTo>
                      <a:pt x="503" y="88"/>
                      <a:pt x="503" y="88"/>
                      <a:pt x="503" y="88"/>
                    </a:cubicBezTo>
                    <a:cubicBezTo>
                      <a:pt x="482" y="0"/>
                      <a:pt x="482" y="0"/>
                      <a:pt x="482" y="0"/>
                    </a:cubicBezTo>
                    <a:cubicBezTo>
                      <a:pt x="388" y="8"/>
                      <a:pt x="388" y="8"/>
                      <a:pt x="388" y="8"/>
                    </a:cubicBezTo>
                    <a:cubicBezTo>
                      <a:pt x="375" y="99"/>
                      <a:pt x="375" y="99"/>
                      <a:pt x="375" y="99"/>
                    </a:cubicBezTo>
                    <a:cubicBezTo>
                      <a:pt x="356" y="104"/>
                      <a:pt x="337" y="110"/>
                      <a:pt x="319" y="118"/>
                    </a:cubicBezTo>
                    <a:cubicBezTo>
                      <a:pt x="316" y="118"/>
                      <a:pt x="316" y="118"/>
                      <a:pt x="316" y="118"/>
                    </a:cubicBezTo>
                    <a:cubicBezTo>
                      <a:pt x="254" y="51"/>
                      <a:pt x="254" y="51"/>
                      <a:pt x="254" y="51"/>
                    </a:cubicBezTo>
                    <a:cubicBezTo>
                      <a:pt x="177" y="99"/>
                      <a:pt x="177" y="99"/>
                      <a:pt x="177" y="99"/>
                    </a:cubicBezTo>
                    <a:cubicBezTo>
                      <a:pt x="212" y="187"/>
                      <a:pt x="212" y="187"/>
                      <a:pt x="212" y="187"/>
                    </a:cubicBezTo>
                    <a:cubicBezTo>
                      <a:pt x="196" y="200"/>
                      <a:pt x="182" y="214"/>
                      <a:pt x="169" y="230"/>
                    </a:cubicBezTo>
                    <a:cubicBezTo>
                      <a:pt x="166" y="230"/>
                      <a:pt x="166" y="230"/>
                      <a:pt x="166" y="230"/>
                    </a:cubicBezTo>
                    <a:cubicBezTo>
                      <a:pt x="81" y="200"/>
                      <a:pt x="81" y="200"/>
                      <a:pt x="81" y="200"/>
                    </a:cubicBezTo>
                    <a:cubicBezTo>
                      <a:pt x="35" y="283"/>
                      <a:pt x="35" y="283"/>
                      <a:pt x="35" y="283"/>
                    </a:cubicBezTo>
                    <a:cubicBezTo>
                      <a:pt x="107" y="342"/>
                      <a:pt x="107" y="342"/>
                      <a:pt x="107" y="342"/>
                    </a:cubicBezTo>
                    <a:cubicBezTo>
                      <a:pt x="102" y="361"/>
                      <a:pt x="97" y="374"/>
                      <a:pt x="92" y="401"/>
                    </a:cubicBezTo>
                    <a:lnTo>
                      <a:pt x="92" y="401"/>
                    </a:lnTo>
                    <a:cubicBezTo>
                      <a:pt x="0" y="417"/>
                      <a:pt x="0" y="417"/>
                      <a:pt x="0" y="417"/>
                    </a:cubicBezTo>
                    <a:cubicBezTo>
                      <a:pt x="0" y="511"/>
                      <a:pt x="0" y="511"/>
                      <a:pt x="0" y="511"/>
                    </a:cubicBezTo>
                    <a:cubicBezTo>
                      <a:pt x="92" y="529"/>
                      <a:pt x="92" y="529"/>
                      <a:pt x="92" y="529"/>
                    </a:cubicBezTo>
                    <a:cubicBezTo>
                      <a:pt x="97" y="556"/>
                      <a:pt x="105" y="580"/>
                      <a:pt x="113" y="604"/>
                    </a:cubicBezTo>
                    <a:cubicBezTo>
                      <a:pt x="113" y="607"/>
                      <a:pt x="113" y="607"/>
                      <a:pt x="113" y="607"/>
                    </a:cubicBezTo>
                    <a:cubicBezTo>
                      <a:pt x="43" y="666"/>
                      <a:pt x="43" y="666"/>
                      <a:pt x="43" y="666"/>
                    </a:cubicBezTo>
                    <a:cubicBezTo>
                      <a:pt x="94" y="746"/>
                      <a:pt x="94" y="746"/>
                      <a:pt x="94" y="746"/>
                    </a:cubicBezTo>
                    <a:cubicBezTo>
                      <a:pt x="182" y="714"/>
                      <a:pt x="182" y="714"/>
                      <a:pt x="182" y="714"/>
                    </a:cubicBezTo>
                    <a:cubicBezTo>
                      <a:pt x="201" y="736"/>
                      <a:pt x="225" y="757"/>
                      <a:pt x="249" y="773"/>
                    </a:cubicBezTo>
                    <a:cubicBezTo>
                      <a:pt x="249" y="776"/>
                      <a:pt x="249" y="776"/>
                      <a:pt x="249" y="776"/>
                    </a:cubicBezTo>
                    <a:cubicBezTo>
                      <a:pt x="225" y="864"/>
                      <a:pt x="225" y="864"/>
                      <a:pt x="225" y="864"/>
                    </a:cubicBezTo>
                    <a:cubicBezTo>
                      <a:pt x="311" y="904"/>
                      <a:pt x="311" y="904"/>
                      <a:pt x="311" y="904"/>
                    </a:cubicBezTo>
                    <a:cubicBezTo>
                      <a:pt x="364" y="827"/>
                      <a:pt x="364" y="827"/>
                      <a:pt x="364" y="827"/>
                    </a:cubicBezTo>
                    <a:lnTo>
                      <a:pt x="364" y="827"/>
                    </a:lnTo>
                    <a:cubicBezTo>
                      <a:pt x="383" y="832"/>
                      <a:pt x="404" y="837"/>
                      <a:pt x="423" y="840"/>
                    </a:cubicBezTo>
                    <a:lnTo>
                      <a:pt x="423" y="840"/>
                    </a:lnTo>
                    <a:cubicBezTo>
                      <a:pt x="447" y="931"/>
                      <a:pt x="447" y="931"/>
                      <a:pt x="447" y="931"/>
                    </a:cubicBezTo>
                    <a:cubicBezTo>
                      <a:pt x="538" y="923"/>
                      <a:pt x="538" y="923"/>
                      <a:pt x="538" y="923"/>
                    </a:cubicBezTo>
                    <a:cubicBezTo>
                      <a:pt x="551" y="829"/>
                      <a:pt x="551" y="829"/>
                      <a:pt x="551" y="829"/>
                    </a:cubicBezTo>
                    <a:lnTo>
                      <a:pt x="551" y="829"/>
                    </a:lnTo>
                    <a:cubicBezTo>
                      <a:pt x="570" y="824"/>
                      <a:pt x="589" y="818"/>
                      <a:pt x="607" y="811"/>
                    </a:cubicBezTo>
                    <a:cubicBezTo>
                      <a:pt x="610" y="813"/>
                      <a:pt x="610" y="813"/>
                      <a:pt x="610" y="813"/>
                    </a:cubicBezTo>
                    <a:cubicBezTo>
                      <a:pt x="672" y="880"/>
                      <a:pt x="672" y="880"/>
                      <a:pt x="672" y="880"/>
                    </a:cubicBezTo>
                    <a:cubicBezTo>
                      <a:pt x="750" y="832"/>
                      <a:pt x="750" y="832"/>
                      <a:pt x="750" y="832"/>
                    </a:cubicBezTo>
                    <a:cubicBezTo>
                      <a:pt x="717" y="743"/>
                      <a:pt x="717" y="743"/>
                      <a:pt x="717" y="743"/>
                    </a:cubicBezTo>
                    <a:cubicBezTo>
                      <a:pt x="715" y="741"/>
                      <a:pt x="715" y="741"/>
                      <a:pt x="715" y="741"/>
                    </a:cubicBezTo>
                    <a:cubicBezTo>
                      <a:pt x="731" y="728"/>
                      <a:pt x="744" y="714"/>
                      <a:pt x="757" y="698"/>
                    </a:cubicBezTo>
                    <a:cubicBezTo>
                      <a:pt x="760" y="701"/>
                      <a:pt x="760" y="701"/>
                      <a:pt x="760" y="701"/>
                    </a:cubicBezTo>
                    <a:cubicBezTo>
                      <a:pt x="846" y="730"/>
                      <a:pt x="846" y="730"/>
                      <a:pt x="846" y="730"/>
                    </a:cubicBezTo>
                    <a:cubicBezTo>
                      <a:pt x="891" y="647"/>
                      <a:pt x="891" y="647"/>
                      <a:pt x="891" y="647"/>
                    </a:cubicBezTo>
                    <a:cubicBezTo>
                      <a:pt x="819" y="588"/>
                      <a:pt x="819" y="588"/>
                      <a:pt x="819" y="588"/>
                    </a:cubicBezTo>
                    <a:cubicBezTo>
                      <a:pt x="816" y="583"/>
                      <a:pt x="816" y="583"/>
                      <a:pt x="816" y="583"/>
                    </a:cubicBezTo>
                    <a:cubicBezTo>
                      <a:pt x="824" y="564"/>
                      <a:pt x="830" y="546"/>
                      <a:pt x="832" y="519"/>
                    </a:cubicBezTo>
                    <a:cubicBezTo>
                      <a:pt x="835" y="519"/>
                      <a:pt x="835" y="519"/>
                      <a:pt x="835" y="519"/>
                    </a:cubicBezTo>
                    <a:cubicBezTo>
                      <a:pt x="915" y="514"/>
                      <a:pt x="915" y="514"/>
                      <a:pt x="915" y="514"/>
                    </a:cubicBezTo>
                    <a:cubicBezTo>
                      <a:pt x="915" y="420"/>
                      <a:pt x="915" y="420"/>
                      <a:pt x="915" y="420"/>
                    </a:cubicBezTo>
                    <a:cubicBezTo>
                      <a:pt x="827" y="401"/>
                      <a:pt x="827" y="401"/>
                      <a:pt x="827" y="401"/>
                    </a:cubicBezTo>
                    <a:cubicBezTo>
                      <a:pt x="830" y="401"/>
                      <a:pt x="830" y="401"/>
                      <a:pt x="830" y="401"/>
                    </a:cubicBezTo>
                    <a:cubicBezTo>
                      <a:pt x="824" y="374"/>
                      <a:pt x="819" y="350"/>
                      <a:pt x="811" y="326"/>
                    </a:cubicBezTo>
                    <a:cubicBezTo>
                      <a:pt x="814" y="324"/>
                      <a:pt x="814" y="324"/>
                      <a:pt x="814" y="324"/>
                    </a:cubicBezTo>
                    <a:cubicBezTo>
                      <a:pt x="883" y="265"/>
                      <a:pt x="883" y="265"/>
                      <a:pt x="883" y="265"/>
                    </a:cubicBezTo>
                    <a:cubicBezTo>
                      <a:pt x="832" y="184"/>
                      <a:pt x="832" y="184"/>
                      <a:pt x="832" y="184"/>
                    </a:cubicBezTo>
                    <a:cubicBezTo>
                      <a:pt x="744" y="217"/>
                      <a:pt x="744" y="217"/>
                      <a:pt x="744" y="217"/>
                    </a:cubicBezTo>
                    <a:lnTo>
                      <a:pt x="744" y="217"/>
                    </a:lnTo>
                    <a:cubicBezTo>
                      <a:pt x="725" y="195"/>
                      <a:pt x="701" y="174"/>
                      <a:pt x="677" y="158"/>
                    </a:cubicBezTo>
                    <a:cubicBezTo>
                      <a:pt x="677" y="155"/>
                      <a:pt x="677" y="155"/>
                      <a:pt x="677" y="155"/>
                    </a:cubicBezTo>
                    <a:cubicBezTo>
                      <a:pt x="701" y="67"/>
                      <a:pt x="701" y="67"/>
                      <a:pt x="701" y="67"/>
                    </a:cubicBezTo>
                    <a:cubicBezTo>
                      <a:pt x="618" y="27"/>
                      <a:pt x="618" y="27"/>
                      <a:pt x="618" y="27"/>
                    </a:cubicBezTo>
                    <a:cubicBezTo>
                      <a:pt x="562" y="101"/>
                      <a:pt x="562" y="101"/>
                      <a:pt x="562" y="101"/>
                    </a:cubicBezTo>
                    <a:lnTo>
                      <a:pt x="562" y="104"/>
                    </a:lnTo>
                    <a:close/>
                    <a:moveTo>
                      <a:pt x="773" y="465"/>
                    </a:moveTo>
                    <a:lnTo>
                      <a:pt x="773" y="465"/>
                    </a:lnTo>
                    <a:cubicBezTo>
                      <a:pt x="773" y="637"/>
                      <a:pt x="634" y="776"/>
                      <a:pt x="463" y="776"/>
                    </a:cubicBezTo>
                    <a:cubicBezTo>
                      <a:pt x="289" y="776"/>
                      <a:pt x="150" y="637"/>
                      <a:pt x="150" y="465"/>
                    </a:cubicBezTo>
                    <a:cubicBezTo>
                      <a:pt x="150" y="294"/>
                      <a:pt x="289" y="152"/>
                      <a:pt x="463" y="152"/>
                    </a:cubicBezTo>
                    <a:cubicBezTo>
                      <a:pt x="634" y="152"/>
                      <a:pt x="773" y="294"/>
                      <a:pt x="773" y="465"/>
                    </a:cubicBezTo>
                    <a:close/>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grpSp>
        <p:grpSp>
          <p:nvGrpSpPr>
            <p:cNvPr id="44" name="Group 72">
              <a:extLst>
                <a:ext uri="{FF2B5EF4-FFF2-40B4-BE49-F238E27FC236}">
                  <a16:creationId xmlns:a16="http://schemas.microsoft.com/office/drawing/2014/main" id="{6A5E80D6-04D1-6648-814D-916F6787018B}"/>
                </a:ext>
              </a:extLst>
            </p:cNvPr>
            <p:cNvGrpSpPr/>
            <p:nvPr/>
          </p:nvGrpSpPr>
          <p:grpSpPr>
            <a:xfrm>
              <a:off x="18231141" y="5400202"/>
              <a:ext cx="723562" cy="731957"/>
              <a:chOff x="18231141" y="5400202"/>
              <a:chExt cx="723562" cy="731957"/>
            </a:xfrm>
            <a:solidFill>
              <a:schemeClr val="accent5"/>
            </a:solidFill>
          </p:grpSpPr>
          <p:sp>
            <p:nvSpPr>
              <p:cNvPr id="71" name="Freeform 192">
                <a:extLst>
                  <a:ext uri="{FF2B5EF4-FFF2-40B4-BE49-F238E27FC236}">
                    <a16:creationId xmlns:a16="http://schemas.microsoft.com/office/drawing/2014/main" id="{2713533D-0720-FF4D-9AE0-2454D2262796}"/>
                  </a:ext>
                </a:extLst>
              </p:cNvPr>
              <p:cNvSpPr>
                <a:spLocks noChangeArrowheads="1"/>
              </p:cNvSpPr>
              <p:nvPr/>
            </p:nvSpPr>
            <p:spPr bwMode="auto">
              <a:xfrm>
                <a:off x="18383470" y="5548286"/>
                <a:ext cx="427367" cy="431559"/>
              </a:xfrm>
              <a:custGeom>
                <a:avLst/>
                <a:gdLst>
                  <a:gd name="T0" fmla="*/ 224 w 450"/>
                  <a:gd name="T1" fmla="*/ 0 h 453"/>
                  <a:gd name="T2" fmla="*/ 224 w 450"/>
                  <a:gd name="T3" fmla="*/ 0 h 453"/>
                  <a:gd name="T4" fmla="*/ 0 w 450"/>
                  <a:gd name="T5" fmla="*/ 227 h 453"/>
                  <a:gd name="T6" fmla="*/ 224 w 450"/>
                  <a:gd name="T7" fmla="*/ 452 h 453"/>
                  <a:gd name="T8" fmla="*/ 449 w 450"/>
                  <a:gd name="T9" fmla="*/ 227 h 453"/>
                  <a:gd name="T10" fmla="*/ 224 w 450"/>
                  <a:gd name="T11" fmla="*/ 0 h 453"/>
                </a:gdLst>
                <a:ahLst/>
                <a:cxnLst>
                  <a:cxn ang="0">
                    <a:pos x="T0" y="T1"/>
                  </a:cxn>
                  <a:cxn ang="0">
                    <a:pos x="T2" y="T3"/>
                  </a:cxn>
                  <a:cxn ang="0">
                    <a:pos x="T4" y="T5"/>
                  </a:cxn>
                  <a:cxn ang="0">
                    <a:pos x="T6" y="T7"/>
                  </a:cxn>
                  <a:cxn ang="0">
                    <a:pos x="T8" y="T9"/>
                  </a:cxn>
                  <a:cxn ang="0">
                    <a:pos x="T10" y="T11"/>
                  </a:cxn>
                </a:cxnLst>
                <a:rect l="0" t="0" r="r" b="b"/>
                <a:pathLst>
                  <a:path w="450" h="453">
                    <a:moveTo>
                      <a:pt x="224" y="0"/>
                    </a:moveTo>
                    <a:lnTo>
                      <a:pt x="224" y="0"/>
                    </a:lnTo>
                    <a:cubicBezTo>
                      <a:pt x="99" y="0"/>
                      <a:pt x="0" y="102"/>
                      <a:pt x="0" y="227"/>
                    </a:cubicBezTo>
                    <a:cubicBezTo>
                      <a:pt x="0" y="350"/>
                      <a:pt x="101" y="452"/>
                      <a:pt x="224" y="452"/>
                    </a:cubicBezTo>
                    <a:cubicBezTo>
                      <a:pt x="350" y="452"/>
                      <a:pt x="449" y="350"/>
                      <a:pt x="449" y="227"/>
                    </a:cubicBezTo>
                    <a:cubicBezTo>
                      <a:pt x="449" y="102"/>
                      <a:pt x="350" y="0"/>
                      <a:pt x="224" y="0"/>
                    </a:cubicBezTo>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72" name="Freeform 193">
                <a:extLst>
                  <a:ext uri="{FF2B5EF4-FFF2-40B4-BE49-F238E27FC236}">
                    <a16:creationId xmlns:a16="http://schemas.microsoft.com/office/drawing/2014/main" id="{B9C66FE4-EFA3-0448-B649-EE4AF5F68DF9}"/>
                  </a:ext>
                </a:extLst>
              </p:cNvPr>
              <p:cNvSpPr>
                <a:spLocks noChangeArrowheads="1"/>
              </p:cNvSpPr>
              <p:nvPr/>
            </p:nvSpPr>
            <p:spPr bwMode="auto">
              <a:xfrm>
                <a:off x="18231141" y="5400202"/>
                <a:ext cx="723562" cy="731957"/>
              </a:xfrm>
              <a:custGeom>
                <a:avLst/>
                <a:gdLst>
                  <a:gd name="T0" fmla="*/ 465 w 758"/>
                  <a:gd name="T1" fmla="*/ 86 h 769"/>
                  <a:gd name="T2" fmla="*/ 414 w 758"/>
                  <a:gd name="T3" fmla="*/ 72 h 769"/>
                  <a:gd name="T4" fmla="*/ 321 w 758"/>
                  <a:gd name="T5" fmla="*/ 5 h 769"/>
                  <a:gd name="T6" fmla="*/ 262 w 758"/>
                  <a:gd name="T7" fmla="*/ 96 h 769"/>
                  <a:gd name="T8" fmla="*/ 211 w 758"/>
                  <a:gd name="T9" fmla="*/ 40 h 769"/>
                  <a:gd name="T10" fmla="*/ 174 w 758"/>
                  <a:gd name="T11" fmla="*/ 155 h 769"/>
                  <a:gd name="T12" fmla="*/ 139 w 758"/>
                  <a:gd name="T13" fmla="*/ 190 h 769"/>
                  <a:gd name="T14" fmla="*/ 29 w 758"/>
                  <a:gd name="T15" fmla="*/ 233 h 769"/>
                  <a:gd name="T16" fmla="*/ 77 w 758"/>
                  <a:gd name="T17" fmla="*/ 332 h 769"/>
                  <a:gd name="T18" fmla="*/ 0 w 758"/>
                  <a:gd name="T19" fmla="*/ 345 h 769"/>
                  <a:gd name="T20" fmla="*/ 75 w 758"/>
                  <a:gd name="T21" fmla="*/ 436 h 769"/>
                  <a:gd name="T22" fmla="*/ 94 w 758"/>
                  <a:gd name="T23" fmla="*/ 500 h 769"/>
                  <a:gd name="T24" fmla="*/ 77 w 758"/>
                  <a:gd name="T25" fmla="*/ 618 h 769"/>
                  <a:gd name="T26" fmla="*/ 206 w 758"/>
                  <a:gd name="T27" fmla="*/ 639 h 769"/>
                  <a:gd name="T28" fmla="*/ 185 w 758"/>
                  <a:gd name="T29" fmla="*/ 714 h 769"/>
                  <a:gd name="T30" fmla="*/ 302 w 758"/>
                  <a:gd name="T31" fmla="*/ 685 h 769"/>
                  <a:gd name="T32" fmla="*/ 350 w 758"/>
                  <a:gd name="T33" fmla="*/ 693 h 769"/>
                  <a:gd name="T34" fmla="*/ 369 w 758"/>
                  <a:gd name="T35" fmla="*/ 768 h 769"/>
                  <a:gd name="T36" fmla="*/ 457 w 758"/>
                  <a:gd name="T37" fmla="*/ 687 h 769"/>
                  <a:gd name="T38" fmla="*/ 503 w 758"/>
                  <a:gd name="T39" fmla="*/ 671 h 769"/>
                  <a:gd name="T40" fmla="*/ 556 w 758"/>
                  <a:gd name="T41" fmla="*/ 728 h 769"/>
                  <a:gd name="T42" fmla="*/ 594 w 758"/>
                  <a:gd name="T43" fmla="*/ 615 h 769"/>
                  <a:gd name="T44" fmla="*/ 626 w 758"/>
                  <a:gd name="T45" fmla="*/ 578 h 769"/>
                  <a:gd name="T46" fmla="*/ 701 w 758"/>
                  <a:gd name="T47" fmla="*/ 605 h 769"/>
                  <a:gd name="T48" fmla="*/ 677 w 758"/>
                  <a:gd name="T49" fmla="*/ 484 h 769"/>
                  <a:gd name="T50" fmla="*/ 690 w 758"/>
                  <a:gd name="T51" fmla="*/ 428 h 769"/>
                  <a:gd name="T52" fmla="*/ 757 w 758"/>
                  <a:gd name="T53" fmla="*/ 425 h 769"/>
                  <a:gd name="T54" fmla="*/ 685 w 758"/>
                  <a:gd name="T55" fmla="*/ 332 h 769"/>
                  <a:gd name="T56" fmla="*/ 671 w 758"/>
                  <a:gd name="T57" fmla="*/ 270 h 769"/>
                  <a:gd name="T58" fmla="*/ 730 w 758"/>
                  <a:gd name="T59" fmla="*/ 217 h 769"/>
                  <a:gd name="T60" fmla="*/ 618 w 758"/>
                  <a:gd name="T61" fmla="*/ 179 h 769"/>
                  <a:gd name="T62" fmla="*/ 562 w 758"/>
                  <a:gd name="T63" fmla="*/ 128 h 769"/>
                  <a:gd name="T64" fmla="*/ 580 w 758"/>
                  <a:gd name="T65" fmla="*/ 53 h 769"/>
                  <a:gd name="T66" fmla="*/ 465 w 758"/>
                  <a:gd name="T67" fmla="*/ 86 h 769"/>
                  <a:gd name="T68" fmla="*/ 639 w 758"/>
                  <a:gd name="T69" fmla="*/ 385 h 769"/>
                  <a:gd name="T70" fmla="*/ 125 w 758"/>
                  <a:gd name="T71" fmla="*/ 385 h 769"/>
                  <a:gd name="T72" fmla="*/ 639 w 758"/>
                  <a:gd name="T73" fmla="*/ 38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8" h="769">
                    <a:moveTo>
                      <a:pt x="465" y="86"/>
                    </a:moveTo>
                    <a:lnTo>
                      <a:pt x="465" y="86"/>
                    </a:lnTo>
                    <a:cubicBezTo>
                      <a:pt x="449" y="80"/>
                      <a:pt x="433" y="77"/>
                      <a:pt x="417" y="75"/>
                    </a:cubicBezTo>
                    <a:cubicBezTo>
                      <a:pt x="414" y="72"/>
                      <a:pt x="414" y="72"/>
                      <a:pt x="414" y="72"/>
                    </a:cubicBezTo>
                    <a:cubicBezTo>
                      <a:pt x="399" y="0"/>
                      <a:pt x="399" y="0"/>
                      <a:pt x="399" y="0"/>
                    </a:cubicBezTo>
                    <a:cubicBezTo>
                      <a:pt x="321" y="5"/>
                      <a:pt x="321" y="5"/>
                      <a:pt x="321" y="5"/>
                    </a:cubicBezTo>
                    <a:cubicBezTo>
                      <a:pt x="310" y="83"/>
                      <a:pt x="310" y="83"/>
                      <a:pt x="310" y="83"/>
                    </a:cubicBezTo>
                    <a:cubicBezTo>
                      <a:pt x="294" y="86"/>
                      <a:pt x="278" y="91"/>
                      <a:pt x="262" y="96"/>
                    </a:cubicBezTo>
                    <a:lnTo>
                      <a:pt x="262" y="96"/>
                    </a:lnTo>
                    <a:cubicBezTo>
                      <a:pt x="211" y="40"/>
                      <a:pt x="211" y="40"/>
                      <a:pt x="211" y="40"/>
                    </a:cubicBezTo>
                    <a:cubicBezTo>
                      <a:pt x="147" y="83"/>
                      <a:pt x="147" y="83"/>
                      <a:pt x="147" y="83"/>
                    </a:cubicBezTo>
                    <a:cubicBezTo>
                      <a:pt x="174" y="155"/>
                      <a:pt x="174" y="155"/>
                      <a:pt x="174" y="155"/>
                    </a:cubicBezTo>
                    <a:cubicBezTo>
                      <a:pt x="160" y="166"/>
                      <a:pt x="150" y="176"/>
                      <a:pt x="139" y="190"/>
                    </a:cubicBezTo>
                    <a:lnTo>
                      <a:pt x="139" y="190"/>
                    </a:lnTo>
                    <a:cubicBezTo>
                      <a:pt x="67" y="166"/>
                      <a:pt x="67" y="166"/>
                      <a:pt x="67" y="166"/>
                    </a:cubicBezTo>
                    <a:cubicBezTo>
                      <a:pt x="29" y="233"/>
                      <a:pt x="29" y="233"/>
                      <a:pt x="29" y="233"/>
                    </a:cubicBezTo>
                    <a:cubicBezTo>
                      <a:pt x="88" y="283"/>
                      <a:pt x="88" y="283"/>
                      <a:pt x="88" y="283"/>
                    </a:cubicBezTo>
                    <a:cubicBezTo>
                      <a:pt x="83" y="300"/>
                      <a:pt x="80" y="310"/>
                      <a:pt x="77" y="332"/>
                    </a:cubicBezTo>
                    <a:cubicBezTo>
                      <a:pt x="75" y="332"/>
                      <a:pt x="75" y="332"/>
                      <a:pt x="75" y="332"/>
                    </a:cubicBezTo>
                    <a:cubicBezTo>
                      <a:pt x="0" y="345"/>
                      <a:pt x="0" y="345"/>
                      <a:pt x="0" y="345"/>
                    </a:cubicBezTo>
                    <a:cubicBezTo>
                      <a:pt x="0" y="422"/>
                      <a:pt x="0" y="422"/>
                      <a:pt x="0" y="422"/>
                    </a:cubicBezTo>
                    <a:cubicBezTo>
                      <a:pt x="75" y="436"/>
                      <a:pt x="75" y="436"/>
                      <a:pt x="75" y="436"/>
                    </a:cubicBezTo>
                    <a:cubicBezTo>
                      <a:pt x="80" y="460"/>
                      <a:pt x="85" y="479"/>
                      <a:pt x="94" y="500"/>
                    </a:cubicBezTo>
                    <a:lnTo>
                      <a:pt x="94" y="500"/>
                    </a:lnTo>
                    <a:cubicBezTo>
                      <a:pt x="37" y="551"/>
                      <a:pt x="37" y="551"/>
                      <a:pt x="37" y="551"/>
                    </a:cubicBezTo>
                    <a:cubicBezTo>
                      <a:pt x="77" y="618"/>
                      <a:pt x="77" y="618"/>
                      <a:pt x="77" y="618"/>
                    </a:cubicBezTo>
                    <a:cubicBezTo>
                      <a:pt x="150" y="591"/>
                      <a:pt x="150" y="591"/>
                      <a:pt x="150" y="591"/>
                    </a:cubicBezTo>
                    <a:cubicBezTo>
                      <a:pt x="166" y="610"/>
                      <a:pt x="185" y="626"/>
                      <a:pt x="206" y="639"/>
                    </a:cubicBezTo>
                    <a:cubicBezTo>
                      <a:pt x="206" y="642"/>
                      <a:pt x="206" y="642"/>
                      <a:pt x="206" y="642"/>
                    </a:cubicBezTo>
                    <a:cubicBezTo>
                      <a:pt x="185" y="714"/>
                      <a:pt x="185" y="714"/>
                      <a:pt x="185" y="714"/>
                    </a:cubicBezTo>
                    <a:cubicBezTo>
                      <a:pt x="257" y="746"/>
                      <a:pt x="257" y="746"/>
                      <a:pt x="257" y="746"/>
                    </a:cubicBezTo>
                    <a:cubicBezTo>
                      <a:pt x="302" y="685"/>
                      <a:pt x="302" y="685"/>
                      <a:pt x="302" y="685"/>
                    </a:cubicBezTo>
                    <a:lnTo>
                      <a:pt x="302" y="685"/>
                    </a:lnTo>
                    <a:cubicBezTo>
                      <a:pt x="318" y="687"/>
                      <a:pt x="334" y="693"/>
                      <a:pt x="350" y="693"/>
                    </a:cubicBezTo>
                    <a:cubicBezTo>
                      <a:pt x="350" y="695"/>
                      <a:pt x="350" y="695"/>
                      <a:pt x="350" y="695"/>
                    </a:cubicBezTo>
                    <a:cubicBezTo>
                      <a:pt x="369" y="768"/>
                      <a:pt x="369" y="768"/>
                      <a:pt x="369" y="768"/>
                    </a:cubicBezTo>
                    <a:cubicBezTo>
                      <a:pt x="446" y="765"/>
                      <a:pt x="446" y="765"/>
                      <a:pt x="446" y="765"/>
                    </a:cubicBezTo>
                    <a:cubicBezTo>
                      <a:pt x="457" y="687"/>
                      <a:pt x="457" y="687"/>
                      <a:pt x="457" y="687"/>
                    </a:cubicBezTo>
                    <a:cubicBezTo>
                      <a:pt x="457" y="685"/>
                      <a:pt x="457" y="685"/>
                      <a:pt x="457" y="685"/>
                    </a:cubicBezTo>
                    <a:cubicBezTo>
                      <a:pt x="473" y="682"/>
                      <a:pt x="489" y="677"/>
                      <a:pt x="503" y="671"/>
                    </a:cubicBezTo>
                    <a:cubicBezTo>
                      <a:pt x="505" y="674"/>
                      <a:pt x="505" y="674"/>
                      <a:pt x="505" y="674"/>
                    </a:cubicBezTo>
                    <a:cubicBezTo>
                      <a:pt x="556" y="728"/>
                      <a:pt x="556" y="728"/>
                      <a:pt x="556" y="728"/>
                    </a:cubicBezTo>
                    <a:cubicBezTo>
                      <a:pt x="620" y="687"/>
                      <a:pt x="620" y="687"/>
                      <a:pt x="620" y="687"/>
                    </a:cubicBezTo>
                    <a:cubicBezTo>
                      <a:pt x="594" y="615"/>
                      <a:pt x="594" y="615"/>
                      <a:pt x="594" y="615"/>
                    </a:cubicBezTo>
                    <a:cubicBezTo>
                      <a:pt x="591" y="612"/>
                      <a:pt x="591" y="612"/>
                      <a:pt x="591" y="612"/>
                    </a:cubicBezTo>
                    <a:cubicBezTo>
                      <a:pt x="604" y="602"/>
                      <a:pt x="615" y="591"/>
                      <a:pt x="626" y="578"/>
                    </a:cubicBezTo>
                    <a:cubicBezTo>
                      <a:pt x="628" y="578"/>
                      <a:pt x="628" y="578"/>
                      <a:pt x="628" y="578"/>
                    </a:cubicBezTo>
                    <a:cubicBezTo>
                      <a:pt x="701" y="605"/>
                      <a:pt x="701" y="605"/>
                      <a:pt x="701" y="605"/>
                    </a:cubicBezTo>
                    <a:cubicBezTo>
                      <a:pt x="738" y="535"/>
                      <a:pt x="738" y="535"/>
                      <a:pt x="738" y="535"/>
                    </a:cubicBezTo>
                    <a:cubicBezTo>
                      <a:pt x="677" y="484"/>
                      <a:pt x="677" y="484"/>
                      <a:pt x="677" y="484"/>
                    </a:cubicBezTo>
                    <a:cubicBezTo>
                      <a:pt x="677" y="481"/>
                      <a:pt x="677" y="481"/>
                      <a:pt x="677" y="481"/>
                    </a:cubicBezTo>
                    <a:cubicBezTo>
                      <a:pt x="682" y="465"/>
                      <a:pt x="685" y="452"/>
                      <a:pt x="690" y="428"/>
                    </a:cubicBezTo>
                    <a:cubicBezTo>
                      <a:pt x="693" y="428"/>
                      <a:pt x="693" y="428"/>
                      <a:pt x="693" y="428"/>
                    </a:cubicBezTo>
                    <a:cubicBezTo>
                      <a:pt x="757" y="425"/>
                      <a:pt x="757" y="425"/>
                      <a:pt x="757" y="425"/>
                    </a:cubicBezTo>
                    <a:cubicBezTo>
                      <a:pt x="757" y="348"/>
                      <a:pt x="757" y="348"/>
                      <a:pt x="757" y="348"/>
                    </a:cubicBezTo>
                    <a:cubicBezTo>
                      <a:pt x="685" y="332"/>
                      <a:pt x="685" y="332"/>
                      <a:pt x="685" y="332"/>
                    </a:cubicBezTo>
                    <a:cubicBezTo>
                      <a:pt x="687" y="332"/>
                      <a:pt x="687" y="332"/>
                      <a:pt x="687" y="332"/>
                    </a:cubicBezTo>
                    <a:cubicBezTo>
                      <a:pt x="682" y="310"/>
                      <a:pt x="679" y="289"/>
                      <a:pt x="671" y="270"/>
                    </a:cubicBezTo>
                    <a:cubicBezTo>
                      <a:pt x="674" y="267"/>
                      <a:pt x="674" y="267"/>
                      <a:pt x="674" y="267"/>
                    </a:cubicBezTo>
                    <a:cubicBezTo>
                      <a:pt x="730" y="217"/>
                      <a:pt x="730" y="217"/>
                      <a:pt x="730" y="217"/>
                    </a:cubicBezTo>
                    <a:cubicBezTo>
                      <a:pt x="690" y="152"/>
                      <a:pt x="690" y="152"/>
                      <a:pt x="690" y="152"/>
                    </a:cubicBezTo>
                    <a:cubicBezTo>
                      <a:pt x="618" y="179"/>
                      <a:pt x="618" y="179"/>
                      <a:pt x="618" y="179"/>
                    </a:cubicBezTo>
                    <a:cubicBezTo>
                      <a:pt x="615" y="179"/>
                      <a:pt x="615" y="179"/>
                      <a:pt x="615" y="179"/>
                    </a:cubicBezTo>
                    <a:cubicBezTo>
                      <a:pt x="599" y="161"/>
                      <a:pt x="580" y="144"/>
                      <a:pt x="562" y="128"/>
                    </a:cubicBezTo>
                    <a:cubicBezTo>
                      <a:pt x="562" y="126"/>
                      <a:pt x="562" y="126"/>
                      <a:pt x="562" y="126"/>
                    </a:cubicBezTo>
                    <a:cubicBezTo>
                      <a:pt x="580" y="53"/>
                      <a:pt x="580" y="53"/>
                      <a:pt x="580" y="53"/>
                    </a:cubicBezTo>
                    <a:cubicBezTo>
                      <a:pt x="511" y="21"/>
                      <a:pt x="511" y="21"/>
                      <a:pt x="511" y="21"/>
                    </a:cubicBezTo>
                    <a:cubicBezTo>
                      <a:pt x="465" y="86"/>
                      <a:pt x="465" y="86"/>
                      <a:pt x="465" y="86"/>
                    </a:cubicBezTo>
                    <a:close/>
                    <a:moveTo>
                      <a:pt x="639" y="385"/>
                    </a:moveTo>
                    <a:lnTo>
                      <a:pt x="639" y="385"/>
                    </a:lnTo>
                    <a:cubicBezTo>
                      <a:pt x="639" y="527"/>
                      <a:pt x="524" y="642"/>
                      <a:pt x="382" y="642"/>
                    </a:cubicBezTo>
                    <a:cubicBezTo>
                      <a:pt x="241" y="642"/>
                      <a:pt x="125" y="527"/>
                      <a:pt x="125" y="385"/>
                    </a:cubicBezTo>
                    <a:cubicBezTo>
                      <a:pt x="125" y="241"/>
                      <a:pt x="241" y="126"/>
                      <a:pt x="382" y="126"/>
                    </a:cubicBezTo>
                    <a:cubicBezTo>
                      <a:pt x="524" y="126"/>
                      <a:pt x="639" y="241"/>
                      <a:pt x="639" y="385"/>
                    </a:cubicBezTo>
                    <a:close/>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grpSp>
        <p:grpSp>
          <p:nvGrpSpPr>
            <p:cNvPr id="45" name="Group 73">
              <a:extLst>
                <a:ext uri="{FF2B5EF4-FFF2-40B4-BE49-F238E27FC236}">
                  <a16:creationId xmlns:a16="http://schemas.microsoft.com/office/drawing/2014/main" id="{84FA553D-CECB-B24A-B42C-E4B803358257}"/>
                </a:ext>
              </a:extLst>
            </p:cNvPr>
            <p:cNvGrpSpPr/>
            <p:nvPr/>
          </p:nvGrpSpPr>
          <p:grpSpPr>
            <a:xfrm>
              <a:off x="16982890" y="2802388"/>
              <a:ext cx="1633305" cy="1645846"/>
              <a:chOff x="16982890" y="2802388"/>
              <a:chExt cx="1633305" cy="1645846"/>
            </a:xfrm>
            <a:solidFill>
              <a:schemeClr val="accent5"/>
            </a:solidFill>
          </p:grpSpPr>
          <p:sp>
            <p:nvSpPr>
              <p:cNvPr id="69" name="Freeform 194">
                <a:extLst>
                  <a:ext uri="{FF2B5EF4-FFF2-40B4-BE49-F238E27FC236}">
                    <a16:creationId xmlns:a16="http://schemas.microsoft.com/office/drawing/2014/main" id="{198CB53E-B9A9-8D4F-848C-9304E678F131}"/>
                  </a:ext>
                </a:extLst>
              </p:cNvPr>
              <p:cNvSpPr>
                <a:spLocks noChangeArrowheads="1"/>
              </p:cNvSpPr>
              <p:nvPr/>
            </p:nvSpPr>
            <p:spPr bwMode="auto">
              <a:xfrm>
                <a:off x="17262159" y="3090094"/>
                <a:ext cx="1070534" cy="1070435"/>
              </a:xfrm>
              <a:custGeom>
                <a:avLst/>
                <a:gdLst>
                  <a:gd name="T0" fmla="*/ 433 w 1122"/>
                  <a:gd name="T1" fmla="*/ 72 h 1121"/>
                  <a:gd name="T2" fmla="*/ 433 w 1122"/>
                  <a:gd name="T3" fmla="*/ 72 h 1121"/>
                  <a:gd name="T4" fmla="*/ 72 w 1122"/>
                  <a:gd name="T5" fmla="*/ 687 h 1121"/>
                  <a:gd name="T6" fmla="*/ 687 w 1122"/>
                  <a:gd name="T7" fmla="*/ 1051 h 1121"/>
                  <a:gd name="T8" fmla="*/ 1051 w 1122"/>
                  <a:gd name="T9" fmla="*/ 433 h 1121"/>
                  <a:gd name="T10" fmla="*/ 433 w 1122"/>
                  <a:gd name="T11" fmla="*/ 72 h 1121"/>
                </a:gdLst>
                <a:ahLst/>
                <a:cxnLst>
                  <a:cxn ang="0">
                    <a:pos x="T0" y="T1"/>
                  </a:cxn>
                  <a:cxn ang="0">
                    <a:pos x="T2" y="T3"/>
                  </a:cxn>
                  <a:cxn ang="0">
                    <a:pos x="T4" y="T5"/>
                  </a:cxn>
                  <a:cxn ang="0">
                    <a:pos x="T6" y="T7"/>
                  </a:cxn>
                  <a:cxn ang="0">
                    <a:pos x="T8" y="T9"/>
                  </a:cxn>
                  <a:cxn ang="0">
                    <a:pos x="T10" y="T11"/>
                  </a:cxn>
                </a:cxnLst>
                <a:rect l="0" t="0" r="r" b="b"/>
                <a:pathLst>
                  <a:path w="1122" h="1121">
                    <a:moveTo>
                      <a:pt x="433" y="72"/>
                    </a:moveTo>
                    <a:lnTo>
                      <a:pt x="433" y="72"/>
                    </a:lnTo>
                    <a:cubicBezTo>
                      <a:pt x="163" y="141"/>
                      <a:pt x="0" y="417"/>
                      <a:pt x="72" y="687"/>
                    </a:cubicBezTo>
                    <a:cubicBezTo>
                      <a:pt x="141" y="957"/>
                      <a:pt x="417" y="1120"/>
                      <a:pt x="687" y="1051"/>
                    </a:cubicBezTo>
                    <a:cubicBezTo>
                      <a:pt x="957" y="981"/>
                      <a:pt x="1121" y="703"/>
                      <a:pt x="1051" y="433"/>
                    </a:cubicBezTo>
                    <a:cubicBezTo>
                      <a:pt x="979" y="163"/>
                      <a:pt x="703" y="0"/>
                      <a:pt x="433" y="72"/>
                    </a:cubicBezTo>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70" name="Freeform 195">
                <a:extLst>
                  <a:ext uri="{FF2B5EF4-FFF2-40B4-BE49-F238E27FC236}">
                    <a16:creationId xmlns:a16="http://schemas.microsoft.com/office/drawing/2014/main" id="{D558E4E4-4222-5A49-BABA-76B977CD97D9}"/>
                  </a:ext>
                </a:extLst>
              </p:cNvPr>
              <p:cNvSpPr>
                <a:spLocks noChangeArrowheads="1"/>
              </p:cNvSpPr>
              <p:nvPr/>
            </p:nvSpPr>
            <p:spPr bwMode="auto">
              <a:xfrm>
                <a:off x="16982890" y="2802388"/>
                <a:ext cx="1633305" cy="1645846"/>
              </a:xfrm>
              <a:custGeom>
                <a:avLst/>
                <a:gdLst>
                  <a:gd name="T0" fmla="*/ 861 w 1708"/>
                  <a:gd name="T1" fmla="*/ 163 h 1721"/>
                  <a:gd name="T2" fmla="*/ 749 w 1708"/>
                  <a:gd name="T3" fmla="*/ 166 h 1721"/>
                  <a:gd name="T4" fmla="*/ 503 w 1708"/>
                  <a:gd name="T5" fmla="*/ 72 h 1721"/>
                  <a:gd name="T6" fmla="*/ 431 w 1708"/>
                  <a:gd name="T7" fmla="*/ 305 h 1721"/>
                  <a:gd name="T8" fmla="*/ 286 w 1708"/>
                  <a:gd name="T9" fmla="*/ 208 h 1721"/>
                  <a:gd name="T10" fmla="*/ 270 w 1708"/>
                  <a:gd name="T11" fmla="*/ 479 h 1721"/>
                  <a:gd name="T12" fmla="*/ 212 w 1708"/>
                  <a:gd name="T13" fmla="*/ 575 h 1721"/>
                  <a:gd name="T14" fmla="*/ 0 w 1708"/>
                  <a:gd name="T15" fmla="*/ 733 h 1721"/>
                  <a:gd name="T16" fmla="*/ 158 w 1708"/>
                  <a:gd name="T17" fmla="*/ 920 h 1721"/>
                  <a:gd name="T18" fmla="*/ 6 w 1708"/>
                  <a:gd name="T19" fmla="*/ 990 h 1721"/>
                  <a:gd name="T20" fmla="*/ 220 w 1708"/>
                  <a:gd name="T21" fmla="*/ 1148 h 1721"/>
                  <a:gd name="T22" fmla="*/ 289 w 1708"/>
                  <a:gd name="T23" fmla="*/ 1276 h 1721"/>
                  <a:gd name="T24" fmla="*/ 321 w 1708"/>
                  <a:gd name="T25" fmla="*/ 1538 h 1721"/>
                  <a:gd name="T26" fmla="*/ 613 w 1708"/>
                  <a:gd name="T27" fmla="*/ 1517 h 1721"/>
                  <a:gd name="T28" fmla="*/ 610 w 1708"/>
                  <a:gd name="T29" fmla="*/ 1688 h 1721"/>
                  <a:gd name="T30" fmla="*/ 845 w 1708"/>
                  <a:gd name="T31" fmla="*/ 1557 h 1721"/>
                  <a:gd name="T32" fmla="*/ 958 w 1708"/>
                  <a:gd name="T33" fmla="*/ 1552 h 1721"/>
                  <a:gd name="T34" fmla="*/ 1038 w 1708"/>
                  <a:gd name="T35" fmla="*/ 1704 h 1721"/>
                  <a:gd name="T36" fmla="*/ 1183 w 1708"/>
                  <a:gd name="T37" fmla="*/ 1477 h 1721"/>
                  <a:gd name="T38" fmla="*/ 1276 w 1708"/>
                  <a:gd name="T39" fmla="*/ 1415 h 1721"/>
                  <a:gd name="T40" fmla="*/ 1423 w 1708"/>
                  <a:gd name="T41" fmla="*/ 1511 h 1721"/>
                  <a:gd name="T42" fmla="*/ 1439 w 1708"/>
                  <a:gd name="T43" fmla="*/ 1241 h 1721"/>
                  <a:gd name="T44" fmla="*/ 1490 w 1708"/>
                  <a:gd name="T45" fmla="*/ 1142 h 1721"/>
                  <a:gd name="T46" fmla="*/ 1664 w 1708"/>
                  <a:gd name="T47" fmla="*/ 1158 h 1721"/>
                  <a:gd name="T48" fmla="*/ 1549 w 1708"/>
                  <a:gd name="T49" fmla="*/ 915 h 1721"/>
                  <a:gd name="T50" fmla="*/ 1541 w 1708"/>
                  <a:gd name="T51" fmla="*/ 779 h 1721"/>
                  <a:gd name="T52" fmla="*/ 1688 w 1708"/>
                  <a:gd name="T53" fmla="*/ 736 h 1721"/>
                  <a:gd name="T54" fmla="*/ 1479 w 1708"/>
                  <a:gd name="T55" fmla="*/ 575 h 1721"/>
                  <a:gd name="T56" fmla="*/ 1413 w 1708"/>
                  <a:gd name="T57" fmla="*/ 450 h 1721"/>
                  <a:gd name="T58" fmla="*/ 1514 w 1708"/>
                  <a:gd name="T59" fmla="*/ 302 h 1721"/>
                  <a:gd name="T60" fmla="*/ 1247 w 1708"/>
                  <a:gd name="T61" fmla="*/ 283 h 1721"/>
                  <a:gd name="T62" fmla="*/ 1094 w 1708"/>
                  <a:gd name="T63" fmla="*/ 206 h 1721"/>
                  <a:gd name="T64" fmla="*/ 1097 w 1708"/>
                  <a:gd name="T65" fmla="*/ 32 h 1721"/>
                  <a:gd name="T66" fmla="*/ 861 w 1708"/>
                  <a:gd name="T67" fmla="*/ 163 h 1721"/>
                  <a:gd name="T68" fmla="*/ 1413 w 1708"/>
                  <a:gd name="T69" fmla="*/ 714 h 1721"/>
                  <a:gd name="T70" fmla="*/ 292 w 1708"/>
                  <a:gd name="T71" fmla="*/ 1006 h 1721"/>
                  <a:gd name="T72" fmla="*/ 1413 w 1708"/>
                  <a:gd name="T73" fmla="*/ 714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8" h="1721">
                    <a:moveTo>
                      <a:pt x="861" y="163"/>
                    </a:moveTo>
                    <a:lnTo>
                      <a:pt x="861" y="163"/>
                    </a:lnTo>
                    <a:cubicBezTo>
                      <a:pt x="827" y="163"/>
                      <a:pt x="789" y="166"/>
                      <a:pt x="752" y="171"/>
                    </a:cubicBezTo>
                    <a:cubicBezTo>
                      <a:pt x="749" y="166"/>
                      <a:pt x="749" y="166"/>
                      <a:pt x="749" y="166"/>
                    </a:cubicBezTo>
                    <a:cubicBezTo>
                      <a:pt x="669" y="16"/>
                      <a:pt x="669" y="16"/>
                      <a:pt x="669" y="16"/>
                    </a:cubicBezTo>
                    <a:cubicBezTo>
                      <a:pt x="503" y="72"/>
                      <a:pt x="503" y="72"/>
                      <a:pt x="503" y="72"/>
                    </a:cubicBezTo>
                    <a:cubicBezTo>
                      <a:pt x="527" y="243"/>
                      <a:pt x="527" y="243"/>
                      <a:pt x="527" y="243"/>
                    </a:cubicBezTo>
                    <a:cubicBezTo>
                      <a:pt x="492" y="262"/>
                      <a:pt x="460" y="281"/>
                      <a:pt x="431" y="305"/>
                    </a:cubicBezTo>
                    <a:cubicBezTo>
                      <a:pt x="428" y="302"/>
                      <a:pt x="428" y="302"/>
                      <a:pt x="428" y="302"/>
                    </a:cubicBezTo>
                    <a:cubicBezTo>
                      <a:pt x="286" y="208"/>
                      <a:pt x="286" y="208"/>
                      <a:pt x="286" y="208"/>
                    </a:cubicBezTo>
                    <a:cubicBezTo>
                      <a:pt x="169" y="337"/>
                      <a:pt x="169" y="337"/>
                      <a:pt x="169" y="337"/>
                    </a:cubicBezTo>
                    <a:cubicBezTo>
                      <a:pt x="270" y="479"/>
                      <a:pt x="270" y="479"/>
                      <a:pt x="270" y="479"/>
                    </a:cubicBezTo>
                    <a:cubicBezTo>
                      <a:pt x="249" y="508"/>
                      <a:pt x="230" y="543"/>
                      <a:pt x="214" y="578"/>
                    </a:cubicBezTo>
                    <a:cubicBezTo>
                      <a:pt x="212" y="575"/>
                      <a:pt x="212" y="575"/>
                      <a:pt x="212" y="575"/>
                    </a:cubicBezTo>
                    <a:cubicBezTo>
                      <a:pt x="43" y="562"/>
                      <a:pt x="43" y="562"/>
                      <a:pt x="43" y="562"/>
                    </a:cubicBezTo>
                    <a:cubicBezTo>
                      <a:pt x="0" y="733"/>
                      <a:pt x="0" y="733"/>
                      <a:pt x="0" y="733"/>
                    </a:cubicBezTo>
                    <a:cubicBezTo>
                      <a:pt x="158" y="808"/>
                      <a:pt x="158" y="808"/>
                      <a:pt x="158" y="808"/>
                    </a:cubicBezTo>
                    <a:cubicBezTo>
                      <a:pt x="155" y="845"/>
                      <a:pt x="150" y="864"/>
                      <a:pt x="158" y="920"/>
                    </a:cubicBezTo>
                    <a:cubicBezTo>
                      <a:pt x="155" y="923"/>
                      <a:pt x="155" y="923"/>
                      <a:pt x="155" y="923"/>
                    </a:cubicBezTo>
                    <a:cubicBezTo>
                      <a:pt x="6" y="990"/>
                      <a:pt x="6" y="990"/>
                      <a:pt x="6" y="990"/>
                    </a:cubicBezTo>
                    <a:cubicBezTo>
                      <a:pt x="48" y="1158"/>
                      <a:pt x="48" y="1158"/>
                      <a:pt x="48" y="1158"/>
                    </a:cubicBezTo>
                    <a:cubicBezTo>
                      <a:pt x="220" y="1148"/>
                      <a:pt x="220" y="1148"/>
                      <a:pt x="220" y="1148"/>
                    </a:cubicBezTo>
                    <a:cubicBezTo>
                      <a:pt x="241" y="1193"/>
                      <a:pt x="262" y="1236"/>
                      <a:pt x="292" y="1276"/>
                    </a:cubicBezTo>
                    <a:cubicBezTo>
                      <a:pt x="289" y="1276"/>
                      <a:pt x="289" y="1276"/>
                      <a:pt x="289" y="1276"/>
                    </a:cubicBezTo>
                    <a:cubicBezTo>
                      <a:pt x="196" y="1418"/>
                      <a:pt x="196" y="1418"/>
                      <a:pt x="196" y="1418"/>
                    </a:cubicBezTo>
                    <a:cubicBezTo>
                      <a:pt x="321" y="1538"/>
                      <a:pt x="321" y="1538"/>
                      <a:pt x="321" y="1538"/>
                    </a:cubicBezTo>
                    <a:cubicBezTo>
                      <a:pt x="463" y="1439"/>
                      <a:pt x="463" y="1439"/>
                      <a:pt x="463" y="1439"/>
                    </a:cubicBezTo>
                    <a:cubicBezTo>
                      <a:pt x="508" y="1471"/>
                      <a:pt x="559" y="1495"/>
                      <a:pt x="613" y="1517"/>
                    </a:cubicBezTo>
                    <a:cubicBezTo>
                      <a:pt x="613" y="1519"/>
                      <a:pt x="613" y="1519"/>
                      <a:pt x="613" y="1519"/>
                    </a:cubicBezTo>
                    <a:cubicBezTo>
                      <a:pt x="610" y="1688"/>
                      <a:pt x="610" y="1688"/>
                      <a:pt x="610" y="1688"/>
                    </a:cubicBezTo>
                    <a:cubicBezTo>
                      <a:pt x="781" y="1720"/>
                      <a:pt x="781" y="1720"/>
                      <a:pt x="781" y="1720"/>
                    </a:cubicBezTo>
                    <a:cubicBezTo>
                      <a:pt x="845" y="1557"/>
                      <a:pt x="845" y="1557"/>
                      <a:pt x="845" y="1557"/>
                    </a:cubicBezTo>
                    <a:lnTo>
                      <a:pt x="845" y="1557"/>
                    </a:lnTo>
                    <a:cubicBezTo>
                      <a:pt x="883" y="1557"/>
                      <a:pt x="920" y="1557"/>
                      <a:pt x="958" y="1552"/>
                    </a:cubicBezTo>
                    <a:cubicBezTo>
                      <a:pt x="960" y="1554"/>
                      <a:pt x="960" y="1554"/>
                      <a:pt x="960" y="1554"/>
                    </a:cubicBezTo>
                    <a:cubicBezTo>
                      <a:pt x="1038" y="1704"/>
                      <a:pt x="1038" y="1704"/>
                      <a:pt x="1038" y="1704"/>
                    </a:cubicBezTo>
                    <a:cubicBezTo>
                      <a:pt x="1204" y="1651"/>
                      <a:pt x="1204" y="1651"/>
                      <a:pt x="1204" y="1651"/>
                    </a:cubicBezTo>
                    <a:cubicBezTo>
                      <a:pt x="1183" y="1477"/>
                      <a:pt x="1183" y="1477"/>
                      <a:pt x="1183" y="1477"/>
                    </a:cubicBezTo>
                    <a:cubicBezTo>
                      <a:pt x="1183" y="1474"/>
                      <a:pt x="1183" y="1474"/>
                      <a:pt x="1183" y="1474"/>
                    </a:cubicBezTo>
                    <a:cubicBezTo>
                      <a:pt x="1214" y="1458"/>
                      <a:pt x="1247" y="1437"/>
                      <a:pt x="1276" y="1415"/>
                    </a:cubicBezTo>
                    <a:cubicBezTo>
                      <a:pt x="1281" y="1418"/>
                      <a:pt x="1281" y="1418"/>
                      <a:pt x="1281" y="1418"/>
                    </a:cubicBezTo>
                    <a:cubicBezTo>
                      <a:pt x="1423" y="1511"/>
                      <a:pt x="1423" y="1511"/>
                      <a:pt x="1423" y="1511"/>
                    </a:cubicBezTo>
                    <a:cubicBezTo>
                      <a:pt x="1541" y="1383"/>
                      <a:pt x="1541" y="1383"/>
                      <a:pt x="1541" y="1383"/>
                    </a:cubicBezTo>
                    <a:cubicBezTo>
                      <a:pt x="1439" y="1241"/>
                      <a:pt x="1439" y="1241"/>
                      <a:pt x="1439" y="1241"/>
                    </a:cubicBezTo>
                    <a:cubicBezTo>
                      <a:pt x="1437" y="1241"/>
                      <a:pt x="1437" y="1241"/>
                      <a:pt x="1437" y="1241"/>
                    </a:cubicBezTo>
                    <a:cubicBezTo>
                      <a:pt x="1458" y="1209"/>
                      <a:pt x="1474" y="1177"/>
                      <a:pt x="1490" y="1142"/>
                    </a:cubicBezTo>
                    <a:cubicBezTo>
                      <a:pt x="1495" y="1145"/>
                      <a:pt x="1495" y="1145"/>
                      <a:pt x="1495" y="1145"/>
                    </a:cubicBezTo>
                    <a:cubicBezTo>
                      <a:pt x="1664" y="1158"/>
                      <a:pt x="1664" y="1158"/>
                      <a:pt x="1664" y="1158"/>
                    </a:cubicBezTo>
                    <a:cubicBezTo>
                      <a:pt x="1707" y="990"/>
                      <a:pt x="1707" y="990"/>
                      <a:pt x="1707" y="990"/>
                    </a:cubicBezTo>
                    <a:cubicBezTo>
                      <a:pt x="1549" y="915"/>
                      <a:pt x="1549" y="915"/>
                      <a:pt x="1549" y="915"/>
                    </a:cubicBezTo>
                    <a:cubicBezTo>
                      <a:pt x="1544" y="901"/>
                      <a:pt x="1544" y="901"/>
                      <a:pt x="1544" y="901"/>
                    </a:cubicBezTo>
                    <a:cubicBezTo>
                      <a:pt x="1549" y="867"/>
                      <a:pt x="1549" y="835"/>
                      <a:pt x="1541" y="779"/>
                    </a:cubicBezTo>
                    <a:cubicBezTo>
                      <a:pt x="1549" y="779"/>
                      <a:pt x="1549" y="779"/>
                      <a:pt x="1549" y="779"/>
                    </a:cubicBezTo>
                    <a:cubicBezTo>
                      <a:pt x="1688" y="736"/>
                      <a:pt x="1688" y="736"/>
                      <a:pt x="1688" y="736"/>
                    </a:cubicBezTo>
                    <a:cubicBezTo>
                      <a:pt x="1643" y="567"/>
                      <a:pt x="1643" y="567"/>
                      <a:pt x="1643" y="567"/>
                    </a:cubicBezTo>
                    <a:cubicBezTo>
                      <a:pt x="1479" y="575"/>
                      <a:pt x="1479" y="575"/>
                      <a:pt x="1479" y="575"/>
                    </a:cubicBezTo>
                    <a:cubicBezTo>
                      <a:pt x="1482" y="575"/>
                      <a:pt x="1482" y="575"/>
                      <a:pt x="1482" y="575"/>
                    </a:cubicBezTo>
                    <a:cubicBezTo>
                      <a:pt x="1463" y="530"/>
                      <a:pt x="1442" y="487"/>
                      <a:pt x="1413" y="450"/>
                    </a:cubicBezTo>
                    <a:cubicBezTo>
                      <a:pt x="1418" y="444"/>
                      <a:pt x="1418" y="444"/>
                      <a:pt x="1418" y="444"/>
                    </a:cubicBezTo>
                    <a:cubicBezTo>
                      <a:pt x="1514" y="302"/>
                      <a:pt x="1514" y="302"/>
                      <a:pt x="1514" y="302"/>
                    </a:cubicBezTo>
                    <a:cubicBezTo>
                      <a:pt x="1388" y="182"/>
                      <a:pt x="1388" y="182"/>
                      <a:pt x="1388" y="182"/>
                    </a:cubicBezTo>
                    <a:cubicBezTo>
                      <a:pt x="1247" y="283"/>
                      <a:pt x="1247" y="283"/>
                      <a:pt x="1247" y="283"/>
                    </a:cubicBezTo>
                    <a:cubicBezTo>
                      <a:pt x="1244" y="283"/>
                      <a:pt x="1244" y="283"/>
                      <a:pt x="1244" y="283"/>
                    </a:cubicBezTo>
                    <a:cubicBezTo>
                      <a:pt x="1199" y="251"/>
                      <a:pt x="1148" y="227"/>
                      <a:pt x="1094" y="206"/>
                    </a:cubicBezTo>
                    <a:cubicBezTo>
                      <a:pt x="1097" y="201"/>
                      <a:pt x="1097" y="201"/>
                      <a:pt x="1097" y="201"/>
                    </a:cubicBezTo>
                    <a:cubicBezTo>
                      <a:pt x="1097" y="32"/>
                      <a:pt x="1097" y="32"/>
                      <a:pt x="1097" y="32"/>
                    </a:cubicBezTo>
                    <a:cubicBezTo>
                      <a:pt x="926" y="0"/>
                      <a:pt x="926" y="0"/>
                      <a:pt x="926" y="0"/>
                    </a:cubicBezTo>
                    <a:cubicBezTo>
                      <a:pt x="861" y="163"/>
                      <a:pt x="861" y="163"/>
                      <a:pt x="861" y="163"/>
                    </a:cubicBezTo>
                    <a:close/>
                    <a:moveTo>
                      <a:pt x="1413" y="714"/>
                    </a:moveTo>
                    <a:lnTo>
                      <a:pt x="1413" y="714"/>
                    </a:lnTo>
                    <a:cubicBezTo>
                      <a:pt x="1493" y="1025"/>
                      <a:pt x="1308" y="1340"/>
                      <a:pt x="998" y="1420"/>
                    </a:cubicBezTo>
                    <a:cubicBezTo>
                      <a:pt x="688" y="1501"/>
                      <a:pt x="372" y="1316"/>
                      <a:pt x="292" y="1006"/>
                    </a:cubicBezTo>
                    <a:cubicBezTo>
                      <a:pt x="212" y="695"/>
                      <a:pt x="399" y="380"/>
                      <a:pt x="706" y="300"/>
                    </a:cubicBezTo>
                    <a:cubicBezTo>
                      <a:pt x="1017" y="219"/>
                      <a:pt x="1332" y="407"/>
                      <a:pt x="1413" y="714"/>
                    </a:cubicBezTo>
                    <a:close/>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grpSp>
        <p:grpSp>
          <p:nvGrpSpPr>
            <p:cNvPr id="46" name="Group 74">
              <a:extLst>
                <a:ext uri="{FF2B5EF4-FFF2-40B4-BE49-F238E27FC236}">
                  <a16:creationId xmlns:a16="http://schemas.microsoft.com/office/drawing/2014/main" id="{B7EC9751-CC70-FF4D-A205-EE8FFCB1E2FE}"/>
                </a:ext>
              </a:extLst>
            </p:cNvPr>
            <p:cNvGrpSpPr/>
            <p:nvPr/>
          </p:nvGrpSpPr>
          <p:grpSpPr>
            <a:xfrm>
              <a:off x="19035099" y="4097064"/>
              <a:ext cx="1370960" cy="1362372"/>
              <a:chOff x="19035099" y="4097064"/>
              <a:chExt cx="1370960" cy="1362372"/>
            </a:xfrm>
            <a:solidFill>
              <a:schemeClr val="accent2"/>
            </a:solidFill>
          </p:grpSpPr>
          <p:sp>
            <p:nvSpPr>
              <p:cNvPr id="67" name="Freeform 198">
                <a:extLst>
                  <a:ext uri="{FF2B5EF4-FFF2-40B4-BE49-F238E27FC236}">
                    <a16:creationId xmlns:a16="http://schemas.microsoft.com/office/drawing/2014/main" id="{A7F19A5D-5BDA-1342-BF20-1B502F62A966}"/>
                  </a:ext>
                </a:extLst>
              </p:cNvPr>
              <p:cNvSpPr>
                <a:spLocks noChangeArrowheads="1"/>
              </p:cNvSpPr>
              <p:nvPr/>
            </p:nvSpPr>
            <p:spPr bwMode="auto">
              <a:xfrm>
                <a:off x="19263592" y="4325536"/>
                <a:ext cx="905511" cy="905427"/>
              </a:xfrm>
              <a:custGeom>
                <a:avLst/>
                <a:gdLst>
                  <a:gd name="T0" fmla="*/ 224 w 950"/>
                  <a:gd name="T1" fmla="*/ 139 h 951"/>
                  <a:gd name="T2" fmla="*/ 224 w 950"/>
                  <a:gd name="T3" fmla="*/ 139 h 951"/>
                  <a:gd name="T4" fmla="*/ 139 w 950"/>
                  <a:gd name="T5" fmla="*/ 725 h 951"/>
                  <a:gd name="T6" fmla="*/ 725 w 950"/>
                  <a:gd name="T7" fmla="*/ 810 h 951"/>
                  <a:gd name="T8" fmla="*/ 810 w 950"/>
                  <a:gd name="T9" fmla="*/ 224 h 951"/>
                  <a:gd name="T10" fmla="*/ 224 w 950"/>
                  <a:gd name="T11" fmla="*/ 139 h 951"/>
                </a:gdLst>
                <a:ahLst/>
                <a:cxnLst>
                  <a:cxn ang="0">
                    <a:pos x="T0" y="T1"/>
                  </a:cxn>
                  <a:cxn ang="0">
                    <a:pos x="T2" y="T3"/>
                  </a:cxn>
                  <a:cxn ang="0">
                    <a:pos x="T4" y="T5"/>
                  </a:cxn>
                  <a:cxn ang="0">
                    <a:pos x="T6" y="T7"/>
                  </a:cxn>
                  <a:cxn ang="0">
                    <a:pos x="T8" y="T9"/>
                  </a:cxn>
                  <a:cxn ang="0">
                    <a:pos x="T10" y="T11"/>
                  </a:cxn>
                </a:cxnLst>
                <a:rect l="0" t="0" r="r" b="b"/>
                <a:pathLst>
                  <a:path w="950" h="951">
                    <a:moveTo>
                      <a:pt x="224" y="139"/>
                    </a:moveTo>
                    <a:lnTo>
                      <a:pt x="224" y="139"/>
                    </a:lnTo>
                    <a:cubicBezTo>
                      <a:pt x="40" y="278"/>
                      <a:pt x="0" y="540"/>
                      <a:pt x="139" y="725"/>
                    </a:cubicBezTo>
                    <a:cubicBezTo>
                      <a:pt x="278" y="912"/>
                      <a:pt x="540" y="950"/>
                      <a:pt x="725" y="810"/>
                    </a:cubicBezTo>
                    <a:cubicBezTo>
                      <a:pt x="912" y="674"/>
                      <a:pt x="949" y="409"/>
                      <a:pt x="810" y="224"/>
                    </a:cubicBezTo>
                    <a:cubicBezTo>
                      <a:pt x="674" y="40"/>
                      <a:pt x="412" y="0"/>
                      <a:pt x="224" y="139"/>
                    </a:cubicBezTo>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68" name="Freeform 199">
                <a:extLst>
                  <a:ext uri="{FF2B5EF4-FFF2-40B4-BE49-F238E27FC236}">
                    <a16:creationId xmlns:a16="http://schemas.microsoft.com/office/drawing/2014/main" id="{68B06DD9-74C9-CB45-A3E1-5C280BDDE678}"/>
                  </a:ext>
                </a:extLst>
              </p:cNvPr>
              <p:cNvSpPr>
                <a:spLocks noChangeArrowheads="1"/>
              </p:cNvSpPr>
              <p:nvPr/>
            </p:nvSpPr>
            <p:spPr bwMode="auto">
              <a:xfrm>
                <a:off x="19035099" y="4097064"/>
                <a:ext cx="1370960" cy="1362372"/>
              </a:xfrm>
              <a:custGeom>
                <a:avLst/>
                <a:gdLst>
                  <a:gd name="T0" fmla="*/ 503 w 1432"/>
                  <a:gd name="T1" fmla="*/ 174 h 1424"/>
                  <a:gd name="T2" fmla="*/ 417 w 1432"/>
                  <a:gd name="T3" fmla="*/ 211 h 1424"/>
                  <a:gd name="T4" fmla="*/ 200 w 1432"/>
                  <a:gd name="T5" fmla="*/ 216 h 1424"/>
                  <a:gd name="T6" fmla="*/ 216 w 1432"/>
                  <a:gd name="T7" fmla="*/ 417 h 1424"/>
                  <a:gd name="T8" fmla="*/ 74 w 1432"/>
                  <a:gd name="T9" fmla="*/ 390 h 1424"/>
                  <a:gd name="T10" fmla="*/ 147 w 1432"/>
                  <a:gd name="T11" fmla="*/ 601 h 1424"/>
                  <a:gd name="T12" fmla="*/ 133 w 1432"/>
                  <a:gd name="T13" fmla="*/ 695 h 1424"/>
                  <a:gd name="T14" fmla="*/ 18 w 1432"/>
                  <a:gd name="T15" fmla="*/ 880 h 1424"/>
                  <a:gd name="T16" fmla="*/ 200 w 1432"/>
                  <a:gd name="T17" fmla="*/ 976 h 1424"/>
                  <a:gd name="T18" fmla="*/ 102 w 1432"/>
                  <a:gd name="T19" fmla="*/ 1075 h 1424"/>
                  <a:gd name="T20" fmla="*/ 315 w 1432"/>
                  <a:gd name="T21" fmla="*/ 1131 h 1424"/>
                  <a:gd name="T22" fmla="*/ 412 w 1432"/>
                  <a:gd name="T23" fmla="*/ 1209 h 1424"/>
                  <a:gd name="T24" fmla="*/ 516 w 1432"/>
                  <a:gd name="T25" fmla="*/ 1399 h 1424"/>
                  <a:gd name="T26" fmla="*/ 735 w 1432"/>
                  <a:gd name="T27" fmla="*/ 1292 h 1424"/>
                  <a:gd name="T28" fmla="*/ 786 w 1432"/>
                  <a:gd name="T29" fmla="*/ 1423 h 1424"/>
                  <a:gd name="T30" fmla="*/ 925 w 1432"/>
                  <a:gd name="T31" fmla="*/ 1249 h 1424"/>
                  <a:gd name="T32" fmla="*/ 1008 w 1432"/>
                  <a:gd name="T33" fmla="*/ 1209 h 1424"/>
                  <a:gd name="T34" fmla="*/ 1120 w 1432"/>
                  <a:gd name="T35" fmla="*/ 1303 h 1424"/>
                  <a:gd name="T36" fmla="*/ 1158 w 1432"/>
                  <a:gd name="T37" fmla="*/ 1083 h 1424"/>
                  <a:gd name="T38" fmla="*/ 1211 w 1432"/>
                  <a:gd name="T39" fmla="*/ 1005 h 1424"/>
                  <a:gd name="T40" fmla="*/ 1353 w 1432"/>
                  <a:gd name="T41" fmla="*/ 1035 h 1424"/>
                  <a:gd name="T42" fmla="*/ 1281 w 1432"/>
                  <a:gd name="T43" fmla="*/ 824 h 1424"/>
                  <a:gd name="T44" fmla="*/ 1292 w 1432"/>
                  <a:gd name="T45" fmla="*/ 730 h 1424"/>
                  <a:gd name="T46" fmla="*/ 1431 w 1432"/>
                  <a:gd name="T47" fmla="*/ 687 h 1424"/>
                  <a:gd name="T48" fmla="*/ 1265 w 1432"/>
                  <a:gd name="T49" fmla="*/ 537 h 1424"/>
                  <a:gd name="T50" fmla="*/ 1217 w 1432"/>
                  <a:gd name="T51" fmla="*/ 436 h 1424"/>
                  <a:gd name="T52" fmla="*/ 1316 w 1432"/>
                  <a:gd name="T53" fmla="*/ 358 h 1424"/>
                  <a:gd name="T54" fmla="*/ 1104 w 1432"/>
                  <a:gd name="T55" fmla="*/ 300 h 1424"/>
                  <a:gd name="T56" fmla="*/ 1014 w 1432"/>
                  <a:gd name="T57" fmla="*/ 222 h 1424"/>
                  <a:gd name="T58" fmla="*/ 1046 w 1432"/>
                  <a:gd name="T59" fmla="*/ 80 h 1424"/>
                  <a:gd name="T60" fmla="*/ 834 w 1432"/>
                  <a:gd name="T61" fmla="*/ 147 h 1424"/>
                  <a:gd name="T62" fmla="*/ 695 w 1432"/>
                  <a:gd name="T63" fmla="*/ 136 h 1424"/>
                  <a:gd name="T64" fmla="*/ 642 w 1432"/>
                  <a:gd name="T65" fmla="*/ 0 h 1424"/>
                  <a:gd name="T66" fmla="*/ 503 w 1432"/>
                  <a:gd name="T67" fmla="*/ 174 h 1424"/>
                  <a:gd name="T68" fmla="*/ 1096 w 1432"/>
                  <a:gd name="T69" fmla="*/ 428 h 1424"/>
                  <a:gd name="T70" fmla="*/ 329 w 1432"/>
                  <a:gd name="T71" fmla="*/ 1000 h 1424"/>
                  <a:gd name="T72" fmla="*/ 1096 w 1432"/>
                  <a:gd name="T73" fmla="*/ 428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2" h="1424">
                    <a:moveTo>
                      <a:pt x="503" y="174"/>
                    </a:moveTo>
                    <a:lnTo>
                      <a:pt x="503" y="174"/>
                    </a:lnTo>
                    <a:cubicBezTo>
                      <a:pt x="476" y="187"/>
                      <a:pt x="447" y="198"/>
                      <a:pt x="420" y="214"/>
                    </a:cubicBezTo>
                    <a:cubicBezTo>
                      <a:pt x="417" y="211"/>
                      <a:pt x="417" y="211"/>
                      <a:pt x="417" y="211"/>
                    </a:cubicBezTo>
                    <a:cubicBezTo>
                      <a:pt x="310" y="123"/>
                      <a:pt x="310" y="123"/>
                      <a:pt x="310" y="123"/>
                    </a:cubicBezTo>
                    <a:cubicBezTo>
                      <a:pt x="200" y="216"/>
                      <a:pt x="200" y="216"/>
                      <a:pt x="200" y="216"/>
                    </a:cubicBezTo>
                    <a:cubicBezTo>
                      <a:pt x="270" y="342"/>
                      <a:pt x="270" y="342"/>
                      <a:pt x="270" y="342"/>
                    </a:cubicBezTo>
                    <a:cubicBezTo>
                      <a:pt x="251" y="366"/>
                      <a:pt x="232" y="390"/>
                      <a:pt x="216" y="417"/>
                    </a:cubicBezTo>
                    <a:cubicBezTo>
                      <a:pt x="214" y="417"/>
                      <a:pt x="214" y="417"/>
                      <a:pt x="214" y="417"/>
                    </a:cubicBezTo>
                    <a:cubicBezTo>
                      <a:pt x="74" y="390"/>
                      <a:pt x="74" y="390"/>
                      <a:pt x="74" y="390"/>
                    </a:cubicBezTo>
                    <a:cubicBezTo>
                      <a:pt x="24" y="524"/>
                      <a:pt x="24" y="524"/>
                      <a:pt x="24" y="524"/>
                    </a:cubicBezTo>
                    <a:cubicBezTo>
                      <a:pt x="147" y="601"/>
                      <a:pt x="147" y="601"/>
                      <a:pt x="147" y="601"/>
                    </a:cubicBezTo>
                    <a:cubicBezTo>
                      <a:pt x="142" y="631"/>
                      <a:pt x="136" y="663"/>
                      <a:pt x="136" y="693"/>
                    </a:cubicBezTo>
                    <a:cubicBezTo>
                      <a:pt x="133" y="695"/>
                      <a:pt x="133" y="695"/>
                      <a:pt x="133" y="695"/>
                    </a:cubicBezTo>
                    <a:cubicBezTo>
                      <a:pt x="0" y="738"/>
                      <a:pt x="0" y="738"/>
                      <a:pt x="0" y="738"/>
                    </a:cubicBezTo>
                    <a:cubicBezTo>
                      <a:pt x="18" y="880"/>
                      <a:pt x="18" y="880"/>
                      <a:pt x="18" y="880"/>
                    </a:cubicBezTo>
                    <a:cubicBezTo>
                      <a:pt x="163" y="888"/>
                      <a:pt x="163" y="888"/>
                      <a:pt x="163" y="888"/>
                    </a:cubicBezTo>
                    <a:cubicBezTo>
                      <a:pt x="173" y="917"/>
                      <a:pt x="176" y="936"/>
                      <a:pt x="200" y="976"/>
                    </a:cubicBezTo>
                    <a:cubicBezTo>
                      <a:pt x="198" y="979"/>
                      <a:pt x="198" y="979"/>
                      <a:pt x="198" y="979"/>
                    </a:cubicBezTo>
                    <a:cubicBezTo>
                      <a:pt x="102" y="1075"/>
                      <a:pt x="102" y="1075"/>
                      <a:pt x="102" y="1075"/>
                    </a:cubicBezTo>
                    <a:cubicBezTo>
                      <a:pt x="189" y="1190"/>
                      <a:pt x="189" y="1190"/>
                      <a:pt x="189" y="1190"/>
                    </a:cubicBezTo>
                    <a:cubicBezTo>
                      <a:pt x="315" y="1131"/>
                      <a:pt x="315" y="1131"/>
                      <a:pt x="315" y="1131"/>
                    </a:cubicBezTo>
                    <a:cubicBezTo>
                      <a:pt x="347" y="1158"/>
                      <a:pt x="377" y="1185"/>
                      <a:pt x="412" y="1206"/>
                    </a:cubicBezTo>
                    <a:cubicBezTo>
                      <a:pt x="412" y="1209"/>
                      <a:pt x="412" y="1209"/>
                      <a:pt x="412" y="1209"/>
                    </a:cubicBezTo>
                    <a:cubicBezTo>
                      <a:pt x="382" y="1345"/>
                      <a:pt x="382" y="1345"/>
                      <a:pt x="382" y="1345"/>
                    </a:cubicBezTo>
                    <a:cubicBezTo>
                      <a:pt x="516" y="1399"/>
                      <a:pt x="516" y="1399"/>
                      <a:pt x="516" y="1399"/>
                    </a:cubicBezTo>
                    <a:cubicBezTo>
                      <a:pt x="593" y="1278"/>
                      <a:pt x="593" y="1278"/>
                      <a:pt x="593" y="1278"/>
                    </a:cubicBezTo>
                    <a:cubicBezTo>
                      <a:pt x="639" y="1289"/>
                      <a:pt x="687" y="1292"/>
                      <a:pt x="735" y="1292"/>
                    </a:cubicBezTo>
                    <a:cubicBezTo>
                      <a:pt x="735" y="1294"/>
                      <a:pt x="735" y="1294"/>
                      <a:pt x="735" y="1294"/>
                    </a:cubicBezTo>
                    <a:cubicBezTo>
                      <a:pt x="786" y="1423"/>
                      <a:pt x="786" y="1423"/>
                      <a:pt x="786" y="1423"/>
                    </a:cubicBezTo>
                    <a:cubicBezTo>
                      <a:pt x="928" y="1396"/>
                      <a:pt x="928" y="1396"/>
                      <a:pt x="928" y="1396"/>
                    </a:cubicBezTo>
                    <a:cubicBezTo>
                      <a:pt x="925" y="1249"/>
                      <a:pt x="925" y="1249"/>
                      <a:pt x="925" y="1249"/>
                    </a:cubicBezTo>
                    <a:lnTo>
                      <a:pt x="925" y="1249"/>
                    </a:lnTo>
                    <a:cubicBezTo>
                      <a:pt x="955" y="1238"/>
                      <a:pt x="981" y="1225"/>
                      <a:pt x="1008" y="1209"/>
                    </a:cubicBezTo>
                    <a:cubicBezTo>
                      <a:pt x="1011" y="1212"/>
                      <a:pt x="1011" y="1212"/>
                      <a:pt x="1011" y="1212"/>
                    </a:cubicBezTo>
                    <a:cubicBezTo>
                      <a:pt x="1120" y="1303"/>
                      <a:pt x="1120" y="1303"/>
                      <a:pt x="1120" y="1303"/>
                    </a:cubicBezTo>
                    <a:cubicBezTo>
                      <a:pt x="1230" y="1209"/>
                      <a:pt x="1230" y="1209"/>
                      <a:pt x="1230" y="1209"/>
                    </a:cubicBezTo>
                    <a:cubicBezTo>
                      <a:pt x="1158" y="1083"/>
                      <a:pt x="1158" y="1083"/>
                      <a:pt x="1158" y="1083"/>
                    </a:cubicBezTo>
                    <a:cubicBezTo>
                      <a:pt x="1158" y="1080"/>
                      <a:pt x="1158" y="1080"/>
                      <a:pt x="1158" y="1080"/>
                    </a:cubicBezTo>
                    <a:cubicBezTo>
                      <a:pt x="1176" y="1056"/>
                      <a:pt x="1195" y="1032"/>
                      <a:pt x="1211" y="1005"/>
                    </a:cubicBezTo>
                    <a:cubicBezTo>
                      <a:pt x="1217" y="1008"/>
                      <a:pt x="1217" y="1008"/>
                      <a:pt x="1217" y="1008"/>
                    </a:cubicBezTo>
                    <a:cubicBezTo>
                      <a:pt x="1353" y="1035"/>
                      <a:pt x="1353" y="1035"/>
                      <a:pt x="1353" y="1035"/>
                    </a:cubicBezTo>
                    <a:cubicBezTo>
                      <a:pt x="1404" y="899"/>
                      <a:pt x="1404" y="899"/>
                      <a:pt x="1404" y="899"/>
                    </a:cubicBezTo>
                    <a:cubicBezTo>
                      <a:pt x="1281" y="824"/>
                      <a:pt x="1281" y="824"/>
                      <a:pt x="1281" y="824"/>
                    </a:cubicBezTo>
                    <a:lnTo>
                      <a:pt x="1281" y="824"/>
                    </a:lnTo>
                    <a:cubicBezTo>
                      <a:pt x="1286" y="791"/>
                      <a:pt x="1289" y="762"/>
                      <a:pt x="1292" y="730"/>
                    </a:cubicBezTo>
                    <a:cubicBezTo>
                      <a:pt x="1297" y="730"/>
                      <a:pt x="1297" y="730"/>
                      <a:pt x="1297" y="730"/>
                    </a:cubicBezTo>
                    <a:cubicBezTo>
                      <a:pt x="1431" y="687"/>
                      <a:pt x="1431" y="687"/>
                      <a:pt x="1431" y="687"/>
                    </a:cubicBezTo>
                    <a:cubicBezTo>
                      <a:pt x="1409" y="545"/>
                      <a:pt x="1409" y="545"/>
                      <a:pt x="1409" y="545"/>
                    </a:cubicBezTo>
                    <a:cubicBezTo>
                      <a:pt x="1265" y="537"/>
                      <a:pt x="1265" y="537"/>
                      <a:pt x="1265" y="537"/>
                    </a:cubicBezTo>
                    <a:cubicBezTo>
                      <a:pt x="1257" y="530"/>
                      <a:pt x="1257" y="530"/>
                      <a:pt x="1257" y="530"/>
                    </a:cubicBezTo>
                    <a:cubicBezTo>
                      <a:pt x="1249" y="500"/>
                      <a:pt x="1241" y="476"/>
                      <a:pt x="1217" y="436"/>
                    </a:cubicBezTo>
                    <a:cubicBezTo>
                      <a:pt x="1219" y="433"/>
                      <a:pt x="1219" y="433"/>
                      <a:pt x="1219" y="433"/>
                    </a:cubicBezTo>
                    <a:cubicBezTo>
                      <a:pt x="1316" y="358"/>
                      <a:pt x="1316" y="358"/>
                      <a:pt x="1316" y="358"/>
                    </a:cubicBezTo>
                    <a:cubicBezTo>
                      <a:pt x="1230" y="241"/>
                      <a:pt x="1230" y="241"/>
                      <a:pt x="1230" y="241"/>
                    </a:cubicBezTo>
                    <a:cubicBezTo>
                      <a:pt x="1104" y="300"/>
                      <a:pt x="1104" y="300"/>
                      <a:pt x="1104" y="300"/>
                    </a:cubicBezTo>
                    <a:cubicBezTo>
                      <a:pt x="1107" y="297"/>
                      <a:pt x="1107" y="297"/>
                      <a:pt x="1107" y="297"/>
                    </a:cubicBezTo>
                    <a:cubicBezTo>
                      <a:pt x="1078" y="270"/>
                      <a:pt x="1048" y="243"/>
                      <a:pt x="1014" y="222"/>
                    </a:cubicBezTo>
                    <a:cubicBezTo>
                      <a:pt x="1016" y="216"/>
                      <a:pt x="1016" y="216"/>
                      <a:pt x="1016" y="216"/>
                    </a:cubicBezTo>
                    <a:cubicBezTo>
                      <a:pt x="1046" y="80"/>
                      <a:pt x="1046" y="80"/>
                      <a:pt x="1046" y="80"/>
                    </a:cubicBezTo>
                    <a:cubicBezTo>
                      <a:pt x="912" y="27"/>
                      <a:pt x="912" y="27"/>
                      <a:pt x="912" y="27"/>
                    </a:cubicBezTo>
                    <a:cubicBezTo>
                      <a:pt x="834" y="147"/>
                      <a:pt x="834" y="147"/>
                      <a:pt x="834" y="147"/>
                    </a:cubicBezTo>
                    <a:lnTo>
                      <a:pt x="834" y="147"/>
                    </a:lnTo>
                    <a:cubicBezTo>
                      <a:pt x="789" y="139"/>
                      <a:pt x="743" y="133"/>
                      <a:pt x="695" y="136"/>
                    </a:cubicBezTo>
                    <a:cubicBezTo>
                      <a:pt x="695" y="131"/>
                      <a:pt x="695" y="131"/>
                      <a:pt x="695" y="131"/>
                    </a:cubicBezTo>
                    <a:cubicBezTo>
                      <a:pt x="642" y="0"/>
                      <a:pt x="642" y="0"/>
                      <a:pt x="642" y="0"/>
                    </a:cubicBezTo>
                    <a:cubicBezTo>
                      <a:pt x="503" y="29"/>
                      <a:pt x="503" y="29"/>
                      <a:pt x="503" y="29"/>
                    </a:cubicBezTo>
                    <a:cubicBezTo>
                      <a:pt x="503" y="174"/>
                      <a:pt x="503" y="174"/>
                      <a:pt x="503" y="174"/>
                    </a:cubicBezTo>
                    <a:close/>
                    <a:moveTo>
                      <a:pt x="1096" y="428"/>
                    </a:moveTo>
                    <a:lnTo>
                      <a:pt x="1096" y="428"/>
                    </a:lnTo>
                    <a:cubicBezTo>
                      <a:pt x="1257" y="639"/>
                      <a:pt x="1211" y="939"/>
                      <a:pt x="1000" y="1097"/>
                    </a:cubicBezTo>
                    <a:cubicBezTo>
                      <a:pt x="786" y="1254"/>
                      <a:pt x="487" y="1212"/>
                      <a:pt x="329" y="1000"/>
                    </a:cubicBezTo>
                    <a:cubicBezTo>
                      <a:pt x="171" y="786"/>
                      <a:pt x="214" y="487"/>
                      <a:pt x="428" y="329"/>
                    </a:cubicBezTo>
                    <a:cubicBezTo>
                      <a:pt x="639" y="171"/>
                      <a:pt x="939" y="214"/>
                      <a:pt x="1096" y="428"/>
                    </a:cubicBezTo>
                    <a:close/>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grpSp>
        <p:grpSp>
          <p:nvGrpSpPr>
            <p:cNvPr id="47" name="Group 75">
              <a:extLst>
                <a:ext uri="{FF2B5EF4-FFF2-40B4-BE49-F238E27FC236}">
                  <a16:creationId xmlns:a16="http://schemas.microsoft.com/office/drawing/2014/main" id="{9331E139-6997-984A-8B65-692E963B75CD}"/>
                </a:ext>
              </a:extLst>
            </p:cNvPr>
            <p:cNvGrpSpPr/>
            <p:nvPr/>
          </p:nvGrpSpPr>
          <p:grpSpPr>
            <a:xfrm>
              <a:off x="15870042" y="3352414"/>
              <a:ext cx="1197475" cy="1218519"/>
              <a:chOff x="15870042" y="3352414"/>
              <a:chExt cx="1197475" cy="1218519"/>
            </a:xfrm>
            <a:solidFill>
              <a:schemeClr val="accent1"/>
            </a:solidFill>
          </p:grpSpPr>
          <p:sp>
            <p:nvSpPr>
              <p:cNvPr id="65" name="Freeform 200">
                <a:extLst>
                  <a:ext uri="{FF2B5EF4-FFF2-40B4-BE49-F238E27FC236}">
                    <a16:creationId xmlns:a16="http://schemas.microsoft.com/office/drawing/2014/main" id="{E5A5F997-0BD8-8948-B058-8DEB8ECC4050}"/>
                  </a:ext>
                </a:extLst>
              </p:cNvPr>
              <p:cNvSpPr>
                <a:spLocks noChangeArrowheads="1"/>
              </p:cNvSpPr>
              <p:nvPr/>
            </p:nvSpPr>
            <p:spPr bwMode="auto">
              <a:xfrm>
                <a:off x="16119693" y="3606272"/>
                <a:ext cx="715100" cy="710803"/>
              </a:xfrm>
              <a:custGeom>
                <a:avLst/>
                <a:gdLst>
                  <a:gd name="T0" fmla="*/ 375 w 748"/>
                  <a:gd name="T1" fmla="*/ 0 h 747"/>
                  <a:gd name="T2" fmla="*/ 375 w 748"/>
                  <a:gd name="T3" fmla="*/ 0 h 747"/>
                  <a:gd name="T4" fmla="*/ 0 w 748"/>
                  <a:gd name="T5" fmla="*/ 372 h 747"/>
                  <a:gd name="T6" fmla="*/ 375 w 748"/>
                  <a:gd name="T7" fmla="*/ 746 h 747"/>
                  <a:gd name="T8" fmla="*/ 747 w 748"/>
                  <a:gd name="T9" fmla="*/ 372 h 747"/>
                  <a:gd name="T10" fmla="*/ 375 w 748"/>
                  <a:gd name="T11" fmla="*/ 0 h 747"/>
                </a:gdLst>
                <a:ahLst/>
                <a:cxnLst>
                  <a:cxn ang="0">
                    <a:pos x="T0" y="T1"/>
                  </a:cxn>
                  <a:cxn ang="0">
                    <a:pos x="T2" y="T3"/>
                  </a:cxn>
                  <a:cxn ang="0">
                    <a:pos x="T4" y="T5"/>
                  </a:cxn>
                  <a:cxn ang="0">
                    <a:pos x="T6" y="T7"/>
                  </a:cxn>
                  <a:cxn ang="0">
                    <a:pos x="T8" y="T9"/>
                  </a:cxn>
                  <a:cxn ang="0">
                    <a:pos x="T10" y="T11"/>
                  </a:cxn>
                </a:cxnLst>
                <a:rect l="0" t="0" r="r" b="b"/>
                <a:pathLst>
                  <a:path w="748" h="747">
                    <a:moveTo>
                      <a:pt x="375" y="0"/>
                    </a:moveTo>
                    <a:lnTo>
                      <a:pt x="375" y="0"/>
                    </a:lnTo>
                    <a:cubicBezTo>
                      <a:pt x="169" y="0"/>
                      <a:pt x="0" y="166"/>
                      <a:pt x="0" y="372"/>
                    </a:cubicBezTo>
                    <a:cubicBezTo>
                      <a:pt x="0" y="578"/>
                      <a:pt x="169" y="746"/>
                      <a:pt x="375" y="746"/>
                    </a:cubicBezTo>
                    <a:cubicBezTo>
                      <a:pt x="581" y="746"/>
                      <a:pt x="747" y="578"/>
                      <a:pt x="747" y="372"/>
                    </a:cubicBezTo>
                    <a:cubicBezTo>
                      <a:pt x="747" y="166"/>
                      <a:pt x="581" y="0"/>
                      <a:pt x="375" y="0"/>
                    </a:cubicBezTo>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66" name="Freeform 201">
                <a:extLst>
                  <a:ext uri="{FF2B5EF4-FFF2-40B4-BE49-F238E27FC236}">
                    <a16:creationId xmlns:a16="http://schemas.microsoft.com/office/drawing/2014/main" id="{60952928-EEAE-884A-A2B9-ADD4A0EB1900}"/>
                  </a:ext>
                </a:extLst>
              </p:cNvPr>
              <p:cNvSpPr>
                <a:spLocks noChangeArrowheads="1"/>
              </p:cNvSpPr>
              <p:nvPr/>
            </p:nvSpPr>
            <p:spPr bwMode="auto">
              <a:xfrm>
                <a:off x="15870042" y="3352414"/>
                <a:ext cx="1197475" cy="1218519"/>
              </a:xfrm>
              <a:custGeom>
                <a:avLst/>
                <a:gdLst>
                  <a:gd name="T0" fmla="*/ 768 w 1253"/>
                  <a:gd name="T1" fmla="*/ 142 h 1274"/>
                  <a:gd name="T2" fmla="*/ 687 w 1253"/>
                  <a:gd name="T3" fmla="*/ 123 h 1274"/>
                  <a:gd name="T4" fmla="*/ 530 w 1253"/>
                  <a:gd name="T5" fmla="*/ 11 h 1274"/>
                  <a:gd name="T6" fmla="*/ 436 w 1253"/>
                  <a:gd name="T7" fmla="*/ 163 h 1274"/>
                  <a:gd name="T8" fmla="*/ 350 w 1253"/>
                  <a:gd name="T9" fmla="*/ 67 h 1274"/>
                  <a:gd name="T10" fmla="*/ 289 w 1253"/>
                  <a:gd name="T11" fmla="*/ 257 h 1274"/>
                  <a:gd name="T12" fmla="*/ 227 w 1253"/>
                  <a:gd name="T13" fmla="*/ 316 h 1274"/>
                  <a:gd name="T14" fmla="*/ 48 w 1253"/>
                  <a:gd name="T15" fmla="*/ 388 h 1274"/>
                  <a:gd name="T16" fmla="*/ 126 w 1253"/>
                  <a:gd name="T17" fmla="*/ 551 h 1274"/>
                  <a:gd name="T18" fmla="*/ 0 w 1253"/>
                  <a:gd name="T19" fmla="*/ 573 h 1274"/>
                  <a:gd name="T20" fmla="*/ 126 w 1253"/>
                  <a:gd name="T21" fmla="*/ 725 h 1274"/>
                  <a:gd name="T22" fmla="*/ 153 w 1253"/>
                  <a:gd name="T23" fmla="*/ 829 h 1274"/>
                  <a:gd name="T24" fmla="*/ 128 w 1253"/>
                  <a:gd name="T25" fmla="*/ 1022 h 1274"/>
                  <a:gd name="T26" fmla="*/ 340 w 1253"/>
                  <a:gd name="T27" fmla="*/ 1059 h 1274"/>
                  <a:gd name="T28" fmla="*/ 308 w 1253"/>
                  <a:gd name="T29" fmla="*/ 1182 h 1274"/>
                  <a:gd name="T30" fmla="*/ 500 w 1253"/>
                  <a:gd name="T31" fmla="*/ 1134 h 1274"/>
                  <a:gd name="T32" fmla="*/ 581 w 1253"/>
                  <a:gd name="T33" fmla="*/ 1150 h 1274"/>
                  <a:gd name="T34" fmla="*/ 610 w 1253"/>
                  <a:gd name="T35" fmla="*/ 1273 h 1274"/>
                  <a:gd name="T36" fmla="*/ 754 w 1253"/>
                  <a:gd name="T37" fmla="*/ 1137 h 1274"/>
                  <a:gd name="T38" fmla="*/ 832 w 1253"/>
                  <a:gd name="T39" fmla="*/ 1110 h 1274"/>
                  <a:gd name="T40" fmla="*/ 920 w 1253"/>
                  <a:gd name="T41" fmla="*/ 1206 h 1274"/>
                  <a:gd name="T42" fmla="*/ 979 w 1253"/>
                  <a:gd name="T43" fmla="*/ 1019 h 1274"/>
                  <a:gd name="T44" fmla="*/ 1035 w 1253"/>
                  <a:gd name="T45" fmla="*/ 958 h 1274"/>
                  <a:gd name="T46" fmla="*/ 1158 w 1253"/>
                  <a:gd name="T47" fmla="*/ 1001 h 1274"/>
                  <a:gd name="T48" fmla="*/ 1121 w 1253"/>
                  <a:gd name="T49" fmla="*/ 805 h 1274"/>
                  <a:gd name="T50" fmla="*/ 1140 w 1253"/>
                  <a:gd name="T51" fmla="*/ 712 h 1274"/>
                  <a:gd name="T52" fmla="*/ 1252 w 1253"/>
                  <a:gd name="T53" fmla="*/ 704 h 1274"/>
                  <a:gd name="T54" fmla="*/ 1134 w 1253"/>
                  <a:gd name="T55" fmla="*/ 551 h 1274"/>
                  <a:gd name="T56" fmla="*/ 1107 w 1253"/>
                  <a:gd name="T57" fmla="*/ 447 h 1274"/>
                  <a:gd name="T58" fmla="*/ 1206 w 1253"/>
                  <a:gd name="T59" fmla="*/ 361 h 1274"/>
                  <a:gd name="T60" fmla="*/ 1019 w 1253"/>
                  <a:gd name="T61" fmla="*/ 297 h 1274"/>
                  <a:gd name="T62" fmla="*/ 928 w 1253"/>
                  <a:gd name="T63" fmla="*/ 214 h 1274"/>
                  <a:gd name="T64" fmla="*/ 960 w 1253"/>
                  <a:gd name="T65" fmla="*/ 91 h 1274"/>
                  <a:gd name="T66" fmla="*/ 768 w 1253"/>
                  <a:gd name="T67" fmla="*/ 142 h 1274"/>
                  <a:gd name="T68" fmla="*/ 1059 w 1253"/>
                  <a:gd name="T69" fmla="*/ 637 h 1274"/>
                  <a:gd name="T70" fmla="*/ 206 w 1253"/>
                  <a:gd name="T71" fmla="*/ 637 h 1274"/>
                  <a:gd name="T72" fmla="*/ 1059 w 1253"/>
                  <a:gd name="T73" fmla="*/ 637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3" h="1274">
                    <a:moveTo>
                      <a:pt x="768" y="142"/>
                    </a:moveTo>
                    <a:lnTo>
                      <a:pt x="768" y="142"/>
                    </a:lnTo>
                    <a:cubicBezTo>
                      <a:pt x="743" y="134"/>
                      <a:pt x="717" y="129"/>
                      <a:pt x="687" y="126"/>
                    </a:cubicBezTo>
                    <a:cubicBezTo>
                      <a:pt x="687" y="123"/>
                      <a:pt x="687" y="123"/>
                      <a:pt x="687" y="123"/>
                    </a:cubicBezTo>
                    <a:cubicBezTo>
                      <a:pt x="658" y="0"/>
                      <a:pt x="658" y="0"/>
                      <a:pt x="658" y="0"/>
                    </a:cubicBezTo>
                    <a:cubicBezTo>
                      <a:pt x="530" y="11"/>
                      <a:pt x="530" y="11"/>
                      <a:pt x="530" y="11"/>
                    </a:cubicBezTo>
                    <a:cubicBezTo>
                      <a:pt x="514" y="136"/>
                      <a:pt x="514" y="136"/>
                      <a:pt x="514" y="136"/>
                    </a:cubicBezTo>
                    <a:cubicBezTo>
                      <a:pt x="487" y="145"/>
                      <a:pt x="460" y="153"/>
                      <a:pt x="436" y="163"/>
                    </a:cubicBezTo>
                    <a:cubicBezTo>
                      <a:pt x="433" y="161"/>
                      <a:pt x="433" y="161"/>
                      <a:pt x="433" y="161"/>
                    </a:cubicBezTo>
                    <a:cubicBezTo>
                      <a:pt x="350" y="67"/>
                      <a:pt x="350" y="67"/>
                      <a:pt x="350" y="67"/>
                    </a:cubicBezTo>
                    <a:cubicBezTo>
                      <a:pt x="241" y="136"/>
                      <a:pt x="241" y="136"/>
                      <a:pt x="241" y="136"/>
                    </a:cubicBezTo>
                    <a:cubicBezTo>
                      <a:pt x="289" y="257"/>
                      <a:pt x="289" y="257"/>
                      <a:pt x="289" y="257"/>
                    </a:cubicBezTo>
                    <a:cubicBezTo>
                      <a:pt x="268" y="275"/>
                      <a:pt x="249" y="294"/>
                      <a:pt x="230" y="316"/>
                    </a:cubicBezTo>
                    <a:cubicBezTo>
                      <a:pt x="227" y="316"/>
                      <a:pt x="227" y="316"/>
                      <a:pt x="227" y="316"/>
                    </a:cubicBezTo>
                    <a:cubicBezTo>
                      <a:pt x="110" y="275"/>
                      <a:pt x="110" y="275"/>
                      <a:pt x="110" y="275"/>
                    </a:cubicBezTo>
                    <a:cubicBezTo>
                      <a:pt x="48" y="388"/>
                      <a:pt x="48" y="388"/>
                      <a:pt x="48" y="388"/>
                    </a:cubicBezTo>
                    <a:cubicBezTo>
                      <a:pt x="147" y="471"/>
                      <a:pt x="147" y="471"/>
                      <a:pt x="147" y="471"/>
                    </a:cubicBezTo>
                    <a:cubicBezTo>
                      <a:pt x="137" y="495"/>
                      <a:pt x="131" y="514"/>
                      <a:pt x="126" y="551"/>
                    </a:cubicBezTo>
                    <a:cubicBezTo>
                      <a:pt x="123" y="551"/>
                      <a:pt x="123" y="551"/>
                      <a:pt x="123" y="551"/>
                    </a:cubicBezTo>
                    <a:cubicBezTo>
                      <a:pt x="0" y="573"/>
                      <a:pt x="0" y="573"/>
                      <a:pt x="0" y="573"/>
                    </a:cubicBezTo>
                    <a:cubicBezTo>
                      <a:pt x="0" y="701"/>
                      <a:pt x="0" y="701"/>
                      <a:pt x="0" y="701"/>
                    </a:cubicBezTo>
                    <a:cubicBezTo>
                      <a:pt x="126" y="725"/>
                      <a:pt x="126" y="725"/>
                      <a:pt x="126" y="725"/>
                    </a:cubicBezTo>
                    <a:cubicBezTo>
                      <a:pt x="131" y="760"/>
                      <a:pt x="142" y="794"/>
                      <a:pt x="155" y="829"/>
                    </a:cubicBezTo>
                    <a:cubicBezTo>
                      <a:pt x="153" y="829"/>
                      <a:pt x="153" y="829"/>
                      <a:pt x="153" y="829"/>
                    </a:cubicBezTo>
                    <a:cubicBezTo>
                      <a:pt x="59" y="912"/>
                      <a:pt x="59" y="912"/>
                      <a:pt x="59" y="912"/>
                    </a:cubicBezTo>
                    <a:cubicBezTo>
                      <a:pt x="128" y="1022"/>
                      <a:pt x="128" y="1022"/>
                      <a:pt x="128" y="1022"/>
                    </a:cubicBezTo>
                    <a:cubicBezTo>
                      <a:pt x="249" y="977"/>
                      <a:pt x="249" y="977"/>
                      <a:pt x="249" y="977"/>
                    </a:cubicBezTo>
                    <a:cubicBezTo>
                      <a:pt x="275" y="1008"/>
                      <a:pt x="305" y="1038"/>
                      <a:pt x="340" y="1059"/>
                    </a:cubicBezTo>
                    <a:cubicBezTo>
                      <a:pt x="340" y="1062"/>
                      <a:pt x="340" y="1062"/>
                      <a:pt x="340" y="1062"/>
                    </a:cubicBezTo>
                    <a:cubicBezTo>
                      <a:pt x="308" y="1182"/>
                      <a:pt x="308" y="1182"/>
                      <a:pt x="308" y="1182"/>
                    </a:cubicBezTo>
                    <a:cubicBezTo>
                      <a:pt x="423" y="1238"/>
                      <a:pt x="423" y="1238"/>
                      <a:pt x="423" y="1238"/>
                    </a:cubicBezTo>
                    <a:cubicBezTo>
                      <a:pt x="500" y="1134"/>
                      <a:pt x="500" y="1134"/>
                      <a:pt x="500" y="1134"/>
                    </a:cubicBezTo>
                    <a:lnTo>
                      <a:pt x="500" y="1134"/>
                    </a:lnTo>
                    <a:cubicBezTo>
                      <a:pt x="524" y="1140"/>
                      <a:pt x="554" y="1148"/>
                      <a:pt x="581" y="1150"/>
                    </a:cubicBezTo>
                    <a:cubicBezTo>
                      <a:pt x="581" y="1153"/>
                      <a:pt x="581" y="1153"/>
                      <a:pt x="581" y="1153"/>
                    </a:cubicBezTo>
                    <a:cubicBezTo>
                      <a:pt x="610" y="1273"/>
                      <a:pt x="610" y="1273"/>
                      <a:pt x="610" y="1273"/>
                    </a:cubicBezTo>
                    <a:cubicBezTo>
                      <a:pt x="738" y="1265"/>
                      <a:pt x="738" y="1265"/>
                      <a:pt x="738" y="1265"/>
                    </a:cubicBezTo>
                    <a:cubicBezTo>
                      <a:pt x="754" y="1137"/>
                      <a:pt x="754" y="1137"/>
                      <a:pt x="754" y="1137"/>
                    </a:cubicBezTo>
                    <a:lnTo>
                      <a:pt x="754" y="1137"/>
                    </a:lnTo>
                    <a:cubicBezTo>
                      <a:pt x="781" y="1129"/>
                      <a:pt x="808" y="1121"/>
                      <a:pt x="832" y="1110"/>
                    </a:cubicBezTo>
                    <a:cubicBezTo>
                      <a:pt x="835" y="1116"/>
                      <a:pt x="835" y="1116"/>
                      <a:pt x="835" y="1116"/>
                    </a:cubicBezTo>
                    <a:cubicBezTo>
                      <a:pt x="920" y="1206"/>
                      <a:pt x="920" y="1206"/>
                      <a:pt x="920" y="1206"/>
                    </a:cubicBezTo>
                    <a:cubicBezTo>
                      <a:pt x="1027" y="1137"/>
                      <a:pt x="1027" y="1137"/>
                      <a:pt x="1027" y="1137"/>
                    </a:cubicBezTo>
                    <a:cubicBezTo>
                      <a:pt x="979" y="1019"/>
                      <a:pt x="979" y="1019"/>
                      <a:pt x="979" y="1019"/>
                    </a:cubicBezTo>
                    <a:cubicBezTo>
                      <a:pt x="979" y="1017"/>
                      <a:pt x="979" y="1017"/>
                      <a:pt x="979" y="1017"/>
                    </a:cubicBezTo>
                    <a:cubicBezTo>
                      <a:pt x="1000" y="998"/>
                      <a:pt x="1019" y="979"/>
                      <a:pt x="1035" y="958"/>
                    </a:cubicBezTo>
                    <a:cubicBezTo>
                      <a:pt x="1041" y="960"/>
                      <a:pt x="1041" y="960"/>
                      <a:pt x="1041" y="960"/>
                    </a:cubicBezTo>
                    <a:cubicBezTo>
                      <a:pt x="1158" y="1001"/>
                      <a:pt x="1158" y="1001"/>
                      <a:pt x="1158" y="1001"/>
                    </a:cubicBezTo>
                    <a:cubicBezTo>
                      <a:pt x="1220" y="888"/>
                      <a:pt x="1220" y="888"/>
                      <a:pt x="1220" y="888"/>
                    </a:cubicBezTo>
                    <a:cubicBezTo>
                      <a:pt x="1121" y="805"/>
                      <a:pt x="1121" y="805"/>
                      <a:pt x="1121" y="805"/>
                    </a:cubicBezTo>
                    <a:cubicBezTo>
                      <a:pt x="1118" y="797"/>
                      <a:pt x="1118" y="797"/>
                      <a:pt x="1118" y="797"/>
                    </a:cubicBezTo>
                    <a:cubicBezTo>
                      <a:pt x="1129" y="770"/>
                      <a:pt x="1134" y="749"/>
                      <a:pt x="1140" y="712"/>
                    </a:cubicBezTo>
                    <a:cubicBezTo>
                      <a:pt x="1145" y="712"/>
                      <a:pt x="1145" y="712"/>
                      <a:pt x="1145" y="712"/>
                    </a:cubicBezTo>
                    <a:cubicBezTo>
                      <a:pt x="1252" y="704"/>
                      <a:pt x="1252" y="704"/>
                      <a:pt x="1252" y="704"/>
                    </a:cubicBezTo>
                    <a:cubicBezTo>
                      <a:pt x="1252" y="575"/>
                      <a:pt x="1252" y="575"/>
                      <a:pt x="1252" y="575"/>
                    </a:cubicBezTo>
                    <a:cubicBezTo>
                      <a:pt x="1134" y="551"/>
                      <a:pt x="1134" y="551"/>
                      <a:pt x="1134" y="551"/>
                    </a:cubicBezTo>
                    <a:cubicBezTo>
                      <a:pt x="1137" y="551"/>
                      <a:pt x="1137" y="551"/>
                      <a:pt x="1137" y="551"/>
                    </a:cubicBezTo>
                    <a:cubicBezTo>
                      <a:pt x="1129" y="514"/>
                      <a:pt x="1121" y="479"/>
                      <a:pt x="1107" y="447"/>
                    </a:cubicBezTo>
                    <a:cubicBezTo>
                      <a:pt x="1113" y="444"/>
                      <a:pt x="1113" y="444"/>
                      <a:pt x="1113" y="444"/>
                    </a:cubicBezTo>
                    <a:cubicBezTo>
                      <a:pt x="1206" y="361"/>
                      <a:pt x="1206" y="361"/>
                      <a:pt x="1206" y="361"/>
                    </a:cubicBezTo>
                    <a:cubicBezTo>
                      <a:pt x="1140" y="251"/>
                      <a:pt x="1140" y="251"/>
                      <a:pt x="1140" y="251"/>
                    </a:cubicBezTo>
                    <a:cubicBezTo>
                      <a:pt x="1019" y="297"/>
                      <a:pt x="1019" y="297"/>
                      <a:pt x="1019" y="297"/>
                    </a:cubicBezTo>
                    <a:lnTo>
                      <a:pt x="1019" y="297"/>
                    </a:lnTo>
                    <a:cubicBezTo>
                      <a:pt x="992" y="268"/>
                      <a:pt x="960" y="238"/>
                      <a:pt x="928" y="214"/>
                    </a:cubicBezTo>
                    <a:cubicBezTo>
                      <a:pt x="928" y="211"/>
                      <a:pt x="928" y="211"/>
                      <a:pt x="928" y="211"/>
                    </a:cubicBezTo>
                    <a:cubicBezTo>
                      <a:pt x="960" y="91"/>
                      <a:pt x="960" y="91"/>
                      <a:pt x="960" y="91"/>
                    </a:cubicBezTo>
                    <a:cubicBezTo>
                      <a:pt x="845" y="37"/>
                      <a:pt x="845" y="37"/>
                      <a:pt x="845" y="37"/>
                    </a:cubicBezTo>
                    <a:cubicBezTo>
                      <a:pt x="768" y="142"/>
                      <a:pt x="768" y="142"/>
                      <a:pt x="768" y="142"/>
                    </a:cubicBezTo>
                    <a:close/>
                    <a:moveTo>
                      <a:pt x="1059" y="637"/>
                    </a:moveTo>
                    <a:lnTo>
                      <a:pt x="1059" y="637"/>
                    </a:lnTo>
                    <a:cubicBezTo>
                      <a:pt x="1059" y="872"/>
                      <a:pt x="869" y="1065"/>
                      <a:pt x="634" y="1065"/>
                    </a:cubicBezTo>
                    <a:cubicBezTo>
                      <a:pt x="396" y="1065"/>
                      <a:pt x="206" y="872"/>
                      <a:pt x="206" y="637"/>
                    </a:cubicBezTo>
                    <a:cubicBezTo>
                      <a:pt x="206" y="401"/>
                      <a:pt x="396" y="211"/>
                      <a:pt x="634" y="211"/>
                    </a:cubicBezTo>
                    <a:cubicBezTo>
                      <a:pt x="869" y="211"/>
                      <a:pt x="1059" y="401"/>
                      <a:pt x="1059" y="637"/>
                    </a:cubicBezTo>
                    <a:close/>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grpSp>
        <p:grpSp>
          <p:nvGrpSpPr>
            <p:cNvPr id="48" name="Group 76">
              <a:extLst>
                <a:ext uri="{FF2B5EF4-FFF2-40B4-BE49-F238E27FC236}">
                  <a16:creationId xmlns:a16="http://schemas.microsoft.com/office/drawing/2014/main" id="{45CB36E0-AD66-7F45-94A9-92A0058FAE9F}"/>
                </a:ext>
              </a:extLst>
            </p:cNvPr>
            <p:cNvGrpSpPr/>
            <p:nvPr/>
          </p:nvGrpSpPr>
          <p:grpSpPr>
            <a:xfrm>
              <a:off x="17973028" y="4308613"/>
              <a:ext cx="1032452" cy="1049280"/>
              <a:chOff x="17973028" y="4308613"/>
              <a:chExt cx="1032452" cy="1049280"/>
            </a:xfrm>
            <a:solidFill>
              <a:schemeClr val="accent1"/>
            </a:solidFill>
          </p:grpSpPr>
          <p:sp>
            <p:nvSpPr>
              <p:cNvPr id="63" name="Freeform 202">
                <a:extLst>
                  <a:ext uri="{FF2B5EF4-FFF2-40B4-BE49-F238E27FC236}">
                    <a16:creationId xmlns:a16="http://schemas.microsoft.com/office/drawing/2014/main" id="{1E89B92F-2B68-B448-9F18-70EFA1159166}"/>
                  </a:ext>
                </a:extLst>
              </p:cNvPr>
              <p:cNvSpPr>
                <a:spLocks noChangeArrowheads="1"/>
              </p:cNvSpPr>
              <p:nvPr/>
            </p:nvSpPr>
            <p:spPr bwMode="auto">
              <a:xfrm>
                <a:off x="18188827" y="4528623"/>
                <a:ext cx="613547" cy="613490"/>
              </a:xfrm>
              <a:custGeom>
                <a:avLst/>
                <a:gdLst>
                  <a:gd name="T0" fmla="*/ 321 w 643"/>
                  <a:gd name="T1" fmla="*/ 0 h 646"/>
                  <a:gd name="T2" fmla="*/ 321 w 643"/>
                  <a:gd name="T3" fmla="*/ 0 h 646"/>
                  <a:gd name="T4" fmla="*/ 0 w 643"/>
                  <a:gd name="T5" fmla="*/ 321 h 646"/>
                  <a:gd name="T6" fmla="*/ 321 w 643"/>
                  <a:gd name="T7" fmla="*/ 645 h 646"/>
                  <a:gd name="T8" fmla="*/ 642 w 643"/>
                  <a:gd name="T9" fmla="*/ 321 h 646"/>
                  <a:gd name="T10" fmla="*/ 321 w 643"/>
                  <a:gd name="T11" fmla="*/ 0 h 646"/>
                </a:gdLst>
                <a:ahLst/>
                <a:cxnLst>
                  <a:cxn ang="0">
                    <a:pos x="T0" y="T1"/>
                  </a:cxn>
                  <a:cxn ang="0">
                    <a:pos x="T2" y="T3"/>
                  </a:cxn>
                  <a:cxn ang="0">
                    <a:pos x="T4" y="T5"/>
                  </a:cxn>
                  <a:cxn ang="0">
                    <a:pos x="T6" y="T7"/>
                  </a:cxn>
                  <a:cxn ang="0">
                    <a:pos x="T8" y="T9"/>
                  </a:cxn>
                  <a:cxn ang="0">
                    <a:pos x="T10" y="T11"/>
                  </a:cxn>
                </a:cxnLst>
                <a:rect l="0" t="0" r="r" b="b"/>
                <a:pathLst>
                  <a:path w="643" h="646">
                    <a:moveTo>
                      <a:pt x="321" y="0"/>
                    </a:moveTo>
                    <a:lnTo>
                      <a:pt x="321" y="0"/>
                    </a:lnTo>
                    <a:cubicBezTo>
                      <a:pt x="144" y="0"/>
                      <a:pt x="0" y="145"/>
                      <a:pt x="0" y="321"/>
                    </a:cubicBezTo>
                    <a:cubicBezTo>
                      <a:pt x="0" y="500"/>
                      <a:pt x="144" y="645"/>
                      <a:pt x="321" y="645"/>
                    </a:cubicBezTo>
                    <a:cubicBezTo>
                      <a:pt x="500" y="645"/>
                      <a:pt x="642" y="500"/>
                      <a:pt x="642" y="321"/>
                    </a:cubicBezTo>
                    <a:cubicBezTo>
                      <a:pt x="642" y="145"/>
                      <a:pt x="500" y="0"/>
                      <a:pt x="321" y="0"/>
                    </a:cubicBezTo>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64" name="Freeform 203">
                <a:extLst>
                  <a:ext uri="{FF2B5EF4-FFF2-40B4-BE49-F238E27FC236}">
                    <a16:creationId xmlns:a16="http://schemas.microsoft.com/office/drawing/2014/main" id="{41B200F9-196B-E94B-B20F-5BC11E93E85C}"/>
                  </a:ext>
                </a:extLst>
              </p:cNvPr>
              <p:cNvSpPr>
                <a:spLocks noChangeArrowheads="1"/>
              </p:cNvSpPr>
              <p:nvPr/>
            </p:nvSpPr>
            <p:spPr bwMode="auto">
              <a:xfrm>
                <a:off x="17973028" y="4308613"/>
                <a:ext cx="1032452" cy="1049280"/>
              </a:xfrm>
              <a:custGeom>
                <a:avLst/>
                <a:gdLst>
                  <a:gd name="T0" fmla="*/ 664 w 1082"/>
                  <a:gd name="T1" fmla="*/ 120 h 1100"/>
                  <a:gd name="T2" fmla="*/ 594 w 1082"/>
                  <a:gd name="T3" fmla="*/ 104 h 1100"/>
                  <a:gd name="T4" fmla="*/ 458 w 1082"/>
                  <a:gd name="T5" fmla="*/ 8 h 1100"/>
                  <a:gd name="T6" fmla="*/ 375 w 1082"/>
                  <a:gd name="T7" fmla="*/ 139 h 1100"/>
                  <a:gd name="T8" fmla="*/ 303 w 1082"/>
                  <a:gd name="T9" fmla="*/ 59 h 1100"/>
                  <a:gd name="T10" fmla="*/ 249 w 1082"/>
                  <a:gd name="T11" fmla="*/ 222 h 1100"/>
                  <a:gd name="T12" fmla="*/ 198 w 1082"/>
                  <a:gd name="T13" fmla="*/ 273 h 1100"/>
                  <a:gd name="T14" fmla="*/ 43 w 1082"/>
                  <a:gd name="T15" fmla="*/ 334 h 1100"/>
                  <a:gd name="T16" fmla="*/ 110 w 1082"/>
                  <a:gd name="T17" fmla="*/ 476 h 1100"/>
                  <a:gd name="T18" fmla="*/ 0 w 1082"/>
                  <a:gd name="T19" fmla="*/ 492 h 1100"/>
                  <a:gd name="T20" fmla="*/ 110 w 1082"/>
                  <a:gd name="T21" fmla="*/ 626 h 1100"/>
                  <a:gd name="T22" fmla="*/ 134 w 1082"/>
                  <a:gd name="T23" fmla="*/ 717 h 1100"/>
                  <a:gd name="T24" fmla="*/ 110 w 1082"/>
                  <a:gd name="T25" fmla="*/ 882 h 1100"/>
                  <a:gd name="T26" fmla="*/ 294 w 1082"/>
                  <a:gd name="T27" fmla="*/ 915 h 1100"/>
                  <a:gd name="T28" fmla="*/ 265 w 1082"/>
                  <a:gd name="T29" fmla="*/ 1022 h 1100"/>
                  <a:gd name="T30" fmla="*/ 431 w 1082"/>
                  <a:gd name="T31" fmla="*/ 976 h 1100"/>
                  <a:gd name="T32" fmla="*/ 501 w 1082"/>
                  <a:gd name="T33" fmla="*/ 990 h 1100"/>
                  <a:gd name="T34" fmla="*/ 527 w 1082"/>
                  <a:gd name="T35" fmla="*/ 1099 h 1100"/>
                  <a:gd name="T36" fmla="*/ 650 w 1082"/>
                  <a:gd name="T37" fmla="*/ 982 h 1100"/>
                  <a:gd name="T38" fmla="*/ 720 w 1082"/>
                  <a:gd name="T39" fmla="*/ 957 h 1100"/>
                  <a:gd name="T40" fmla="*/ 792 w 1082"/>
                  <a:gd name="T41" fmla="*/ 1040 h 1100"/>
                  <a:gd name="T42" fmla="*/ 846 w 1082"/>
                  <a:gd name="T43" fmla="*/ 877 h 1100"/>
                  <a:gd name="T44" fmla="*/ 894 w 1082"/>
                  <a:gd name="T45" fmla="*/ 826 h 1100"/>
                  <a:gd name="T46" fmla="*/ 998 w 1082"/>
                  <a:gd name="T47" fmla="*/ 861 h 1100"/>
                  <a:gd name="T48" fmla="*/ 969 w 1082"/>
                  <a:gd name="T49" fmla="*/ 693 h 1100"/>
                  <a:gd name="T50" fmla="*/ 985 w 1082"/>
                  <a:gd name="T51" fmla="*/ 612 h 1100"/>
                  <a:gd name="T52" fmla="*/ 1081 w 1082"/>
                  <a:gd name="T53" fmla="*/ 607 h 1100"/>
                  <a:gd name="T54" fmla="*/ 979 w 1082"/>
                  <a:gd name="T55" fmla="*/ 473 h 1100"/>
                  <a:gd name="T56" fmla="*/ 958 w 1082"/>
                  <a:gd name="T57" fmla="*/ 385 h 1100"/>
                  <a:gd name="T58" fmla="*/ 1043 w 1082"/>
                  <a:gd name="T59" fmla="*/ 313 h 1100"/>
                  <a:gd name="T60" fmla="*/ 881 w 1082"/>
                  <a:gd name="T61" fmla="*/ 257 h 1100"/>
                  <a:gd name="T62" fmla="*/ 800 w 1082"/>
                  <a:gd name="T63" fmla="*/ 184 h 1100"/>
                  <a:gd name="T64" fmla="*/ 830 w 1082"/>
                  <a:gd name="T65" fmla="*/ 78 h 1100"/>
                  <a:gd name="T66" fmla="*/ 664 w 1082"/>
                  <a:gd name="T67" fmla="*/ 120 h 1100"/>
                  <a:gd name="T68" fmla="*/ 915 w 1082"/>
                  <a:gd name="T69" fmla="*/ 548 h 1100"/>
                  <a:gd name="T70" fmla="*/ 179 w 1082"/>
                  <a:gd name="T71" fmla="*/ 548 h 1100"/>
                  <a:gd name="T72" fmla="*/ 915 w 1082"/>
                  <a:gd name="T73" fmla="*/ 548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2" h="1100">
                    <a:moveTo>
                      <a:pt x="664" y="120"/>
                    </a:moveTo>
                    <a:lnTo>
                      <a:pt x="664" y="120"/>
                    </a:lnTo>
                    <a:cubicBezTo>
                      <a:pt x="642" y="115"/>
                      <a:pt x="618" y="109"/>
                      <a:pt x="594" y="107"/>
                    </a:cubicBezTo>
                    <a:cubicBezTo>
                      <a:pt x="594" y="104"/>
                      <a:pt x="594" y="104"/>
                      <a:pt x="594" y="104"/>
                    </a:cubicBezTo>
                    <a:cubicBezTo>
                      <a:pt x="568" y="0"/>
                      <a:pt x="568" y="0"/>
                      <a:pt x="568" y="0"/>
                    </a:cubicBezTo>
                    <a:cubicBezTo>
                      <a:pt x="458" y="8"/>
                      <a:pt x="458" y="8"/>
                      <a:pt x="458" y="8"/>
                    </a:cubicBezTo>
                    <a:cubicBezTo>
                      <a:pt x="444" y="118"/>
                      <a:pt x="444" y="118"/>
                      <a:pt x="444" y="118"/>
                    </a:cubicBezTo>
                    <a:cubicBezTo>
                      <a:pt x="420" y="123"/>
                      <a:pt x="396" y="131"/>
                      <a:pt x="375" y="139"/>
                    </a:cubicBezTo>
                    <a:lnTo>
                      <a:pt x="375" y="139"/>
                    </a:lnTo>
                    <a:cubicBezTo>
                      <a:pt x="303" y="59"/>
                      <a:pt x="303" y="59"/>
                      <a:pt x="303" y="59"/>
                    </a:cubicBezTo>
                    <a:cubicBezTo>
                      <a:pt x="209" y="118"/>
                      <a:pt x="209" y="118"/>
                      <a:pt x="209" y="118"/>
                    </a:cubicBezTo>
                    <a:cubicBezTo>
                      <a:pt x="249" y="222"/>
                      <a:pt x="249" y="222"/>
                      <a:pt x="249" y="222"/>
                    </a:cubicBezTo>
                    <a:cubicBezTo>
                      <a:pt x="230" y="238"/>
                      <a:pt x="214" y="254"/>
                      <a:pt x="201" y="273"/>
                    </a:cubicBezTo>
                    <a:cubicBezTo>
                      <a:pt x="198" y="273"/>
                      <a:pt x="198" y="273"/>
                      <a:pt x="198" y="273"/>
                    </a:cubicBezTo>
                    <a:cubicBezTo>
                      <a:pt x="97" y="238"/>
                      <a:pt x="97" y="238"/>
                      <a:pt x="97" y="238"/>
                    </a:cubicBezTo>
                    <a:cubicBezTo>
                      <a:pt x="43" y="334"/>
                      <a:pt x="43" y="334"/>
                      <a:pt x="43" y="334"/>
                    </a:cubicBezTo>
                    <a:cubicBezTo>
                      <a:pt x="126" y="404"/>
                      <a:pt x="126" y="404"/>
                      <a:pt x="126" y="404"/>
                    </a:cubicBezTo>
                    <a:cubicBezTo>
                      <a:pt x="121" y="428"/>
                      <a:pt x="113" y="444"/>
                      <a:pt x="110" y="476"/>
                    </a:cubicBezTo>
                    <a:cubicBezTo>
                      <a:pt x="107" y="476"/>
                      <a:pt x="107" y="476"/>
                      <a:pt x="107" y="476"/>
                    </a:cubicBezTo>
                    <a:cubicBezTo>
                      <a:pt x="0" y="492"/>
                      <a:pt x="0" y="492"/>
                      <a:pt x="0" y="492"/>
                    </a:cubicBezTo>
                    <a:cubicBezTo>
                      <a:pt x="0" y="604"/>
                      <a:pt x="0" y="604"/>
                      <a:pt x="0" y="604"/>
                    </a:cubicBezTo>
                    <a:cubicBezTo>
                      <a:pt x="110" y="626"/>
                      <a:pt x="110" y="626"/>
                      <a:pt x="110" y="626"/>
                    </a:cubicBezTo>
                    <a:cubicBezTo>
                      <a:pt x="115" y="655"/>
                      <a:pt x="123" y="687"/>
                      <a:pt x="134" y="714"/>
                    </a:cubicBezTo>
                    <a:cubicBezTo>
                      <a:pt x="134" y="717"/>
                      <a:pt x="134" y="717"/>
                      <a:pt x="134" y="717"/>
                    </a:cubicBezTo>
                    <a:cubicBezTo>
                      <a:pt x="54" y="786"/>
                      <a:pt x="54" y="786"/>
                      <a:pt x="54" y="786"/>
                    </a:cubicBezTo>
                    <a:cubicBezTo>
                      <a:pt x="110" y="882"/>
                      <a:pt x="110" y="882"/>
                      <a:pt x="110" y="882"/>
                    </a:cubicBezTo>
                    <a:cubicBezTo>
                      <a:pt x="214" y="842"/>
                      <a:pt x="214" y="842"/>
                      <a:pt x="214" y="842"/>
                    </a:cubicBezTo>
                    <a:cubicBezTo>
                      <a:pt x="238" y="869"/>
                      <a:pt x="265" y="893"/>
                      <a:pt x="294" y="915"/>
                    </a:cubicBezTo>
                    <a:cubicBezTo>
                      <a:pt x="294" y="917"/>
                      <a:pt x="294" y="917"/>
                      <a:pt x="294" y="917"/>
                    </a:cubicBezTo>
                    <a:cubicBezTo>
                      <a:pt x="265" y="1022"/>
                      <a:pt x="265" y="1022"/>
                      <a:pt x="265" y="1022"/>
                    </a:cubicBezTo>
                    <a:cubicBezTo>
                      <a:pt x="367" y="1067"/>
                      <a:pt x="367" y="1067"/>
                      <a:pt x="367" y="1067"/>
                    </a:cubicBezTo>
                    <a:cubicBezTo>
                      <a:pt x="431" y="976"/>
                      <a:pt x="431" y="976"/>
                      <a:pt x="431" y="976"/>
                    </a:cubicBezTo>
                    <a:lnTo>
                      <a:pt x="431" y="976"/>
                    </a:lnTo>
                    <a:cubicBezTo>
                      <a:pt x="455" y="984"/>
                      <a:pt x="477" y="990"/>
                      <a:pt x="501" y="990"/>
                    </a:cubicBezTo>
                    <a:cubicBezTo>
                      <a:pt x="501" y="992"/>
                      <a:pt x="501" y="992"/>
                      <a:pt x="501" y="992"/>
                    </a:cubicBezTo>
                    <a:cubicBezTo>
                      <a:pt x="527" y="1099"/>
                      <a:pt x="527" y="1099"/>
                      <a:pt x="527" y="1099"/>
                    </a:cubicBezTo>
                    <a:cubicBezTo>
                      <a:pt x="637" y="1091"/>
                      <a:pt x="637" y="1091"/>
                      <a:pt x="637" y="1091"/>
                    </a:cubicBezTo>
                    <a:cubicBezTo>
                      <a:pt x="650" y="982"/>
                      <a:pt x="650" y="982"/>
                      <a:pt x="650" y="982"/>
                    </a:cubicBezTo>
                    <a:cubicBezTo>
                      <a:pt x="650" y="979"/>
                      <a:pt x="650" y="979"/>
                      <a:pt x="650" y="979"/>
                    </a:cubicBezTo>
                    <a:cubicBezTo>
                      <a:pt x="674" y="973"/>
                      <a:pt x="698" y="968"/>
                      <a:pt x="720" y="957"/>
                    </a:cubicBezTo>
                    <a:cubicBezTo>
                      <a:pt x="720" y="960"/>
                      <a:pt x="720" y="960"/>
                      <a:pt x="720" y="960"/>
                    </a:cubicBezTo>
                    <a:cubicBezTo>
                      <a:pt x="792" y="1040"/>
                      <a:pt x="792" y="1040"/>
                      <a:pt x="792" y="1040"/>
                    </a:cubicBezTo>
                    <a:cubicBezTo>
                      <a:pt x="886" y="982"/>
                      <a:pt x="886" y="982"/>
                      <a:pt x="886" y="982"/>
                    </a:cubicBezTo>
                    <a:cubicBezTo>
                      <a:pt x="846" y="877"/>
                      <a:pt x="846" y="877"/>
                      <a:pt x="846" y="877"/>
                    </a:cubicBezTo>
                    <a:lnTo>
                      <a:pt x="846" y="877"/>
                    </a:lnTo>
                    <a:cubicBezTo>
                      <a:pt x="862" y="861"/>
                      <a:pt x="881" y="842"/>
                      <a:pt x="894" y="826"/>
                    </a:cubicBezTo>
                    <a:cubicBezTo>
                      <a:pt x="896" y="826"/>
                      <a:pt x="896" y="826"/>
                      <a:pt x="896" y="826"/>
                    </a:cubicBezTo>
                    <a:cubicBezTo>
                      <a:pt x="998" y="861"/>
                      <a:pt x="998" y="861"/>
                      <a:pt x="998" y="861"/>
                    </a:cubicBezTo>
                    <a:cubicBezTo>
                      <a:pt x="1052" y="765"/>
                      <a:pt x="1052" y="765"/>
                      <a:pt x="1052" y="765"/>
                    </a:cubicBezTo>
                    <a:cubicBezTo>
                      <a:pt x="969" y="693"/>
                      <a:pt x="969" y="693"/>
                      <a:pt x="969" y="693"/>
                    </a:cubicBezTo>
                    <a:cubicBezTo>
                      <a:pt x="966" y="687"/>
                      <a:pt x="966" y="687"/>
                      <a:pt x="966" y="687"/>
                    </a:cubicBezTo>
                    <a:cubicBezTo>
                      <a:pt x="974" y="666"/>
                      <a:pt x="979" y="644"/>
                      <a:pt x="985" y="612"/>
                    </a:cubicBezTo>
                    <a:cubicBezTo>
                      <a:pt x="987" y="612"/>
                      <a:pt x="987" y="612"/>
                      <a:pt x="987" y="612"/>
                    </a:cubicBezTo>
                    <a:cubicBezTo>
                      <a:pt x="1081" y="607"/>
                      <a:pt x="1081" y="607"/>
                      <a:pt x="1081" y="607"/>
                    </a:cubicBezTo>
                    <a:cubicBezTo>
                      <a:pt x="1081" y="495"/>
                      <a:pt x="1081" y="495"/>
                      <a:pt x="1081" y="495"/>
                    </a:cubicBezTo>
                    <a:cubicBezTo>
                      <a:pt x="979" y="473"/>
                      <a:pt x="979" y="473"/>
                      <a:pt x="979" y="473"/>
                    </a:cubicBezTo>
                    <a:lnTo>
                      <a:pt x="979" y="473"/>
                    </a:lnTo>
                    <a:cubicBezTo>
                      <a:pt x="974" y="444"/>
                      <a:pt x="969" y="414"/>
                      <a:pt x="958" y="385"/>
                    </a:cubicBezTo>
                    <a:cubicBezTo>
                      <a:pt x="961" y="382"/>
                      <a:pt x="961" y="382"/>
                      <a:pt x="961" y="382"/>
                    </a:cubicBezTo>
                    <a:cubicBezTo>
                      <a:pt x="1043" y="313"/>
                      <a:pt x="1043" y="313"/>
                      <a:pt x="1043" y="313"/>
                    </a:cubicBezTo>
                    <a:cubicBezTo>
                      <a:pt x="985" y="217"/>
                      <a:pt x="985" y="217"/>
                      <a:pt x="985" y="217"/>
                    </a:cubicBezTo>
                    <a:cubicBezTo>
                      <a:pt x="881" y="257"/>
                      <a:pt x="881" y="257"/>
                      <a:pt x="881" y="257"/>
                    </a:cubicBezTo>
                    <a:lnTo>
                      <a:pt x="881" y="257"/>
                    </a:lnTo>
                    <a:cubicBezTo>
                      <a:pt x="856" y="230"/>
                      <a:pt x="830" y="206"/>
                      <a:pt x="800" y="184"/>
                    </a:cubicBezTo>
                    <a:cubicBezTo>
                      <a:pt x="803" y="182"/>
                      <a:pt x="803" y="182"/>
                      <a:pt x="803" y="182"/>
                    </a:cubicBezTo>
                    <a:cubicBezTo>
                      <a:pt x="830" y="78"/>
                      <a:pt x="830" y="78"/>
                      <a:pt x="830" y="78"/>
                    </a:cubicBezTo>
                    <a:cubicBezTo>
                      <a:pt x="731" y="32"/>
                      <a:pt x="731" y="32"/>
                      <a:pt x="731" y="32"/>
                    </a:cubicBezTo>
                    <a:cubicBezTo>
                      <a:pt x="664" y="120"/>
                      <a:pt x="664" y="120"/>
                      <a:pt x="664" y="120"/>
                    </a:cubicBezTo>
                    <a:close/>
                    <a:moveTo>
                      <a:pt x="915" y="548"/>
                    </a:moveTo>
                    <a:lnTo>
                      <a:pt x="915" y="548"/>
                    </a:lnTo>
                    <a:cubicBezTo>
                      <a:pt x="915" y="752"/>
                      <a:pt x="749" y="917"/>
                      <a:pt x="546" y="917"/>
                    </a:cubicBezTo>
                    <a:cubicBezTo>
                      <a:pt x="343" y="917"/>
                      <a:pt x="179" y="752"/>
                      <a:pt x="179" y="548"/>
                    </a:cubicBezTo>
                    <a:cubicBezTo>
                      <a:pt x="179" y="345"/>
                      <a:pt x="343" y="182"/>
                      <a:pt x="546" y="182"/>
                    </a:cubicBezTo>
                    <a:cubicBezTo>
                      <a:pt x="749" y="182"/>
                      <a:pt x="915" y="345"/>
                      <a:pt x="915" y="548"/>
                    </a:cubicBezTo>
                    <a:close/>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grpSp>
        <p:sp>
          <p:nvSpPr>
            <p:cNvPr id="49" name="Freeform 206">
              <a:extLst>
                <a:ext uri="{FF2B5EF4-FFF2-40B4-BE49-F238E27FC236}">
                  <a16:creationId xmlns:a16="http://schemas.microsoft.com/office/drawing/2014/main" id="{BA9AD56F-4E70-3746-8053-9FDCFFEB048E}"/>
                </a:ext>
              </a:extLst>
            </p:cNvPr>
            <p:cNvSpPr>
              <a:spLocks noChangeArrowheads="1"/>
            </p:cNvSpPr>
            <p:nvPr/>
          </p:nvSpPr>
          <p:spPr bwMode="auto">
            <a:xfrm>
              <a:off x="15628980" y="4888486"/>
              <a:ext cx="2152533" cy="2152776"/>
            </a:xfrm>
            <a:custGeom>
              <a:avLst/>
              <a:gdLst>
                <a:gd name="T0" fmla="*/ 2249 w 2250"/>
                <a:gd name="T1" fmla="*/ 1126 h 2250"/>
                <a:gd name="T2" fmla="*/ 2249 w 2250"/>
                <a:gd name="T3" fmla="*/ 1126 h 2250"/>
                <a:gd name="T4" fmla="*/ 1123 w 2250"/>
                <a:gd name="T5" fmla="*/ 0 h 2250"/>
                <a:gd name="T6" fmla="*/ 0 w 2250"/>
                <a:gd name="T7" fmla="*/ 1126 h 2250"/>
                <a:gd name="T8" fmla="*/ 1123 w 2250"/>
                <a:gd name="T9" fmla="*/ 2249 h 2250"/>
                <a:gd name="T10" fmla="*/ 2249 w 2250"/>
                <a:gd name="T11" fmla="*/ 1126 h 2250"/>
              </a:gdLst>
              <a:ahLst/>
              <a:cxnLst>
                <a:cxn ang="0">
                  <a:pos x="T0" y="T1"/>
                </a:cxn>
                <a:cxn ang="0">
                  <a:pos x="T2" y="T3"/>
                </a:cxn>
                <a:cxn ang="0">
                  <a:pos x="T4" y="T5"/>
                </a:cxn>
                <a:cxn ang="0">
                  <a:pos x="T6" y="T7"/>
                </a:cxn>
                <a:cxn ang="0">
                  <a:pos x="T8" y="T9"/>
                </a:cxn>
                <a:cxn ang="0">
                  <a:pos x="T10" y="T11"/>
                </a:cxn>
              </a:cxnLst>
              <a:rect l="0" t="0" r="r" b="b"/>
              <a:pathLst>
                <a:path w="2250" h="2250">
                  <a:moveTo>
                    <a:pt x="2249" y="1126"/>
                  </a:moveTo>
                  <a:lnTo>
                    <a:pt x="2249" y="1126"/>
                  </a:lnTo>
                  <a:cubicBezTo>
                    <a:pt x="2249" y="505"/>
                    <a:pt x="1746" y="0"/>
                    <a:pt x="1123" y="0"/>
                  </a:cubicBezTo>
                  <a:cubicBezTo>
                    <a:pt x="503" y="0"/>
                    <a:pt x="0" y="505"/>
                    <a:pt x="0" y="1126"/>
                  </a:cubicBezTo>
                  <a:cubicBezTo>
                    <a:pt x="0" y="1746"/>
                    <a:pt x="503" y="2249"/>
                    <a:pt x="1123" y="2249"/>
                  </a:cubicBezTo>
                  <a:cubicBezTo>
                    <a:pt x="1746" y="2249"/>
                    <a:pt x="2249" y="1746"/>
                    <a:pt x="2249" y="1126"/>
                  </a:cubicBezTo>
                </a:path>
              </a:pathLst>
            </a:custGeom>
            <a:solidFill>
              <a:schemeClr val="accent6"/>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50" name="Freeform 207">
              <a:extLst>
                <a:ext uri="{FF2B5EF4-FFF2-40B4-BE49-F238E27FC236}">
                  <a16:creationId xmlns:a16="http://schemas.microsoft.com/office/drawing/2014/main" id="{04FE6D4F-8C66-F141-BA1D-FD16236A04FE}"/>
                </a:ext>
              </a:extLst>
            </p:cNvPr>
            <p:cNvSpPr>
              <a:spLocks noChangeArrowheads="1"/>
            </p:cNvSpPr>
            <p:nvPr/>
          </p:nvSpPr>
          <p:spPr bwMode="auto">
            <a:xfrm>
              <a:off x="16136953" y="5409217"/>
              <a:ext cx="1644560" cy="1632046"/>
            </a:xfrm>
            <a:custGeom>
              <a:avLst/>
              <a:gdLst>
                <a:gd name="T0" fmla="*/ 1720 w 1721"/>
                <a:gd name="T1" fmla="*/ 585 h 1707"/>
                <a:gd name="T2" fmla="*/ 1720 w 1721"/>
                <a:gd name="T3" fmla="*/ 585 h 1707"/>
                <a:gd name="T4" fmla="*/ 1134 w 1721"/>
                <a:gd name="T5" fmla="*/ 0 h 1707"/>
                <a:gd name="T6" fmla="*/ 0 w 1721"/>
                <a:gd name="T7" fmla="*/ 1099 h 1707"/>
                <a:gd name="T8" fmla="*/ 607 w 1721"/>
                <a:gd name="T9" fmla="*/ 1706 h 1707"/>
                <a:gd name="T10" fmla="*/ 1720 w 1721"/>
                <a:gd name="T11" fmla="*/ 585 h 1707"/>
              </a:gdLst>
              <a:ahLst/>
              <a:cxnLst>
                <a:cxn ang="0">
                  <a:pos x="T0" y="T1"/>
                </a:cxn>
                <a:cxn ang="0">
                  <a:pos x="T2" y="T3"/>
                </a:cxn>
                <a:cxn ang="0">
                  <a:pos x="T4" y="T5"/>
                </a:cxn>
                <a:cxn ang="0">
                  <a:pos x="T6" y="T7"/>
                </a:cxn>
                <a:cxn ang="0">
                  <a:pos x="T8" y="T9"/>
                </a:cxn>
                <a:cxn ang="0">
                  <a:pos x="T10" y="T11"/>
                </a:cxn>
              </a:cxnLst>
              <a:rect l="0" t="0" r="r" b="b"/>
              <a:pathLst>
                <a:path w="1721" h="1707">
                  <a:moveTo>
                    <a:pt x="1720" y="585"/>
                  </a:moveTo>
                  <a:lnTo>
                    <a:pt x="1720" y="585"/>
                  </a:lnTo>
                  <a:cubicBezTo>
                    <a:pt x="1134" y="0"/>
                    <a:pt x="1134" y="0"/>
                    <a:pt x="1134" y="0"/>
                  </a:cubicBezTo>
                  <a:cubicBezTo>
                    <a:pt x="0" y="1099"/>
                    <a:pt x="0" y="1099"/>
                    <a:pt x="0" y="1099"/>
                  </a:cubicBezTo>
                  <a:cubicBezTo>
                    <a:pt x="607" y="1706"/>
                    <a:pt x="607" y="1706"/>
                    <a:pt x="607" y="1706"/>
                  </a:cubicBezTo>
                  <a:cubicBezTo>
                    <a:pt x="1222" y="1701"/>
                    <a:pt x="1717" y="1201"/>
                    <a:pt x="1720" y="585"/>
                  </a:cubicBezTo>
                </a:path>
              </a:pathLst>
            </a:custGeom>
            <a:solidFill>
              <a:schemeClr val="accent6"/>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51" name="Freeform 208">
              <a:extLst>
                <a:ext uri="{FF2B5EF4-FFF2-40B4-BE49-F238E27FC236}">
                  <a16:creationId xmlns:a16="http://schemas.microsoft.com/office/drawing/2014/main" id="{3BA8DCAC-6B80-4E47-B358-D84254CDF5C8}"/>
                </a:ext>
              </a:extLst>
            </p:cNvPr>
            <p:cNvSpPr>
              <a:spLocks noChangeArrowheads="1"/>
            </p:cNvSpPr>
            <p:nvPr/>
          </p:nvSpPr>
          <p:spPr bwMode="auto">
            <a:xfrm>
              <a:off x="15949637" y="5209179"/>
              <a:ext cx="1511218" cy="1508214"/>
            </a:xfrm>
            <a:custGeom>
              <a:avLst/>
              <a:gdLst>
                <a:gd name="T0" fmla="*/ 1576 w 1577"/>
                <a:gd name="T1" fmla="*/ 789 h 1576"/>
                <a:gd name="T2" fmla="*/ 1576 w 1577"/>
                <a:gd name="T3" fmla="*/ 789 h 1576"/>
                <a:gd name="T4" fmla="*/ 787 w 1577"/>
                <a:gd name="T5" fmla="*/ 0 h 1576"/>
                <a:gd name="T6" fmla="*/ 0 w 1577"/>
                <a:gd name="T7" fmla="*/ 789 h 1576"/>
                <a:gd name="T8" fmla="*/ 787 w 1577"/>
                <a:gd name="T9" fmla="*/ 1575 h 1576"/>
                <a:gd name="T10" fmla="*/ 1576 w 1577"/>
                <a:gd name="T11" fmla="*/ 789 h 1576"/>
              </a:gdLst>
              <a:ahLst/>
              <a:cxnLst>
                <a:cxn ang="0">
                  <a:pos x="T0" y="T1"/>
                </a:cxn>
                <a:cxn ang="0">
                  <a:pos x="T2" y="T3"/>
                </a:cxn>
                <a:cxn ang="0">
                  <a:pos x="T4" y="T5"/>
                </a:cxn>
                <a:cxn ang="0">
                  <a:pos x="T6" y="T7"/>
                </a:cxn>
                <a:cxn ang="0">
                  <a:pos x="T8" y="T9"/>
                </a:cxn>
                <a:cxn ang="0">
                  <a:pos x="T10" y="T11"/>
                </a:cxn>
              </a:cxnLst>
              <a:rect l="0" t="0" r="r" b="b"/>
              <a:pathLst>
                <a:path w="1577" h="1576">
                  <a:moveTo>
                    <a:pt x="1576" y="789"/>
                  </a:moveTo>
                  <a:lnTo>
                    <a:pt x="1576" y="789"/>
                  </a:lnTo>
                  <a:cubicBezTo>
                    <a:pt x="1576" y="353"/>
                    <a:pt x="1223" y="0"/>
                    <a:pt x="787" y="0"/>
                  </a:cubicBezTo>
                  <a:cubicBezTo>
                    <a:pt x="354" y="0"/>
                    <a:pt x="0" y="353"/>
                    <a:pt x="0" y="789"/>
                  </a:cubicBezTo>
                  <a:cubicBezTo>
                    <a:pt x="0" y="1225"/>
                    <a:pt x="354" y="1575"/>
                    <a:pt x="787" y="1575"/>
                  </a:cubicBezTo>
                  <a:cubicBezTo>
                    <a:pt x="1223" y="1575"/>
                    <a:pt x="1576" y="1225"/>
                    <a:pt x="1576" y="789"/>
                  </a:cubicBezTo>
                </a:path>
              </a:pathLst>
            </a:custGeom>
            <a:solidFill>
              <a:schemeClr val="accent1"/>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52" name="Freeform 209">
              <a:extLst>
                <a:ext uri="{FF2B5EF4-FFF2-40B4-BE49-F238E27FC236}">
                  <a16:creationId xmlns:a16="http://schemas.microsoft.com/office/drawing/2014/main" id="{3064F037-B4FC-7F41-A7BF-F6C9D8E1C739}"/>
                </a:ext>
              </a:extLst>
            </p:cNvPr>
            <p:cNvSpPr>
              <a:spLocks noChangeArrowheads="1"/>
            </p:cNvSpPr>
            <p:nvPr/>
          </p:nvSpPr>
          <p:spPr bwMode="auto">
            <a:xfrm>
              <a:off x="16444910" y="5777538"/>
              <a:ext cx="981023" cy="914454"/>
            </a:xfrm>
            <a:custGeom>
              <a:avLst/>
              <a:gdLst>
                <a:gd name="T0" fmla="*/ 1027 w 1028"/>
                <a:gd name="T1" fmla="*/ 428 h 956"/>
                <a:gd name="T2" fmla="*/ 1027 w 1028"/>
                <a:gd name="T3" fmla="*/ 428 h 956"/>
                <a:gd name="T4" fmla="*/ 599 w 1028"/>
                <a:gd name="T5" fmla="*/ 0 h 956"/>
                <a:gd name="T6" fmla="*/ 0 w 1028"/>
                <a:gd name="T7" fmla="*/ 463 h 956"/>
                <a:gd name="T8" fmla="*/ 492 w 1028"/>
                <a:gd name="T9" fmla="*/ 955 h 956"/>
                <a:gd name="T10" fmla="*/ 1027 w 1028"/>
                <a:gd name="T11" fmla="*/ 428 h 956"/>
              </a:gdLst>
              <a:ahLst/>
              <a:cxnLst>
                <a:cxn ang="0">
                  <a:pos x="T0" y="T1"/>
                </a:cxn>
                <a:cxn ang="0">
                  <a:pos x="T2" y="T3"/>
                </a:cxn>
                <a:cxn ang="0">
                  <a:pos x="T4" y="T5"/>
                </a:cxn>
                <a:cxn ang="0">
                  <a:pos x="T6" y="T7"/>
                </a:cxn>
                <a:cxn ang="0">
                  <a:pos x="T8" y="T9"/>
                </a:cxn>
                <a:cxn ang="0">
                  <a:pos x="T10" y="T11"/>
                </a:cxn>
              </a:cxnLst>
              <a:rect l="0" t="0" r="r" b="b"/>
              <a:pathLst>
                <a:path w="1028" h="956">
                  <a:moveTo>
                    <a:pt x="1027" y="428"/>
                  </a:moveTo>
                  <a:lnTo>
                    <a:pt x="1027" y="428"/>
                  </a:lnTo>
                  <a:cubicBezTo>
                    <a:pt x="599" y="0"/>
                    <a:pt x="599" y="0"/>
                    <a:pt x="599" y="0"/>
                  </a:cubicBezTo>
                  <a:cubicBezTo>
                    <a:pt x="0" y="463"/>
                    <a:pt x="0" y="463"/>
                    <a:pt x="0" y="463"/>
                  </a:cubicBezTo>
                  <a:cubicBezTo>
                    <a:pt x="492" y="955"/>
                    <a:pt x="492" y="955"/>
                    <a:pt x="492" y="955"/>
                  </a:cubicBezTo>
                  <a:cubicBezTo>
                    <a:pt x="749" y="880"/>
                    <a:pt x="950" y="682"/>
                    <a:pt x="1027" y="428"/>
                  </a:cubicBezTo>
                </a:path>
              </a:pathLst>
            </a:custGeom>
            <a:solidFill>
              <a:srgbClr val="CC202D"/>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53" name="Freeform 210">
              <a:extLst>
                <a:ext uri="{FF2B5EF4-FFF2-40B4-BE49-F238E27FC236}">
                  <a16:creationId xmlns:a16="http://schemas.microsoft.com/office/drawing/2014/main" id="{C27C81F7-7519-854B-B3DE-AF48D5283AFF}"/>
                </a:ext>
              </a:extLst>
            </p:cNvPr>
            <p:cNvSpPr>
              <a:spLocks noChangeArrowheads="1"/>
            </p:cNvSpPr>
            <p:nvPr/>
          </p:nvSpPr>
          <p:spPr bwMode="auto">
            <a:xfrm>
              <a:off x="16340142" y="5599728"/>
              <a:ext cx="727034" cy="727117"/>
            </a:xfrm>
            <a:custGeom>
              <a:avLst/>
              <a:gdLst>
                <a:gd name="T0" fmla="*/ 763 w 764"/>
                <a:gd name="T1" fmla="*/ 383 h 764"/>
                <a:gd name="T2" fmla="*/ 763 w 764"/>
                <a:gd name="T3" fmla="*/ 383 h 764"/>
                <a:gd name="T4" fmla="*/ 380 w 764"/>
                <a:gd name="T5" fmla="*/ 0 h 764"/>
                <a:gd name="T6" fmla="*/ 0 w 764"/>
                <a:gd name="T7" fmla="*/ 383 h 764"/>
                <a:gd name="T8" fmla="*/ 380 w 764"/>
                <a:gd name="T9" fmla="*/ 763 h 764"/>
                <a:gd name="T10" fmla="*/ 763 w 764"/>
                <a:gd name="T11" fmla="*/ 383 h 764"/>
              </a:gdLst>
              <a:ahLst/>
              <a:cxnLst>
                <a:cxn ang="0">
                  <a:pos x="T0" y="T1"/>
                </a:cxn>
                <a:cxn ang="0">
                  <a:pos x="T2" y="T3"/>
                </a:cxn>
                <a:cxn ang="0">
                  <a:pos x="T4" y="T5"/>
                </a:cxn>
                <a:cxn ang="0">
                  <a:pos x="T6" y="T7"/>
                </a:cxn>
                <a:cxn ang="0">
                  <a:pos x="T8" y="T9"/>
                </a:cxn>
                <a:cxn ang="0">
                  <a:pos x="T10" y="T11"/>
                </a:cxn>
              </a:cxnLst>
              <a:rect l="0" t="0" r="r" b="b"/>
              <a:pathLst>
                <a:path w="764" h="764">
                  <a:moveTo>
                    <a:pt x="763" y="383"/>
                  </a:moveTo>
                  <a:lnTo>
                    <a:pt x="763" y="383"/>
                  </a:lnTo>
                  <a:cubicBezTo>
                    <a:pt x="763" y="171"/>
                    <a:pt x="591" y="0"/>
                    <a:pt x="380" y="0"/>
                  </a:cubicBezTo>
                  <a:cubicBezTo>
                    <a:pt x="171" y="0"/>
                    <a:pt x="0" y="171"/>
                    <a:pt x="0" y="383"/>
                  </a:cubicBezTo>
                  <a:cubicBezTo>
                    <a:pt x="0" y="592"/>
                    <a:pt x="171" y="763"/>
                    <a:pt x="380" y="763"/>
                  </a:cubicBezTo>
                  <a:cubicBezTo>
                    <a:pt x="591" y="763"/>
                    <a:pt x="763" y="592"/>
                    <a:pt x="763" y="383"/>
                  </a:cubicBezTo>
                </a:path>
              </a:pathLst>
            </a:custGeom>
            <a:solidFill>
              <a:schemeClr val="accent6"/>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54" name="Freeform 211">
              <a:extLst>
                <a:ext uri="{FF2B5EF4-FFF2-40B4-BE49-F238E27FC236}">
                  <a16:creationId xmlns:a16="http://schemas.microsoft.com/office/drawing/2014/main" id="{873FCA07-2A3C-034C-B204-60BD77EEFECA}"/>
                </a:ext>
              </a:extLst>
            </p:cNvPr>
            <p:cNvSpPr>
              <a:spLocks noChangeArrowheads="1"/>
            </p:cNvSpPr>
            <p:nvPr/>
          </p:nvSpPr>
          <p:spPr bwMode="auto">
            <a:xfrm>
              <a:off x="16546504" y="5783889"/>
              <a:ext cx="523847" cy="517554"/>
            </a:xfrm>
            <a:custGeom>
              <a:avLst/>
              <a:gdLst>
                <a:gd name="T0" fmla="*/ 549 w 550"/>
                <a:gd name="T1" fmla="*/ 190 h 544"/>
                <a:gd name="T2" fmla="*/ 549 w 550"/>
                <a:gd name="T3" fmla="*/ 190 h 544"/>
                <a:gd name="T4" fmla="*/ 524 w 550"/>
                <a:gd name="T5" fmla="*/ 61 h 544"/>
                <a:gd name="T6" fmla="*/ 450 w 550"/>
                <a:gd name="T7" fmla="*/ 0 h 544"/>
                <a:gd name="T8" fmla="*/ 0 w 550"/>
                <a:gd name="T9" fmla="*/ 230 h 544"/>
                <a:gd name="T10" fmla="*/ 310 w 550"/>
                <a:gd name="T11" fmla="*/ 543 h 544"/>
                <a:gd name="T12" fmla="*/ 549 w 550"/>
                <a:gd name="T13" fmla="*/ 190 h 544"/>
              </a:gdLst>
              <a:ahLst/>
              <a:cxnLst>
                <a:cxn ang="0">
                  <a:pos x="T0" y="T1"/>
                </a:cxn>
                <a:cxn ang="0">
                  <a:pos x="T2" y="T3"/>
                </a:cxn>
                <a:cxn ang="0">
                  <a:pos x="T4" y="T5"/>
                </a:cxn>
                <a:cxn ang="0">
                  <a:pos x="T6" y="T7"/>
                </a:cxn>
                <a:cxn ang="0">
                  <a:pos x="T8" y="T9"/>
                </a:cxn>
                <a:cxn ang="0">
                  <a:pos x="T10" y="T11"/>
                </a:cxn>
                <a:cxn ang="0">
                  <a:pos x="T12" y="T13"/>
                </a:cxn>
              </a:cxnLst>
              <a:rect l="0" t="0" r="r" b="b"/>
              <a:pathLst>
                <a:path w="550" h="544">
                  <a:moveTo>
                    <a:pt x="549" y="190"/>
                  </a:moveTo>
                  <a:lnTo>
                    <a:pt x="549" y="190"/>
                  </a:lnTo>
                  <a:cubicBezTo>
                    <a:pt x="549" y="144"/>
                    <a:pt x="540" y="102"/>
                    <a:pt x="524" y="61"/>
                  </a:cubicBezTo>
                  <a:cubicBezTo>
                    <a:pt x="450" y="0"/>
                    <a:pt x="450" y="0"/>
                    <a:pt x="450" y="0"/>
                  </a:cubicBezTo>
                  <a:cubicBezTo>
                    <a:pt x="0" y="230"/>
                    <a:pt x="0" y="230"/>
                    <a:pt x="0" y="230"/>
                  </a:cubicBezTo>
                  <a:cubicBezTo>
                    <a:pt x="310" y="543"/>
                    <a:pt x="310" y="543"/>
                    <a:pt x="310" y="543"/>
                  </a:cubicBezTo>
                  <a:cubicBezTo>
                    <a:pt x="450" y="487"/>
                    <a:pt x="549" y="347"/>
                    <a:pt x="549" y="190"/>
                  </a:cubicBezTo>
                </a:path>
              </a:pathLst>
            </a:custGeom>
            <a:solidFill>
              <a:schemeClr val="accent6"/>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55" name="Freeform 212">
              <a:extLst>
                <a:ext uri="{FF2B5EF4-FFF2-40B4-BE49-F238E27FC236}">
                  <a16:creationId xmlns:a16="http://schemas.microsoft.com/office/drawing/2014/main" id="{08D876BC-4CEC-2342-935D-08C268335AEA}"/>
                </a:ext>
              </a:extLst>
            </p:cNvPr>
            <p:cNvSpPr>
              <a:spLocks noChangeArrowheads="1"/>
            </p:cNvSpPr>
            <p:nvPr/>
          </p:nvSpPr>
          <p:spPr bwMode="auto">
            <a:xfrm>
              <a:off x="18248212" y="3535857"/>
              <a:ext cx="733386" cy="708066"/>
            </a:xfrm>
            <a:custGeom>
              <a:avLst/>
              <a:gdLst>
                <a:gd name="T0" fmla="*/ 433 w 768"/>
                <a:gd name="T1" fmla="*/ 0 h 747"/>
                <a:gd name="T2" fmla="*/ 468 w 768"/>
                <a:gd name="T3" fmla="*/ 289 h 747"/>
                <a:gd name="T4" fmla="*/ 767 w 768"/>
                <a:gd name="T5" fmla="*/ 310 h 747"/>
                <a:gd name="T6" fmla="*/ 337 w 768"/>
                <a:gd name="T7" fmla="*/ 746 h 747"/>
                <a:gd name="T8" fmla="*/ 72 w 768"/>
                <a:gd name="T9" fmla="*/ 685 h 747"/>
                <a:gd name="T10" fmla="*/ 0 w 768"/>
                <a:gd name="T11" fmla="*/ 436 h 747"/>
                <a:gd name="T12" fmla="*/ 433 w 768"/>
                <a:gd name="T13" fmla="*/ 0 h 747"/>
              </a:gdLst>
              <a:ahLst/>
              <a:cxnLst>
                <a:cxn ang="0">
                  <a:pos x="T0" y="T1"/>
                </a:cxn>
                <a:cxn ang="0">
                  <a:pos x="T2" y="T3"/>
                </a:cxn>
                <a:cxn ang="0">
                  <a:pos x="T4" y="T5"/>
                </a:cxn>
                <a:cxn ang="0">
                  <a:pos x="T6" y="T7"/>
                </a:cxn>
                <a:cxn ang="0">
                  <a:pos x="T8" y="T9"/>
                </a:cxn>
                <a:cxn ang="0">
                  <a:pos x="T10" y="T11"/>
                </a:cxn>
                <a:cxn ang="0">
                  <a:pos x="T12" y="T13"/>
                </a:cxn>
              </a:cxnLst>
              <a:rect l="0" t="0" r="r" b="b"/>
              <a:pathLst>
                <a:path w="768" h="747">
                  <a:moveTo>
                    <a:pt x="433" y="0"/>
                  </a:moveTo>
                  <a:lnTo>
                    <a:pt x="468" y="289"/>
                  </a:lnTo>
                  <a:lnTo>
                    <a:pt x="767" y="310"/>
                  </a:lnTo>
                  <a:lnTo>
                    <a:pt x="337" y="746"/>
                  </a:lnTo>
                  <a:lnTo>
                    <a:pt x="72" y="685"/>
                  </a:lnTo>
                  <a:lnTo>
                    <a:pt x="0" y="436"/>
                  </a:lnTo>
                  <a:lnTo>
                    <a:pt x="433" y="0"/>
                  </a:lnTo>
                </a:path>
              </a:pathLst>
            </a:custGeom>
            <a:solidFill>
              <a:schemeClr val="accent1">
                <a:lumMod val="75000"/>
              </a:schemeClr>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56" name="Freeform 213">
              <a:extLst>
                <a:ext uri="{FF2B5EF4-FFF2-40B4-BE49-F238E27FC236}">
                  <a16:creationId xmlns:a16="http://schemas.microsoft.com/office/drawing/2014/main" id="{85EA4B77-7F42-5F4F-B051-C828800700DF}"/>
                </a:ext>
              </a:extLst>
            </p:cNvPr>
            <p:cNvSpPr>
              <a:spLocks noChangeArrowheads="1"/>
            </p:cNvSpPr>
            <p:nvPr/>
          </p:nvSpPr>
          <p:spPr bwMode="auto">
            <a:xfrm>
              <a:off x="18321234" y="3812097"/>
              <a:ext cx="663538" cy="438176"/>
            </a:xfrm>
            <a:custGeom>
              <a:avLst/>
              <a:gdLst>
                <a:gd name="T0" fmla="*/ 0 w 696"/>
                <a:gd name="T1" fmla="*/ 396 h 458"/>
                <a:gd name="T2" fmla="*/ 265 w 696"/>
                <a:gd name="T3" fmla="*/ 457 h 458"/>
                <a:gd name="T4" fmla="*/ 695 w 696"/>
                <a:gd name="T5" fmla="*/ 21 h 458"/>
                <a:gd name="T6" fmla="*/ 396 w 696"/>
                <a:gd name="T7" fmla="*/ 0 h 458"/>
                <a:gd name="T8" fmla="*/ 0 w 696"/>
                <a:gd name="T9" fmla="*/ 396 h 458"/>
              </a:gdLst>
              <a:ahLst/>
              <a:cxnLst>
                <a:cxn ang="0">
                  <a:pos x="T0" y="T1"/>
                </a:cxn>
                <a:cxn ang="0">
                  <a:pos x="T2" y="T3"/>
                </a:cxn>
                <a:cxn ang="0">
                  <a:pos x="T4" y="T5"/>
                </a:cxn>
                <a:cxn ang="0">
                  <a:pos x="T6" y="T7"/>
                </a:cxn>
                <a:cxn ang="0">
                  <a:pos x="T8" y="T9"/>
                </a:cxn>
              </a:cxnLst>
              <a:rect l="0" t="0" r="r" b="b"/>
              <a:pathLst>
                <a:path w="696" h="458">
                  <a:moveTo>
                    <a:pt x="0" y="396"/>
                  </a:moveTo>
                  <a:lnTo>
                    <a:pt x="265" y="457"/>
                  </a:lnTo>
                  <a:lnTo>
                    <a:pt x="695" y="21"/>
                  </a:lnTo>
                  <a:lnTo>
                    <a:pt x="396" y="0"/>
                  </a:lnTo>
                  <a:lnTo>
                    <a:pt x="0" y="396"/>
                  </a:lnTo>
                </a:path>
              </a:pathLst>
            </a:custGeom>
            <a:solidFill>
              <a:schemeClr val="accent1">
                <a:lumMod val="50000"/>
              </a:schemeClr>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57" name="Freeform 214">
              <a:extLst>
                <a:ext uri="{FF2B5EF4-FFF2-40B4-BE49-F238E27FC236}">
                  <a16:creationId xmlns:a16="http://schemas.microsoft.com/office/drawing/2014/main" id="{E9094392-3419-5945-A454-E43B9AE4E60C}"/>
                </a:ext>
              </a:extLst>
            </p:cNvPr>
            <p:cNvSpPr>
              <a:spLocks noChangeArrowheads="1"/>
            </p:cNvSpPr>
            <p:nvPr/>
          </p:nvSpPr>
          <p:spPr bwMode="auto">
            <a:xfrm>
              <a:off x="16702072" y="3770821"/>
              <a:ext cx="2044589" cy="2114674"/>
            </a:xfrm>
            <a:custGeom>
              <a:avLst/>
              <a:gdLst>
                <a:gd name="T0" fmla="*/ 91 w 2131"/>
                <a:gd name="T1" fmla="*/ 2209 h 2210"/>
                <a:gd name="T2" fmla="*/ 0 w 2131"/>
                <a:gd name="T3" fmla="*/ 2129 h 2210"/>
                <a:gd name="T4" fmla="*/ 2036 w 2131"/>
                <a:gd name="T5" fmla="*/ 0 h 2210"/>
                <a:gd name="T6" fmla="*/ 2130 w 2131"/>
                <a:gd name="T7" fmla="*/ 82 h 2210"/>
                <a:gd name="T8" fmla="*/ 91 w 2131"/>
                <a:gd name="T9" fmla="*/ 2209 h 2210"/>
              </a:gdLst>
              <a:ahLst/>
              <a:cxnLst>
                <a:cxn ang="0">
                  <a:pos x="T0" y="T1"/>
                </a:cxn>
                <a:cxn ang="0">
                  <a:pos x="T2" y="T3"/>
                </a:cxn>
                <a:cxn ang="0">
                  <a:pos x="T4" y="T5"/>
                </a:cxn>
                <a:cxn ang="0">
                  <a:pos x="T6" y="T7"/>
                </a:cxn>
                <a:cxn ang="0">
                  <a:pos x="T8" y="T9"/>
                </a:cxn>
              </a:cxnLst>
              <a:rect l="0" t="0" r="r" b="b"/>
              <a:pathLst>
                <a:path w="2131" h="2210">
                  <a:moveTo>
                    <a:pt x="91" y="2209"/>
                  </a:moveTo>
                  <a:lnTo>
                    <a:pt x="0" y="2129"/>
                  </a:lnTo>
                  <a:lnTo>
                    <a:pt x="2036" y="0"/>
                  </a:lnTo>
                  <a:lnTo>
                    <a:pt x="2130" y="82"/>
                  </a:lnTo>
                  <a:lnTo>
                    <a:pt x="91" y="2209"/>
                  </a:lnTo>
                </a:path>
              </a:pathLst>
            </a:custGeom>
            <a:solidFill>
              <a:srgbClr val="C59C6D"/>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58" name="Freeform 215">
              <a:extLst>
                <a:ext uri="{FF2B5EF4-FFF2-40B4-BE49-F238E27FC236}">
                  <a16:creationId xmlns:a16="http://schemas.microsoft.com/office/drawing/2014/main" id="{9CE71931-7697-5447-AB21-86A66067C6F4}"/>
                </a:ext>
              </a:extLst>
            </p:cNvPr>
            <p:cNvSpPr>
              <a:spLocks noChangeArrowheads="1"/>
            </p:cNvSpPr>
            <p:nvPr/>
          </p:nvSpPr>
          <p:spPr bwMode="auto">
            <a:xfrm>
              <a:off x="18429178" y="3754944"/>
              <a:ext cx="336532" cy="333396"/>
            </a:xfrm>
            <a:custGeom>
              <a:avLst/>
              <a:gdLst>
                <a:gd name="T0" fmla="*/ 101 w 351"/>
                <a:gd name="T1" fmla="*/ 337 h 352"/>
                <a:gd name="T2" fmla="*/ 101 w 351"/>
                <a:gd name="T3" fmla="*/ 337 h 352"/>
                <a:gd name="T4" fmla="*/ 75 w 351"/>
                <a:gd name="T5" fmla="*/ 343 h 352"/>
                <a:gd name="T6" fmla="*/ 5 w 351"/>
                <a:gd name="T7" fmla="*/ 281 h 352"/>
                <a:gd name="T8" fmla="*/ 10 w 351"/>
                <a:gd name="T9" fmla="*/ 255 h 352"/>
                <a:gd name="T10" fmla="*/ 246 w 351"/>
                <a:gd name="T11" fmla="*/ 11 h 352"/>
                <a:gd name="T12" fmla="*/ 275 w 351"/>
                <a:gd name="T13" fmla="*/ 6 h 352"/>
                <a:gd name="T14" fmla="*/ 342 w 351"/>
                <a:gd name="T15" fmla="*/ 67 h 352"/>
                <a:gd name="T16" fmla="*/ 339 w 351"/>
                <a:gd name="T17" fmla="*/ 97 h 352"/>
                <a:gd name="T18" fmla="*/ 101 w 351"/>
                <a:gd name="T19" fmla="*/ 33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352">
                  <a:moveTo>
                    <a:pt x="101" y="337"/>
                  </a:moveTo>
                  <a:lnTo>
                    <a:pt x="101" y="337"/>
                  </a:lnTo>
                  <a:cubicBezTo>
                    <a:pt x="94" y="348"/>
                    <a:pt x="80" y="351"/>
                    <a:pt x="75" y="343"/>
                  </a:cubicBezTo>
                  <a:cubicBezTo>
                    <a:pt x="5" y="281"/>
                    <a:pt x="5" y="281"/>
                    <a:pt x="5" y="281"/>
                  </a:cubicBezTo>
                  <a:cubicBezTo>
                    <a:pt x="0" y="276"/>
                    <a:pt x="0" y="262"/>
                    <a:pt x="10" y="255"/>
                  </a:cubicBezTo>
                  <a:cubicBezTo>
                    <a:pt x="246" y="11"/>
                    <a:pt x="246" y="11"/>
                    <a:pt x="246" y="11"/>
                  </a:cubicBezTo>
                  <a:cubicBezTo>
                    <a:pt x="257" y="3"/>
                    <a:pt x="267" y="0"/>
                    <a:pt x="275" y="6"/>
                  </a:cubicBezTo>
                  <a:cubicBezTo>
                    <a:pt x="342" y="67"/>
                    <a:pt x="342" y="67"/>
                    <a:pt x="342" y="67"/>
                  </a:cubicBezTo>
                  <a:cubicBezTo>
                    <a:pt x="350" y="73"/>
                    <a:pt x="348" y="86"/>
                    <a:pt x="339" y="97"/>
                  </a:cubicBezTo>
                  <a:lnTo>
                    <a:pt x="101" y="337"/>
                  </a:lnTo>
                </a:path>
              </a:pathLst>
            </a:custGeom>
            <a:solidFill>
              <a:srgbClr val="C59C6D"/>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59" name="Freeform 216">
              <a:extLst>
                <a:ext uri="{FF2B5EF4-FFF2-40B4-BE49-F238E27FC236}">
                  <a16:creationId xmlns:a16="http://schemas.microsoft.com/office/drawing/2014/main" id="{56709637-D429-0349-856F-C1DD9EB80BE2}"/>
                </a:ext>
              </a:extLst>
            </p:cNvPr>
            <p:cNvSpPr>
              <a:spLocks noChangeArrowheads="1"/>
            </p:cNvSpPr>
            <p:nvPr/>
          </p:nvSpPr>
          <p:spPr bwMode="auto">
            <a:xfrm>
              <a:off x="16559204" y="5485421"/>
              <a:ext cx="612743" cy="539782"/>
            </a:xfrm>
            <a:custGeom>
              <a:avLst/>
              <a:gdLst>
                <a:gd name="T0" fmla="*/ 0 w 642"/>
                <a:gd name="T1" fmla="*/ 567 h 568"/>
                <a:gd name="T2" fmla="*/ 299 w 642"/>
                <a:gd name="T3" fmla="*/ 0 h 568"/>
                <a:gd name="T4" fmla="*/ 374 w 642"/>
                <a:gd name="T5" fmla="*/ 195 h 568"/>
                <a:gd name="T6" fmla="*/ 641 w 642"/>
                <a:gd name="T7" fmla="*/ 252 h 568"/>
                <a:gd name="T8" fmla="*/ 0 w 642"/>
                <a:gd name="T9" fmla="*/ 567 h 568"/>
              </a:gdLst>
              <a:ahLst/>
              <a:cxnLst>
                <a:cxn ang="0">
                  <a:pos x="T0" y="T1"/>
                </a:cxn>
                <a:cxn ang="0">
                  <a:pos x="T2" y="T3"/>
                </a:cxn>
                <a:cxn ang="0">
                  <a:pos x="T4" y="T5"/>
                </a:cxn>
                <a:cxn ang="0">
                  <a:pos x="T6" y="T7"/>
                </a:cxn>
                <a:cxn ang="0">
                  <a:pos x="T8" y="T9"/>
                </a:cxn>
              </a:cxnLst>
              <a:rect l="0" t="0" r="r" b="b"/>
              <a:pathLst>
                <a:path w="642" h="568">
                  <a:moveTo>
                    <a:pt x="0" y="567"/>
                  </a:moveTo>
                  <a:lnTo>
                    <a:pt x="299" y="0"/>
                  </a:lnTo>
                  <a:lnTo>
                    <a:pt x="374" y="195"/>
                  </a:lnTo>
                  <a:lnTo>
                    <a:pt x="641" y="252"/>
                  </a:lnTo>
                  <a:lnTo>
                    <a:pt x="0" y="567"/>
                  </a:lnTo>
                </a:path>
              </a:pathLst>
            </a:custGeom>
            <a:solidFill>
              <a:srgbClr val="CC202D"/>
            </a:solid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grpSp>
          <p:nvGrpSpPr>
            <p:cNvPr id="60" name="Group 88">
              <a:extLst>
                <a:ext uri="{FF2B5EF4-FFF2-40B4-BE49-F238E27FC236}">
                  <a16:creationId xmlns:a16="http://schemas.microsoft.com/office/drawing/2014/main" id="{C1A8F582-E22B-2F40-B052-ED7C9D473094}"/>
                </a:ext>
              </a:extLst>
            </p:cNvPr>
            <p:cNvGrpSpPr/>
            <p:nvPr/>
          </p:nvGrpSpPr>
          <p:grpSpPr>
            <a:xfrm>
              <a:off x="17233793" y="7249073"/>
              <a:ext cx="588159" cy="600797"/>
              <a:chOff x="17545661" y="8480347"/>
              <a:chExt cx="588159" cy="600797"/>
            </a:xfrm>
            <a:solidFill>
              <a:schemeClr val="accent3"/>
            </a:solidFill>
          </p:grpSpPr>
          <p:sp>
            <p:nvSpPr>
              <p:cNvPr id="61" name="Freeform 180">
                <a:extLst>
                  <a:ext uri="{FF2B5EF4-FFF2-40B4-BE49-F238E27FC236}">
                    <a16:creationId xmlns:a16="http://schemas.microsoft.com/office/drawing/2014/main" id="{A920F96E-E112-5A40-B541-79A94FC686C1}"/>
                  </a:ext>
                </a:extLst>
              </p:cNvPr>
              <p:cNvSpPr>
                <a:spLocks noChangeArrowheads="1"/>
              </p:cNvSpPr>
              <p:nvPr/>
            </p:nvSpPr>
            <p:spPr bwMode="auto">
              <a:xfrm>
                <a:off x="17668370" y="8603045"/>
                <a:ext cx="351203" cy="351170"/>
              </a:xfrm>
              <a:custGeom>
                <a:avLst/>
                <a:gdLst>
                  <a:gd name="T0" fmla="*/ 184 w 370"/>
                  <a:gd name="T1" fmla="*/ 0 h 370"/>
                  <a:gd name="T2" fmla="*/ 184 w 370"/>
                  <a:gd name="T3" fmla="*/ 0 h 370"/>
                  <a:gd name="T4" fmla="*/ 0 w 370"/>
                  <a:gd name="T5" fmla="*/ 185 h 370"/>
                  <a:gd name="T6" fmla="*/ 184 w 370"/>
                  <a:gd name="T7" fmla="*/ 369 h 370"/>
                  <a:gd name="T8" fmla="*/ 369 w 370"/>
                  <a:gd name="T9" fmla="*/ 185 h 370"/>
                  <a:gd name="T10" fmla="*/ 184 w 370"/>
                  <a:gd name="T11" fmla="*/ 0 h 370"/>
                </a:gdLst>
                <a:ahLst/>
                <a:cxnLst>
                  <a:cxn ang="0">
                    <a:pos x="T0" y="T1"/>
                  </a:cxn>
                  <a:cxn ang="0">
                    <a:pos x="T2" y="T3"/>
                  </a:cxn>
                  <a:cxn ang="0">
                    <a:pos x="T4" y="T5"/>
                  </a:cxn>
                  <a:cxn ang="0">
                    <a:pos x="T6" y="T7"/>
                  </a:cxn>
                  <a:cxn ang="0">
                    <a:pos x="T8" y="T9"/>
                  </a:cxn>
                  <a:cxn ang="0">
                    <a:pos x="T10" y="T11"/>
                  </a:cxn>
                </a:cxnLst>
                <a:rect l="0" t="0" r="r" b="b"/>
                <a:pathLst>
                  <a:path w="370" h="370">
                    <a:moveTo>
                      <a:pt x="184" y="0"/>
                    </a:moveTo>
                    <a:lnTo>
                      <a:pt x="184" y="0"/>
                    </a:lnTo>
                    <a:cubicBezTo>
                      <a:pt x="83" y="0"/>
                      <a:pt x="0" y="83"/>
                      <a:pt x="0" y="185"/>
                    </a:cubicBezTo>
                    <a:cubicBezTo>
                      <a:pt x="0" y="286"/>
                      <a:pt x="83" y="369"/>
                      <a:pt x="184" y="369"/>
                    </a:cubicBezTo>
                    <a:cubicBezTo>
                      <a:pt x="286" y="369"/>
                      <a:pt x="369" y="286"/>
                      <a:pt x="369" y="185"/>
                    </a:cubicBezTo>
                    <a:cubicBezTo>
                      <a:pt x="369" y="83"/>
                      <a:pt x="286" y="0"/>
                      <a:pt x="184" y="0"/>
                    </a:cubicBezTo>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sp>
            <p:nvSpPr>
              <p:cNvPr id="62" name="Freeform 181">
                <a:extLst>
                  <a:ext uri="{FF2B5EF4-FFF2-40B4-BE49-F238E27FC236}">
                    <a16:creationId xmlns:a16="http://schemas.microsoft.com/office/drawing/2014/main" id="{AA344BDF-4AC7-7C41-8731-B0A7554B731B}"/>
                  </a:ext>
                </a:extLst>
              </p:cNvPr>
              <p:cNvSpPr>
                <a:spLocks noChangeArrowheads="1"/>
              </p:cNvSpPr>
              <p:nvPr/>
            </p:nvSpPr>
            <p:spPr bwMode="auto">
              <a:xfrm>
                <a:off x="17545661" y="8480347"/>
                <a:ext cx="588159" cy="600797"/>
              </a:xfrm>
              <a:custGeom>
                <a:avLst/>
                <a:gdLst>
                  <a:gd name="T0" fmla="*/ 380 w 619"/>
                  <a:gd name="T1" fmla="*/ 70 h 630"/>
                  <a:gd name="T2" fmla="*/ 340 w 619"/>
                  <a:gd name="T3" fmla="*/ 60 h 630"/>
                  <a:gd name="T4" fmla="*/ 262 w 619"/>
                  <a:gd name="T5" fmla="*/ 3 h 630"/>
                  <a:gd name="T6" fmla="*/ 214 w 619"/>
                  <a:gd name="T7" fmla="*/ 78 h 630"/>
                  <a:gd name="T8" fmla="*/ 171 w 619"/>
                  <a:gd name="T9" fmla="*/ 33 h 630"/>
                  <a:gd name="T10" fmla="*/ 141 w 619"/>
                  <a:gd name="T11" fmla="*/ 126 h 630"/>
                  <a:gd name="T12" fmla="*/ 112 w 619"/>
                  <a:gd name="T13" fmla="*/ 156 h 630"/>
                  <a:gd name="T14" fmla="*/ 24 w 619"/>
                  <a:gd name="T15" fmla="*/ 190 h 630"/>
                  <a:gd name="T16" fmla="*/ 61 w 619"/>
                  <a:gd name="T17" fmla="*/ 271 h 630"/>
                  <a:gd name="T18" fmla="*/ 0 w 619"/>
                  <a:gd name="T19" fmla="*/ 281 h 630"/>
                  <a:gd name="T20" fmla="*/ 61 w 619"/>
                  <a:gd name="T21" fmla="*/ 356 h 630"/>
                  <a:gd name="T22" fmla="*/ 75 w 619"/>
                  <a:gd name="T23" fmla="*/ 410 h 630"/>
                  <a:gd name="T24" fmla="*/ 61 w 619"/>
                  <a:gd name="T25" fmla="*/ 503 h 630"/>
                  <a:gd name="T26" fmla="*/ 168 w 619"/>
                  <a:gd name="T27" fmla="*/ 525 h 630"/>
                  <a:gd name="T28" fmla="*/ 150 w 619"/>
                  <a:gd name="T29" fmla="*/ 584 h 630"/>
                  <a:gd name="T30" fmla="*/ 246 w 619"/>
                  <a:gd name="T31" fmla="*/ 559 h 630"/>
                  <a:gd name="T32" fmla="*/ 286 w 619"/>
                  <a:gd name="T33" fmla="*/ 568 h 630"/>
                  <a:gd name="T34" fmla="*/ 299 w 619"/>
                  <a:gd name="T35" fmla="*/ 629 h 630"/>
                  <a:gd name="T36" fmla="*/ 371 w 619"/>
                  <a:gd name="T37" fmla="*/ 562 h 630"/>
                  <a:gd name="T38" fmla="*/ 411 w 619"/>
                  <a:gd name="T39" fmla="*/ 549 h 630"/>
                  <a:gd name="T40" fmla="*/ 454 w 619"/>
                  <a:gd name="T41" fmla="*/ 597 h 630"/>
                  <a:gd name="T42" fmla="*/ 484 w 619"/>
                  <a:gd name="T43" fmla="*/ 503 h 630"/>
                  <a:gd name="T44" fmla="*/ 511 w 619"/>
                  <a:gd name="T45" fmla="*/ 471 h 630"/>
                  <a:gd name="T46" fmla="*/ 572 w 619"/>
                  <a:gd name="T47" fmla="*/ 493 h 630"/>
                  <a:gd name="T48" fmla="*/ 553 w 619"/>
                  <a:gd name="T49" fmla="*/ 396 h 630"/>
                  <a:gd name="T50" fmla="*/ 561 w 619"/>
                  <a:gd name="T51" fmla="*/ 351 h 630"/>
                  <a:gd name="T52" fmla="*/ 618 w 619"/>
                  <a:gd name="T53" fmla="*/ 345 h 630"/>
                  <a:gd name="T54" fmla="*/ 559 w 619"/>
                  <a:gd name="T55" fmla="*/ 271 h 630"/>
                  <a:gd name="T56" fmla="*/ 548 w 619"/>
                  <a:gd name="T57" fmla="*/ 220 h 630"/>
                  <a:gd name="T58" fmla="*/ 596 w 619"/>
                  <a:gd name="T59" fmla="*/ 177 h 630"/>
                  <a:gd name="T60" fmla="*/ 502 w 619"/>
                  <a:gd name="T61" fmla="*/ 145 h 630"/>
                  <a:gd name="T62" fmla="*/ 457 w 619"/>
                  <a:gd name="T63" fmla="*/ 105 h 630"/>
                  <a:gd name="T64" fmla="*/ 473 w 619"/>
                  <a:gd name="T65" fmla="*/ 43 h 630"/>
                  <a:gd name="T66" fmla="*/ 380 w 619"/>
                  <a:gd name="T67" fmla="*/ 70 h 630"/>
                  <a:gd name="T68" fmla="*/ 521 w 619"/>
                  <a:gd name="T69" fmla="*/ 314 h 630"/>
                  <a:gd name="T70" fmla="*/ 101 w 619"/>
                  <a:gd name="T71" fmla="*/ 314 h 630"/>
                  <a:gd name="T72" fmla="*/ 521 w 619"/>
                  <a:gd name="T73" fmla="*/ 314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9" h="630">
                    <a:moveTo>
                      <a:pt x="380" y="70"/>
                    </a:moveTo>
                    <a:lnTo>
                      <a:pt x="380" y="70"/>
                    </a:lnTo>
                    <a:cubicBezTo>
                      <a:pt x="366" y="65"/>
                      <a:pt x="353" y="62"/>
                      <a:pt x="340" y="62"/>
                    </a:cubicBezTo>
                    <a:cubicBezTo>
                      <a:pt x="340" y="60"/>
                      <a:pt x="340" y="60"/>
                      <a:pt x="340" y="60"/>
                    </a:cubicBezTo>
                    <a:cubicBezTo>
                      <a:pt x="323" y="0"/>
                      <a:pt x="323" y="0"/>
                      <a:pt x="323" y="0"/>
                    </a:cubicBezTo>
                    <a:cubicBezTo>
                      <a:pt x="262" y="3"/>
                      <a:pt x="262" y="3"/>
                      <a:pt x="262" y="3"/>
                    </a:cubicBezTo>
                    <a:cubicBezTo>
                      <a:pt x="254" y="67"/>
                      <a:pt x="254" y="67"/>
                      <a:pt x="254" y="67"/>
                    </a:cubicBezTo>
                    <a:cubicBezTo>
                      <a:pt x="240" y="70"/>
                      <a:pt x="227" y="73"/>
                      <a:pt x="214" y="78"/>
                    </a:cubicBezTo>
                    <a:lnTo>
                      <a:pt x="214" y="78"/>
                    </a:lnTo>
                    <a:cubicBezTo>
                      <a:pt x="171" y="33"/>
                      <a:pt x="171" y="33"/>
                      <a:pt x="171" y="33"/>
                    </a:cubicBezTo>
                    <a:cubicBezTo>
                      <a:pt x="117" y="67"/>
                      <a:pt x="117" y="67"/>
                      <a:pt x="117" y="67"/>
                    </a:cubicBezTo>
                    <a:cubicBezTo>
                      <a:pt x="141" y="126"/>
                      <a:pt x="141" y="126"/>
                      <a:pt x="141" y="126"/>
                    </a:cubicBezTo>
                    <a:cubicBezTo>
                      <a:pt x="131" y="134"/>
                      <a:pt x="120" y="145"/>
                      <a:pt x="112" y="156"/>
                    </a:cubicBezTo>
                    <a:lnTo>
                      <a:pt x="112" y="156"/>
                    </a:lnTo>
                    <a:cubicBezTo>
                      <a:pt x="53" y="134"/>
                      <a:pt x="53" y="134"/>
                      <a:pt x="53" y="134"/>
                    </a:cubicBezTo>
                    <a:cubicBezTo>
                      <a:pt x="24" y="190"/>
                      <a:pt x="24" y="190"/>
                      <a:pt x="24" y="190"/>
                    </a:cubicBezTo>
                    <a:cubicBezTo>
                      <a:pt x="72" y="231"/>
                      <a:pt x="72" y="231"/>
                      <a:pt x="72" y="231"/>
                    </a:cubicBezTo>
                    <a:cubicBezTo>
                      <a:pt x="67" y="244"/>
                      <a:pt x="64" y="255"/>
                      <a:pt x="61" y="271"/>
                    </a:cubicBezTo>
                    <a:lnTo>
                      <a:pt x="61" y="271"/>
                    </a:lnTo>
                    <a:cubicBezTo>
                      <a:pt x="0" y="281"/>
                      <a:pt x="0" y="281"/>
                      <a:pt x="0" y="281"/>
                    </a:cubicBezTo>
                    <a:cubicBezTo>
                      <a:pt x="0" y="345"/>
                      <a:pt x="0" y="345"/>
                      <a:pt x="0" y="345"/>
                    </a:cubicBezTo>
                    <a:cubicBezTo>
                      <a:pt x="61" y="356"/>
                      <a:pt x="61" y="356"/>
                      <a:pt x="61" y="356"/>
                    </a:cubicBezTo>
                    <a:cubicBezTo>
                      <a:pt x="64" y="375"/>
                      <a:pt x="69" y="394"/>
                      <a:pt x="75" y="410"/>
                    </a:cubicBezTo>
                    <a:lnTo>
                      <a:pt x="75" y="410"/>
                    </a:lnTo>
                    <a:cubicBezTo>
                      <a:pt x="29" y="450"/>
                      <a:pt x="29" y="450"/>
                      <a:pt x="29" y="450"/>
                    </a:cubicBezTo>
                    <a:cubicBezTo>
                      <a:pt x="61" y="503"/>
                      <a:pt x="61" y="503"/>
                      <a:pt x="61" y="503"/>
                    </a:cubicBezTo>
                    <a:cubicBezTo>
                      <a:pt x="120" y="482"/>
                      <a:pt x="120" y="482"/>
                      <a:pt x="120" y="482"/>
                    </a:cubicBezTo>
                    <a:cubicBezTo>
                      <a:pt x="133" y="498"/>
                      <a:pt x="150" y="512"/>
                      <a:pt x="168" y="525"/>
                    </a:cubicBezTo>
                    <a:cubicBezTo>
                      <a:pt x="166" y="525"/>
                      <a:pt x="166" y="525"/>
                      <a:pt x="166" y="525"/>
                    </a:cubicBezTo>
                    <a:cubicBezTo>
                      <a:pt x="150" y="584"/>
                      <a:pt x="150" y="584"/>
                      <a:pt x="150" y="584"/>
                    </a:cubicBezTo>
                    <a:cubicBezTo>
                      <a:pt x="208" y="610"/>
                      <a:pt x="208" y="610"/>
                      <a:pt x="208" y="610"/>
                    </a:cubicBezTo>
                    <a:cubicBezTo>
                      <a:pt x="246" y="559"/>
                      <a:pt x="246" y="559"/>
                      <a:pt x="246" y="559"/>
                    </a:cubicBezTo>
                    <a:lnTo>
                      <a:pt x="246" y="559"/>
                    </a:lnTo>
                    <a:cubicBezTo>
                      <a:pt x="259" y="562"/>
                      <a:pt x="272" y="565"/>
                      <a:pt x="286" y="568"/>
                    </a:cubicBezTo>
                    <a:lnTo>
                      <a:pt x="286" y="568"/>
                    </a:lnTo>
                    <a:cubicBezTo>
                      <a:pt x="299" y="629"/>
                      <a:pt x="299" y="629"/>
                      <a:pt x="299" y="629"/>
                    </a:cubicBezTo>
                    <a:cubicBezTo>
                      <a:pt x="363" y="624"/>
                      <a:pt x="363" y="624"/>
                      <a:pt x="363" y="624"/>
                    </a:cubicBezTo>
                    <a:cubicBezTo>
                      <a:pt x="371" y="562"/>
                      <a:pt x="371" y="562"/>
                      <a:pt x="371" y="562"/>
                    </a:cubicBezTo>
                    <a:lnTo>
                      <a:pt x="371" y="562"/>
                    </a:lnTo>
                    <a:cubicBezTo>
                      <a:pt x="385" y="557"/>
                      <a:pt x="398" y="554"/>
                      <a:pt x="411" y="549"/>
                    </a:cubicBezTo>
                    <a:cubicBezTo>
                      <a:pt x="411" y="552"/>
                      <a:pt x="411" y="552"/>
                      <a:pt x="411" y="552"/>
                    </a:cubicBezTo>
                    <a:cubicBezTo>
                      <a:pt x="454" y="597"/>
                      <a:pt x="454" y="597"/>
                      <a:pt x="454" y="597"/>
                    </a:cubicBezTo>
                    <a:cubicBezTo>
                      <a:pt x="508" y="562"/>
                      <a:pt x="508" y="562"/>
                      <a:pt x="508" y="562"/>
                    </a:cubicBezTo>
                    <a:cubicBezTo>
                      <a:pt x="484" y="503"/>
                      <a:pt x="484" y="503"/>
                      <a:pt x="484" y="503"/>
                    </a:cubicBezTo>
                    <a:cubicBezTo>
                      <a:pt x="484" y="501"/>
                      <a:pt x="484" y="501"/>
                      <a:pt x="484" y="501"/>
                    </a:cubicBezTo>
                    <a:cubicBezTo>
                      <a:pt x="492" y="493"/>
                      <a:pt x="502" y="482"/>
                      <a:pt x="511" y="471"/>
                    </a:cubicBezTo>
                    <a:cubicBezTo>
                      <a:pt x="513" y="474"/>
                      <a:pt x="513" y="474"/>
                      <a:pt x="513" y="474"/>
                    </a:cubicBezTo>
                    <a:cubicBezTo>
                      <a:pt x="572" y="493"/>
                      <a:pt x="572" y="493"/>
                      <a:pt x="572" y="493"/>
                    </a:cubicBezTo>
                    <a:cubicBezTo>
                      <a:pt x="601" y="437"/>
                      <a:pt x="601" y="437"/>
                      <a:pt x="601" y="437"/>
                    </a:cubicBezTo>
                    <a:cubicBezTo>
                      <a:pt x="553" y="396"/>
                      <a:pt x="553" y="396"/>
                      <a:pt x="553" y="396"/>
                    </a:cubicBezTo>
                    <a:cubicBezTo>
                      <a:pt x="553" y="394"/>
                      <a:pt x="553" y="394"/>
                      <a:pt x="553" y="394"/>
                    </a:cubicBezTo>
                    <a:cubicBezTo>
                      <a:pt x="556" y="380"/>
                      <a:pt x="559" y="370"/>
                      <a:pt x="561" y="351"/>
                    </a:cubicBezTo>
                    <a:cubicBezTo>
                      <a:pt x="564" y="351"/>
                      <a:pt x="564" y="351"/>
                      <a:pt x="564" y="351"/>
                    </a:cubicBezTo>
                    <a:cubicBezTo>
                      <a:pt x="618" y="345"/>
                      <a:pt x="618" y="345"/>
                      <a:pt x="618" y="345"/>
                    </a:cubicBezTo>
                    <a:cubicBezTo>
                      <a:pt x="618" y="284"/>
                      <a:pt x="618" y="284"/>
                      <a:pt x="618" y="284"/>
                    </a:cubicBezTo>
                    <a:cubicBezTo>
                      <a:pt x="559" y="271"/>
                      <a:pt x="559" y="271"/>
                      <a:pt x="559" y="271"/>
                    </a:cubicBezTo>
                    <a:cubicBezTo>
                      <a:pt x="561" y="271"/>
                      <a:pt x="561" y="271"/>
                      <a:pt x="561" y="271"/>
                    </a:cubicBezTo>
                    <a:cubicBezTo>
                      <a:pt x="556" y="255"/>
                      <a:pt x="553" y="236"/>
                      <a:pt x="548" y="220"/>
                    </a:cubicBezTo>
                    <a:cubicBezTo>
                      <a:pt x="551" y="220"/>
                      <a:pt x="551" y="220"/>
                      <a:pt x="551" y="220"/>
                    </a:cubicBezTo>
                    <a:cubicBezTo>
                      <a:pt x="596" y="177"/>
                      <a:pt x="596" y="177"/>
                      <a:pt x="596" y="177"/>
                    </a:cubicBezTo>
                    <a:cubicBezTo>
                      <a:pt x="564" y="124"/>
                      <a:pt x="564" y="124"/>
                      <a:pt x="564" y="124"/>
                    </a:cubicBezTo>
                    <a:cubicBezTo>
                      <a:pt x="502" y="145"/>
                      <a:pt x="502" y="145"/>
                      <a:pt x="502" y="145"/>
                    </a:cubicBezTo>
                    <a:cubicBezTo>
                      <a:pt x="502" y="148"/>
                      <a:pt x="502" y="148"/>
                      <a:pt x="502" y="148"/>
                    </a:cubicBezTo>
                    <a:cubicBezTo>
                      <a:pt x="489" y="131"/>
                      <a:pt x="473" y="118"/>
                      <a:pt x="457" y="105"/>
                    </a:cubicBezTo>
                    <a:lnTo>
                      <a:pt x="457" y="105"/>
                    </a:lnTo>
                    <a:cubicBezTo>
                      <a:pt x="473" y="43"/>
                      <a:pt x="473" y="43"/>
                      <a:pt x="473" y="43"/>
                    </a:cubicBezTo>
                    <a:cubicBezTo>
                      <a:pt x="417" y="17"/>
                      <a:pt x="417" y="17"/>
                      <a:pt x="417" y="17"/>
                    </a:cubicBezTo>
                    <a:cubicBezTo>
                      <a:pt x="380" y="70"/>
                      <a:pt x="380" y="70"/>
                      <a:pt x="380" y="70"/>
                    </a:cubicBezTo>
                    <a:close/>
                    <a:moveTo>
                      <a:pt x="521" y="314"/>
                    </a:moveTo>
                    <a:lnTo>
                      <a:pt x="521" y="314"/>
                    </a:lnTo>
                    <a:cubicBezTo>
                      <a:pt x="521" y="431"/>
                      <a:pt x="428" y="525"/>
                      <a:pt x="312" y="525"/>
                    </a:cubicBezTo>
                    <a:cubicBezTo>
                      <a:pt x="195" y="525"/>
                      <a:pt x="101" y="431"/>
                      <a:pt x="101" y="314"/>
                    </a:cubicBezTo>
                    <a:cubicBezTo>
                      <a:pt x="101" y="199"/>
                      <a:pt x="195" y="102"/>
                      <a:pt x="312" y="102"/>
                    </a:cubicBezTo>
                    <a:cubicBezTo>
                      <a:pt x="428" y="102"/>
                      <a:pt x="521" y="199"/>
                      <a:pt x="521" y="314"/>
                    </a:cubicBezTo>
                    <a:close/>
                  </a:path>
                </a:pathLst>
              </a:custGeom>
              <a:grpFill/>
              <a:ln>
                <a:noFill/>
              </a:ln>
              <a:effectLst/>
              <a:extLst/>
            </p:spPr>
            <p:txBody>
              <a:bodyPr wrap="none" anchor="ctr"/>
              <a:lstStyle/>
              <a:p>
                <a:pPr defTabSz="912758" eaLnBrk="1" fontAlgn="auto" hangingPunct="1">
                  <a:spcBef>
                    <a:spcPts val="0"/>
                  </a:spcBef>
                  <a:spcAft>
                    <a:spcPts val="0"/>
                  </a:spcAft>
                  <a:defRPr/>
                </a:pPr>
                <a:endParaRPr lang="en-US">
                  <a:solidFill>
                    <a:prstClr val="black"/>
                  </a:solidFill>
                  <a:latin typeface="Calibri"/>
                  <a:cs typeface="+mn-cs"/>
                </a:endParaRPr>
              </a:p>
            </p:txBody>
          </p:sp>
        </p:grpSp>
      </p:grpSp>
      <p:sp>
        <p:nvSpPr>
          <p:cNvPr id="89" name="Freeform 6788">
            <a:extLst>
              <a:ext uri="{FF2B5EF4-FFF2-40B4-BE49-F238E27FC236}">
                <a16:creationId xmlns:a16="http://schemas.microsoft.com/office/drawing/2014/main" id="{FA20BA66-080D-CF4A-97FC-A71D8E24A6E3}"/>
              </a:ext>
            </a:extLst>
          </p:cNvPr>
          <p:cNvSpPr>
            <a:spLocks noChangeArrowheads="1"/>
          </p:cNvSpPr>
          <p:nvPr/>
        </p:nvSpPr>
        <p:spPr bwMode="auto">
          <a:xfrm>
            <a:off x="7982668" y="8702964"/>
            <a:ext cx="409575" cy="409575"/>
          </a:xfrm>
          <a:custGeom>
            <a:avLst/>
            <a:gdLst>
              <a:gd name="T0" fmla="*/ 1083 w 1084"/>
              <a:gd name="T1" fmla="*/ 544 h 1084"/>
              <a:gd name="T2" fmla="*/ 1083 w 1084"/>
              <a:gd name="T3" fmla="*/ 544 h 1084"/>
              <a:gd name="T4" fmla="*/ 544 w 1084"/>
              <a:gd name="T5" fmla="*/ 1083 h 1084"/>
              <a:gd name="T6" fmla="*/ 0 w 1084"/>
              <a:gd name="T7" fmla="*/ 544 h 1084"/>
              <a:gd name="T8" fmla="*/ 544 w 1084"/>
              <a:gd name="T9" fmla="*/ 0 h 1084"/>
              <a:gd name="T10" fmla="*/ 1083 w 1084"/>
              <a:gd name="T11" fmla="*/ 544 h 1084"/>
            </a:gdLst>
            <a:ahLst/>
            <a:cxnLst>
              <a:cxn ang="0">
                <a:pos x="T0" y="T1"/>
              </a:cxn>
              <a:cxn ang="0">
                <a:pos x="T2" y="T3"/>
              </a:cxn>
              <a:cxn ang="0">
                <a:pos x="T4" y="T5"/>
              </a:cxn>
              <a:cxn ang="0">
                <a:pos x="T6" y="T7"/>
              </a:cxn>
              <a:cxn ang="0">
                <a:pos x="T8" y="T9"/>
              </a:cxn>
              <a:cxn ang="0">
                <a:pos x="T10" y="T11"/>
              </a:cxn>
            </a:cxnLst>
            <a:rect l="0" t="0" r="r" b="b"/>
            <a:pathLst>
              <a:path w="1084" h="1084">
                <a:moveTo>
                  <a:pt x="1083" y="544"/>
                </a:moveTo>
                <a:lnTo>
                  <a:pt x="1083" y="544"/>
                </a:lnTo>
                <a:cubicBezTo>
                  <a:pt x="1083" y="842"/>
                  <a:pt x="843" y="1083"/>
                  <a:pt x="544" y="1083"/>
                </a:cubicBezTo>
                <a:cubicBezTo>
                  <a:pt x="241" y="1083"/>
                  <a:pt x="0" y="842"/>
                  <a:pt x="0" y="544"/>
                </a:cubicBezTo>
                <a:cubicBezTo>
                  <a:pt x="0" y="245"/>
                  <a:pt x="241" y="0"/>
                  <a:pt x="544" y="0"/>
                </a:cubicBezTo>
                <a:cubicBezTo>
                  <a:pt x="843" y="0"/>
                  <a:pt x="1083" y="245"/>
                  <a:pt x="1083" y="544"/>
                </a:cubicBezTo>
              </a:path>
            </a:pathLst>
          </a:custGeom>
          <a:solidFill>
            <a:schemeClr val="accent6">
              <a:lumMod val="75000"/>
            </a:schemeClr>
          </a:solidFill>
          <a:ln>
            <a:noFill/>
          </a:ln>
          <a:effectLst/>
          <a:extLst/>
        </p:spPr>
        <p:txBody>
          <a:bodyPr wrap="none" anchor="ctr"/>
          <a:lstStyle/>
          <a:p>
            <a:pPr defTabSz="912758" eaLnBrk="1" fontAlgn="auto" hangingPunct="1">
              <a:spcBef>
                <a:spcPts val="0"/>
              </a:spcBef>
              <a:spcAft>
                <a:spcPts val="0"/>
              </a:spcAft>
              <a:defRPr/>
            </a:pPr>
            <a:r>
              <a:rPr lang="el-GR" sz="2000" b="1" dirty="0">
                <a:solidFill>
                  <a:schemeClr val="bg1"/>
                </a:solidFill>
                <a:latin typeface="Times New Roman" pitchFamily="18" charset="0"/>
                <a:cs typeface="Times New Roman" pitchFamily="18" charset="0"/>
              </a:rPr>
              <a:t>04</a:t>
            </a:r>
            <a:endParaRPr lang="en-US" sz="2000" b="1" dirty="0">
              <a:solidFill>
                <a:schemeClr val="bg1"/>
              </a:solidFill>
              <a:latin typeface="Times New Roman" pitchFamily="18" charset="0"/>
              <a:cs typeface="Times New Roman" pitchFamily="18" charset="0"/>
            </a:endParaRPr>
          </a:p>
        </p:txBody>
      </p:sp>
      <p:grpSp>
        <p:nvGrpSpPr>
          <p:cNvPr id="90" name="Group 47">
            <a:extLst>
              <a:ext uri="{FF2B5EF4-FFF2-40B4-BE49-F238E27FC236}">
                <a16:creationId xmlns:a16="http://schemas.microsoft.com/office/drawing/2014/main" id="{085FDF85-0AAC-1B42-A2AB-603BFBC17158}"/>
              </a:ext>
            </a:extLst>
          </p:cNvPr>
          <p:cNvGrpSpPr>
            <a:grpSpLocks/>
          </p:cNvGrpSpPr>
          <p:nvPr/>
        </p:nvGrpSpPr>
        <p:grpSpPr bwMode="auto">
          <a:xfrm>
            <a:off x="8449393" y="8987127"/>
            <a:ext cx="774700" cy="185738"/>
            <a:chOff x="5346708" y="2510205"/>
            <a:chExt cx="914979" cy="164705"/>
          </a:xfrm>
        </p:grpSpPr>
        <p:cxnSp>
          <p:nvCxnSpPr>
            <p:cNvPr id="91" name="Straight Connector 48">
              <a:extLst>
                <a:ext uri="{FF2B5EF4-FFF2-40B4-BE49-F238E27FC236}">
                  <a16:creationId xmlns:a16="http://schemas.microsoft.com/office/drawing/2014/main" id="{EBCBA13B-96B2-AB42-9CF5-A07CFBFC4A93}"/>
                </a:ext>
              </a:extLst>
            </p:cNvPr>
            <p:cNvCxnSpPr/>
            <p:nvPr/>
          </p:nvCxnSpPr>
          <p:spPr>
            <a:xfrm flipH="1">
              <a:off x="5560785" y="2668514"/>
              <a:ext cx="700902" cy="4798"/>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49">
              <a:extLst>
                <a:ext uri="{FF2B5EF4-FFF2-40B4-BE49-F238E27FC236}">
                  <a16:creationId xmlns:a16="http://schemas.microsoft.com/office/drawing/2014/main" id="{D82D4982-A6F1-F549-9EFA-06E3FE4BC501}"/>
                </a:ext>
              </a:extLst>
            </p:cNvPr>
            <p:cNvCxnSpPr/>
            <p:nvPr/>
          </p:nvCxnSpPr>
          <p:spPr>
            <a:xfrm flipH="1" flipV="1">
              <a:off x="5346708" y="2510205"/>
              <a:ext cx="215662" cy="16470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73717AD3-24CD-2B4F-9180-E87F7AAD7145}"/>
              </a:ext>
            </a:extLst>
          </p:cNvPr>
          <p:cNvSpPr txBox="1">
            <a:spLocks noChangeArrowheads="1"/>
          </p:cNvSpPr>
          <p:nvPr/>
        </p:nvSpPr>
        <p:spPr bwMode="auto">
          <a:xfrm>
            <a:off x="9266956" y="8611884"/>
            <a:ext cx="6887444" cy="103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512" tIns="54756" rIns="109512" bIns="54756">
            <a:spAutoFit/>
          </a:bodyPr>
          <a:lstStyle>
            <a:lvl1pPr defTabSz="911225">
              <a:defRPr>
                <a:solidFill>
                  <a:schemeClr val="tx1"/>
                </a:solidFill>
                <a:latin typeface="Arial" panose="020B0604020202020204" pitchFamily="34" charset="0"/>
                <a:cs typeface="Arial" panose="020B0604020202020204" pitchFamily="34" charset="0"/>
              </a:defRPr>
            </a:lvl1pPr>
            <a:lvl2pPr marL="742950" indent="-285750" defTabSz="911225">
              <a:defRPr>
                <a:solidFill>
                  <a:schemeClr val="tx1"/>
                </a:solidFill>
                <a:latin typeface="Arial" panose="020B0604020202020204" pitchFamily="34" charset="0"/>
                <a:cs typeface="Arial" panose="020B0604020202020204" pitchFamily="34" charset="0"/>
              </a:defRPr>
            </a:lvl2pPr>
            <a:lvl3pPr marL="1143000" indent="-228600" defTabSz="911225">
              <a:defRPr>
                <a:solidFill>
                  <a:schemeClr val="tx1"/>
                </a:solidFill>
                <a:latin typeface="Arial" panose="020B0604020202020204" pitchFamily="34" charset="0"/>
                <a:cs typeface="Arial" panose="020B0604020202020204" pitchFamily="34" charset="0"/>
              </a:defRPr>
            </a:lvl3pPr>
            <a:lvl4pPr marL="1600200" indent="-228600" defTabSz="911225">
              <a:defRPr>
                <a:solidFill>
                  <a:schemeClr val="tx1"/>
                </a:solidFill>
                <a:latin typeface="Arial" panose="020B0604020202020204" pitchFamily="34" charset="0"/>
                <a:cs typeface="Arial" panose="020B0604020202020204" pitchFamily="34" charset="0"/>
              </a:defRPr>
            </a:lvl4pPr>
            <a:lvl5pPr marL="2057400" indent="-228600" defTabSz="911225">
              <a:defRPr>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el-GR" sz="2000" dirty="0">
                <a:solidFill>
                  <a:schemeClr val="tx2"/>
                </a:solidFill>
              </a:rPr>
              <a:t>Negotiating with all contractors their remuneration, the terms of the Agency's contracts, the prices of medical devices and medicines</a:t>
            </a:r>
            <a:endParaRPr lang="el-GR" altLang="el-GR" sz="2000" dirty="0">
              <a:solidFill>
                <a:schemeClr val="tx2"/>
              </a:solidFill>
            </a:endParaRPr>
          </a:p>
        </p:txBody>
      </p:sp>
      <p:sp>
        <p:nvSpPr>
          <p:cNvPr id="95" name="TextBox 4">
            <a:extLst>
              <a:ext uri="{FF2B5EF4-FFF2-40B4-BE49-F238E27FC236}">
                <a16:creationId xmlns:a16="http://schemas.microsoft.com/office/drawing/2014/main" id="{00F74C37-FA4F-7846-BE28-8D45913030A4}"/>
              </a:ext>
            </a:extLst>
          </p:cNvPr>
          <p:cNvSpPr txBox="1">
            <a:spLocks noChangeArrowheads="1"/>
          </p:cNvSpPr>
          <p:nvPr/>
        </p:nvSpPr>
        <p:spPr bwMode="auto">
          <a:xfrm>
            <a:off x="4011930" y="3276276"/>
            <a:ext cx="10536237" cy="600075"/>
          </a:xfrm>
          <a:prstGeom prst="rect">
            <a:avLst/>
          </a:prstGeom>
          <a:solidFill>
            <a:srgbClr val="00B0F0"/>
          </a:solidFill>
          <a:ln>
            <a:noFill/>
          </a:ln>
          <a:extLst/>
        </p:spPr>
        <p:txBody>
          <a:bodyPr lIns="45621" tIns="22816" rIns="45621" bIns="22816" anchor="ct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l-GR" sz="3600" b="1" dirty="0">
                <a:solidFill>
                  <a:schemeClr val="bg1"/>
                </a:solidFill>
                <a:latin typeface="Lato Regular"/>
              </a:rPr>
              <a:t>EOPYY Competences</a:t>
            </a:r>
            <a:endParaRPr lang="el-GR" altLang="el-GR" sz="3600" b="1" dirty="0">
              <a:solidFill>
                <a:schemeClr val="bg1"/>
              </a:solidFill>
              <a:latin typeface="Lato Regular"/>
            </a:endParaRPr>
          </a:p>
        </p:txBody>
      </p:sp>
    </p:spTree>
    <p:extLst>
      <p:ext uri="{BB962C8B-B14F-4D97-AF65-F5344CB8AC3E}">
        <p14:creationId xmlns:p14="http://schemas.microsoft.com/office/powerpoint/2010/main" val="426943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89"/>
                                        </p:tgtEl>
                                        <p:attrNameLst>
                                          <p:attrName>style.visibility</p:attrName>
                                        </p:attrNameLst>
                                      </p:cBhvr>
                                      <p:to>
                                        <p:strVal val="visible"/>
                                      </p:to>
                                    </p:set>
                                    <p:anim calcmode="lin" valueType="num">
                                      <p:cBhvr>
                                        <p:cTn id="58" dur="500" fill="hold"/>
                                        <p:tgtEl>
                                          <p:spTgt spid="89"/>
                                        </p:tgtEl>
                                        <p:attrNameLst>
                                          <p:attrName>ppt_w</p:attrName>
                                        </p:attrNameLst>
                                      </p:cBhvr>
                                      <p:tavLst>
                                        <p:tav tm="0">
                                          <p:val>
                                            <p:fltVal val="0"/>
                                          </p:val>
                                        </p:tav>
                                        <p:tav tm="100000">
                                          <p:val>
                                            <p:strVal val="#ppt_w"/>
                                          </p:val>
                                        </p:tav>
                                      </p:tavLst>
                                    </p:anim>
                                    <p:anim calcmode="lin" valueType="num">
                                      <p:cBhvr>
                                        <p:cTn id="59" dur="500" fill="hold"/>
                                        <p:tgtEl>
                                          <p:spTgt spid="89"/>
                                        </p:tgtEl>
                                        <p:attrNameLst>
                                          <p:attrName>ppt_h</p:attrName>
                                        </p:attrNameLst>
                                      </p:cBhvr>
                                      <p:tavLst>
                                        <p:tav tm="0">
                                          <p:val>
                                            <p:fltVal val="0"/>
                                          </p:val>
                                        </p:tav>
                                        <p:tav tm="100000">
                                          <p:val>
                                            <p:strVal val="#ppt_h"/>
                                          </p:val>
                                        </p:tav>
                                      </p:tavLst>
                                    </p:anim>
                                    <p:animEffect transition="in" filter="fade">
                                      <p:cBhvr>
                                        <p:cTn id="60" dur="500"/>
                                        <p:tgtEl>
                                          <p:spTgt spid="89"/>
                                        </p:tgtEl>
                                      </p:cBhvr>
                                    </p:animEffect>
                                  </p:childTnLst>
                                </p:cTn>
                              </p:par>
                              <p:par>
                                <p:cTn id="61" presetID="53" presetClass="entr" presetSubtype="16" fill="hold" nodeType="withEffect">
                                  <p:stCondLst>
                                    <p:cond delay="0"/>
                                  </p:stCondLst>
                                  <p:childTnLst>
                                    <p:set>
                                      <p:cBhvr>
                                        <p:cTn id="62" dur="1" fill="hold">
                                          <p:stCondLst>
                                            <p:cond delay="0"/>
                                          </p:stCondLst>
                                        </p:cTn>
                                        <p:tgtEl>
                                          <p:spTgt spid="90"/>
                                        </p:tgtEl>
                                        <p:attrNameLst>
                                          <p:attrName>style.visibility</p:attrName>
                                        </p:attrNameLst>
                                      </p:cBhvr>
                                      <p:to>
                                        <p:strVal val="visible"/>
                                      </p:to>
                                    </p:set>
                                    <p:anim calcmode="lin" valueType="num">
                                      <p:cBhvr>
                                        <p:cTn id="63" dur="500" fill="hold"/>
                                        <p:tgtEl>
                                          <p:spTgt spid="90"/>
                                        </p:tgtEl>
                                        <p:attrNameLst>
                                          <p:attrName>ppt_w</p:attrName>
                                        </p:attrNameLst>
                                      </p:cBhvr>
                                      <p:tavLst>
                                        <p:tav tm="0">
                                          <p:val>
                                            <p:fltVal val="0"/>
                                          </p:val>
                                        </p:tav>
                                        <p:tav tm="100000">
                                          <p:val>
                                            <p:strVal val="#ppt_w"/>
                                          </p:val>
                                        </p:tav>
                                      </p:tavLst>
                                    </p:anim>
                                    <p:anim calcmode="lin" valueType="num">
                                      <p:cBhvr>
                                        <p:cTn id="64" dur="500" fill="hold"/>
                                        <p:tgtEl>
                                          <p:spTgt spid="90"/>
                                        </p:tgtEl>
                                        <p:attrNameLst>
                                          <p:attrName>ppt_h</p:attrName>
                                        </p:attrNameLst>
                                      </p:cBhvr>
                                      <p:tavLst>
                                        <p:tav tm="0">
                                          <p:val>
                                            <p:fltVal val="0"/>
                                          </p:val>
                                        </p:tav>
                                        <p:tav tm="100000">
                                          <p:val>
                                            <p:strVal val="#ppt_h"/>
                                          </p:val>
                                        </p:tav>
                                      </p:tavLst>
                                    </p:anim>
                                    <p:animEffect transition="in" filter="fade">
                                      <p:cBhvr>
                                        <p:cTn id="65" dur="500"/>
                                        <p:tgtEl>
                                          <p:spTgt spid="90"/>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93"/>
                                        </p:tgtEl>
                                        <p:attrNameLst>
                                          <p:attrName>style.visibility</p:attrName>
                                        </p:attrNameLst>
                                      </p:cBhvr>
                                      <p:to>
                                        <p:strVal val="visible"/>
                                      </p:to>
                                    </p:set>
                                    <p:anim calcmode="lin" valueType="num">
                                      <p:cBhvr>
                                        <p:cTn id="68" dur="500" fill="hold"/>
                                        <p:tgtEl>
                                          <p:spTgt spid="93"/>
                                        </p:tgtEl>
                                        <p:attrNameLst>
                                          <p:attrName>ppt_w</p:attrName>
                                        </p:attrNameLst>
                                      </p:cBhvr>
                                      <p:tavLst>
                                        <p:tav tm="0">
                                          <p:val>
                                            <p:fltVal val="0"/>
                                          </p:val>
                                        </p:tav>
                                        <p:tav tm="100000">
                                          <p:val>
                                            <p:strVal val="#ppt_w"/>
                                          </p:val>
                                        </p:tav>
                                      </p:tavLst>
                                    </p:anim>
                                    <p:anim calcmode="lin" valueType="num">
                                      <p:cBhvr>
                                        <p:cTn id="69" dur="500" fill="hold"/>
                                        <p:tgtEl>
                                          <p:spTgt spid="93"/>
                                        </p:tgtEl>
                                        <p:attrNameLst>
                                          <p:attrName>ppt_h</p:attrName>
                                        </p:attrNameLst>
                                      </p:cBhvr>
                                      <p:tavLst>
                                        <p:tav tm="0">
                                          <p:val>
                                            <p:fltVal val="0"/>
                                          </p:val>
                                        </p:tav>
                                        <p:tav tm="100000">
                                          <p:val>
                                            <p:strVal val="#ppt_h"/>
                                          </p:val>
                                        </p:tav>
                                      </p:tavLst>
                                    </p:anim>
                                    <p:animEffect transition="in" filter="fade">
                                      <p:cBhvr>
                                        <p:cTn id="7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89" grpId="0" animBg="1"/>
      <p:bldP spid="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grpSp>
        <p:nvGrpSpPr>
          <p:cNvPr id="5" name="Group 1">
            <a:extLst>
              <a:ext uri="{FF2B5EF4-FFF2-40B4-BE49-F238E27FC236}">
                <a16:creationId xmlns:a16="http://schemas.microsoft.com/office/drawing/2014/main" id="{6DE38E9B-0FFC-8D4B-8986-7FB7562BFA8D}"/>
              </a:ext>
            </a:extLst>
          </p:cNvPr>
          <p:cNvGrpSpPr>
            <a:grpSpLocks/>
          </p:cNvGrpSpPr>
          <p:nvPr/>
        </p:nvGrpSpPr>
        <p:grpSpPr bwMode="auto">
          <a:xfrm>
            <a:off x="10474304" y="4979547"/>
            <a:ext cx="2271712" cy="2271713"/>
            <a:chOff x="2310042" y="3997423"/>
            <a:chExt cx="6161182" cy="6161182"/>
          </a:xfrm>
        </p:grpSpPr>
        <p:grpSp>
          <p:nvGrpSpPr>
            <p:cNvPr id="6" name="Group 59">
              <a:extLst>
                <a:ext uri="{FF2B5EF4-FFF2-40B4-BE49-F238E27FC236}">
                  <a16:creationId xmlns:a16="http://schemas.microsoft.com/office/drawing/2014/main" id="{617FB2BA-21D4-5D41-A3C0-F87B7F870317}"/>
                </a:ext>
              </a:extLst>
            </p:cNvPr>
            <p:cNvGrpSpPr>
              <a:grpSpLocks/>
            </p:cNvGrpSpPr>
            <p:nvPr/>
          </p:nvGrpSpPr>
          <p:grpSpPr bwMode="auto">
            <a:xfrm>
              <a:off x="2310042" y="3997423"/>
              <a:ext cx="6161182" cy="6161182"/>
              <a:chOff x="652452" y="1752600"/>
              <a:chExt cx="2743200" cy="2743200"/>
            </a:xfrm>
          </p:grpSpPr>
          <p:sp>
            <p:nvSpPr>
              <p:cNvPr id="8" name="Oval 60">
                <a:extLst>
                  <a:ext uri="{FF2B5EF4-FFF2-40B4-BE49-F238E27FC236}">
                    <a16:creationId xmlns:a16="http://schemas.microsoft.com/office/drawing/2014/main" id="{7F34B444-F0EE-F749-AFC3-82DA0975CF44}"/>
                  </a:ext>
                </a:extLst>
              </p:cNvPr>
              <p:cNvSpPr/>
              <p:nvPr/>
            </p:nvSpPr>
            <p:spPr>
              <a:xfrm>
                <a:off x="652452" y="1752600"/>
                <a:ext cx="2743200" cy="27432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576" eaLnBrk="1" fontAlgn="auto" hangingPunct="1">
                  <a:spcBef>
                    <a:spcPts val="0"/>
                  </a:spcBef>
                  <a:spcAft>
                    <a:spcPts val="0"/>
                  </a:spcAft>
                  <a:defRPr/>
                </a:pPr>
                <a:endParaRPr lang="en-US"/>
              </a:p>
            </p:txBody>
          </p:sp>
          <p:sp>
            <p:nvSpPr>
              <p:cNvPr id="9" name="Pie 3">
                <a:extLst>
                  <a:ext uri="{FF2B5EF4-FFF2-40B4-BE49-F238E27FC236}">
                    <a16:creationId xmlns:a16="http://schemas.microsoft.com/office/drawing/2014/main" id="{16BFFF01-0995-CC4C-A497-6CD2C439C3DE}"/>
                  </a:ext>
                </a:extLst>
              </p:cNvPr>
              <p:cNvSpPr/>
              <p:nvPr/>
            </p:nvSpPr>
            <p:spPr>
              <a:xfrm>
                <a:off x="1756633" y="2398623"/>
                <a:ext cx="1639019" cy="1851803"/>
              </a:xfrm>
              <a:custGeom>
                <a:avLst/>
                <a:gdLst>
                  <a:gd name="connsiteX0" fmla="*/ 2692275 w 2743200"/>
                  <a:gd name="connsiteY0" fmla="*/ 1001324 h 2743200"/>
                  <a:gd name="connsiteX1" fmla="*/ 2155489 w 2743200"/>
                  <a:gd name="connsiteY1" fmla="*/ 2497124 h 2743200"/>
                  <a:gd name="connsiteX2" fmla="*/ 1371600 w 2743200"/>
                  <a:gd name="connsiteY2" fmla="*/ 1371600 h 2743200"/>
                  <a:gd name="connsiteX3" fmla="*/ 2692275 w 2743200"/>
                  <a:gd name="connsiteY3" fmla="*/ 1001324 h 2743200"/>
                  <a:gd name="connsiteX0" fmla="*/ 1320675 w 1371688"/>
                  <a:gd name="connsiteY0" fmla="*/ 0 h 1495800"/>
                  <a:gd name="connsiteX1" fmla="*/ 783889 w 1371688"/>
                  <a:gd name="connsiteY1" fmla="*/ 1495800 h 1495800"/>
                  <a:gd name="connsiteX2" fmla="*/ 0 w 1371688"/>
                  <a:gd name="connsiteY2" fmla="*/ 370276 h 1495800"/>
                  <a:gd name="connsiteX3" fmla="*/ 457891 w 1371688"/>
                  <a:gd name="connsiteY3" fmla="*/ 206990 h 1495800"/>
                  <a:gd name="connsiteX4" fmla="*/ 1320675 w 1371688"/>
                  <a:gd name="connsiteY4" fmla="*/ 0 h 1495800"/>
                  <a:gd name="connsiteX0" fmla="*/ 1320675 w 1371688"/>
                  <a:gd name="connsiteY0" fmla="*/ 354985 h 1850785"/>
                  <a:gd name="connsiteX1" fmla="*/ 783889 w 1371688"/>
                  <a:gd name="connsiteY1" fmla="*/ 1850785 h 1850785"/>
                  <a:gd name="connsiteX2" fmla="*/ 0 w 1371688"/>
                  <a:gd name="connsiteY2" fmla="*/ 725261 h 1850785"/>
                  <a:gd name="connsiteX3" fmla="*/ 667441 w 1371688"/>
                  <a:gd name="connsiteY3" fmla="*/ 0 h 1850785"/>
                  <a:gd name="connsiteX4" fmla="*/ 1320675 w 1371688"/>
                  <a:gd name="connsiteY4" fmla="*/ 354985 h 1850785"/>
                  <a:gd name="connsiteX0" fmla="*/ 1587375 w 1638388"/>
                  <a:gd name="connsiteY0" fmla="*/ 354985 h 1850785"/>
                  <a:gd name="connsiteX1" fmla="*/ 1050589 w 1638388"/>
                  <a:gd name="connsiteY1" fmla="*/ 1850785 h 1850785"/>
                  <a:gd name="connsiteX2" fmla="*/ 0 w 1638388"/>
                  <a:gd name="connsiteY2" fmla="*/ 953861 h 1850785"/>
                  <a:gd name="connsiteX3" fmla="*/ 934141 w 1638388"/>
                  <a:gd name="connsiteY3" fmla="*/ 0 h 1850785"/>
                  <a:gd name="connsiteX4" fmla="*/ 1587375 w 1638388"/>
                  <a:gd name="connsiteY4" fmla="*/ 354985 h 185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88" h="1850785">
                    <a:moveTo>
                      <a:pt x="1587375" y="354985"/>
                    </a:moveTo>
                    <a:cubicBezTo>
                      <a:pt x="1744949" y="917010"/>
                      <a:pt x="1529566" y="1517194"/>
                      <a:pt x="1050589" y="1850785"/>
                    </a:cubicBezTo>
                    <a:lnTo>
                      <a:pt x="0" y="953861"/>
                    </a:lnTo>
                    <a:lnTo>
                      <a:pt x="934141" y="0"/>
                    </a:lnTo>
                    <a:lnTo>
                      <a:pt x="1587375" y="35498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576" eaLnBrk="1" fontAlgn="auto" hangingPunct="1">
                  <a:spcBef>
                    <a:spcPts val="0"/>
                  </a:spcBef>
                  <a:spcAft>
                    <a:spcPts val="0"/>
                  </a:spcAft>
                  <a:defRPr/>
                </a:pPr>
                <a:endParaRPr lang="en-US">
                  <a:solidFill>
                    <a:schemeClr val="tx1"/>
                  </a:solidFill>
                </a:endParaRPr>
              </a:p>
            </p:txBody>
          </p:sp>
          <p:sp>
            <p:nvSpPr>
              <p:cNvPr id="10" name="Oval 62">
                <a:extLst>
                  <a:ext uri="{FF2B5EF4-FFF2-40B4-BE49-F238E27FC236}">
                    <a16:creationId xmlns:a16="http://schemas.microsoft.com/office/drawing/2014/main" id="{80900416-6515-5D46-B681-80E26846AC15}"/>
                  </a:ext>
                </a:extLst>
              </p:cNvPr>
              <p:cNvSpPr/>
              <p:nvPr/>
            </p:nvSpPr>
            <p:spPr>
              <a:xfrm>
                <a:off x="1018595" y="2118744"/>
                <a:ext cx="2010914" cy="2010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576" eaLnBrk="1" fontAlgn="auto" hangingPunct="1">
                  <a:spcBef>
                    <a:spcPts val="0"/>
                  </a:spcBef>
                  <a:spcAft>
                    <a:spcPts val="0"/>
                  </a:spcAft>
                  <a:defRPr/>
                </a:pPr>
                <a:endParaRPr lang="en-US"/>
              </a:p>
            </p:txBody>
          </p:sp>
        </p:grpSp>
        <p:sp>
          <p:nvSpPr>
            <p:cNvPr id="7" name="Content Placeholder 2">
              <a:extLst>
                <a:ext uri="{FF2B5EF4-FFF2-40B4-BE49-F238E27FC236}">
                  <a16:creationId xmlns:a16="http://schemas.microsoft.com/office/drawing/2014/main" id="{D3F0BC30-F314-BF45-891F-63655C18F045}"/>
                </a:ext>
              </a:extLst>
            </p:cNvPr>
            <p:cNvSpPr txBox="1">
              <a:spLocks/>
            </p:cNvSpPr>
            <p:nvPr/>
          </p:nvSpPr>
          <p:spPr bwMode="auto">
            <a:xfrm>
              <a:off x="3046058" y="5802953"/>
              <a:ext cx="4865784" cy="225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a:solidFill>
                    <a:schemeClr val="tx1"/>
                  </a:solidFill>
                  <a:latin typeface="Arial" panose="020B0604020202020204" pitchFamily="34" charset="0"/>
                  <a:cs typeface="Arial" panose="020B0604020202020204" pitchFamily="34" charset="0"/>
                </a:defRPr>
              </a:lvl1pPr>
              <a:lvl2pPr marL="742950" indent="-285750" defTabSz="911225">
                <a:defRPr>
                  <a:solidFill>
                    <a:schemeClr val="tx1"/>
                  </a:solidFill>
                  <a:latin typeface="Arial" panose="020B0604020202020204" pitchFamily="34" charset="0"/>
                  <a:cs typeface="Arial" panose="020B0604020202020204" pitchFamily="34" charset="0"/>
                </a:defRPr>
              </a:lvl2pPr>
              <a:lvl3pPr marL="1143000" indent="-228600" defTabSz="911225">
                <a:defRPr>
                  <a:solidFill>
                    <a:schemeClr val="tx1"/>
                  </a:solidFill>
                  <a:latin typeface="Arial" panose="020B0604020202020204" pitchFamily="34" charset="0"/>
                  <a:cs typeface="Arial" panose="020B0604020202020204" pitchFamily="34" charset="0"/>
                </a:defRPr>
              </a:lvl3pPr>
              <a:lvl4pPr marL="1600200" indent="-228600" defTabSz="911225">
                <a:defRPr>
                  <a:solidFill>
                    <a:schemeClr val="tx1"/>
                  </a:solidFill>
                  <a:latin typeface="Arial" panose="020B0604020202020204" pitchFamily="34" charset="0"/>
                  <a:cs typeface="Arial" panose="020B0604020202020204" pitchFamily="34" charset="0"/>
                </a:defRPr>
              </a:lvl4pPr>
              <a:lvl5pPr marL="2057400" indent="-228600" defTabSz="911225">
                <a:defRPr>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l-GR" altLang="el-GR" sz="4800" b="1" dirty="0">
                  <a:solidFill>
                    <a:schemeClr val="bg1"/>
                  </a:solidFill>
                  <a:latin typeface="Lato Regular"/>
                  <a:ea typeface="Lato Regular"/>
                  <a:cs typeface="Lato Regular"/>
                </a:rPr>
                <a:t>11</a:t>
              </a:r>
              <a:r>
                <a:rPr lang="en-US" altLang="el-GR" sz="4800" b="1" dirty="0">
                  <a:solidFill>
                    <a:schemeClr val="bg1"/>
                  </a:solidFill>
                  <a:latin typeface="Lato Regular"/>
                  <a:ea typeface="Lato Regular"/>
                  <a:cs typeface="Lato Regular"/>
                </a:rPr>
                <a:t> </a:t>
              </a:r>
              <a:r>
                <a:rPr lang="en-GB" altLang="el-GR" sz="4800" b="1" dirty="0">
                  <a:solidFill>
                    <a:schemeClr val="bg1"/>
                  </a:solidFill>
                  <a:latin typeface="Lato Regular"/>
                  <a:ea typeface="Lato Regular"/>
                  <a:cs typeface="Lato Regular"/>
                </a:rPr>
                <a:t>m</a:t>
              </a:r>
              <a:r>
                <a:rPr lang="el-GR" altLang="el-GR" sz="4800" b="1" dirty="0">
                  <a:solidFill>
                    <a:schemeClr val="bg1"/>
                  </a:solidFill>
                  <a:latin typeface="Lato Regular"/>
                  <a:ea typeface="Lato Regular"/>
                  <a:cs typeface="Lato Regular"/>
                </a:rPr>
                <a:t>.</a:t>
              </a:r>
              <a:endParaRPr lang="en-US" altLang="el-GR" sz="2000" b="1" dirty="0">
                <a:solidFill>
                  <a:schemeClr val="bg1"/>
                </a:solidFill>
                <a:latin typeface="Lato Regular"/>
                <a:ea typeface="Lato Regular"/>
                <a:cs typeface="Lato Regular"/>
              </a:endParaRPr>
            </a:p>
          </p:txBody>
        </p:sp>
      </p:grpSp>
      <p:grpSp>
        <p:nvGrpSpPr>
          <p:cNvPr id="11" name="Group 65">
            <a:extLst>
              <a:ext uri="{FF2B5EF4-FFF2-40B4-BE49-F238E27FC236}">
                <a16:creationId xmlns:a16="http://schemas.microsoft.com/office/drawing/2014/main" id="{E8C1249B-9AA7-A847-982F-EF4ED2A74770}"/>
              </a:ext>
            </a:extLst>
          </p:cNvPr>
          <p:cNvGrpSpPr>
            <a:grpSpLocks/>
          </p:cNvGrpSpPr>
          <p:nvPr/>
        </p:nvGrpSpPr>
        <p:grpSpPr bwMode="auto">
          <a:xfrm>
            <a:off x="13441749" y="4827148"/>
            <a:ext cx="2660650" cy="2662237"/>
            <a:chOff x="2310042" y="3997423"/>
            <a:chExt cx="6161182" cy="6161182"/>
          </a:xfrm>
        </p:grpSpPr>
        <p:grpSp>
          <p:nvGrpSpPr>
            <p:cNvPr id="12" name="Group 66">
              <a:extLst>
                <a:ext uri="{FF2B5EF4-FFF2-40B4-BE49-F238E27FC236}">
                  <a16:creationId xmlns:a16="http://schemas.microsoft.com/office/drawing/2014/main" id="{979727B4-A079-E849-8569-A4868FA4CB86}"/>
                </a:ext>
              </a:extLst>
            </p:cNvPr>
            <p:cNvGrpSpPr>
              <a:grpSpLocks/>
            </p:cNvGrpSpPr>
            <p:nvPr/>
          </p:nvGrpSpPr>
          <p:grpSpPr bwMode="auto">
            <a:xfrm>
              <a:off x="2310042" y="3997423"/>
              <a:ext cx="6161182" cy="6161182"/>
              <a:chOff x="652452" y="1752600"/>
              <a:chExt cx="2743200" cy="2743200"/>
            </a:xfrm>
          </p:grpSpPr>
          <p:sp>
            <p:nvSpPr>
              <p:cNvPr id="14" name="Oval 68">
                <a:extLst>
                  <a:ext uri="{FF2B5EF4-FFF2-40B4-BE49-F238E27FC236}">
                    <a16:creationId xmlns:a16="http://schemas.microsoft.com/office/drawing/2014/main" id="{E3DA53D0-8C37-BF4B-8F80-2DF6D8897018}"/>
                  </a:ext>
                </a:extLst>
              </p:cNvPr>
              <p:cNvSpPr/>
              <p:nvPr/>
            </p:nvSpPr>
            <p:spPr>
              <a:xfrm>
                <a:off x="652452" y="1752600"/>
                <a:ext cx="2743200" cy="27432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576" eaLnBrk="1" fontAlgn="auto" hangingPunct="1">
                  <a:spcBef>
                    <a:spcPts val="0"/>
                  </a:spcBef>
                  <a:spcAft>
                    <a:spcPts val="0"/>
                  </a:spcAft>
                  <a:defRPr/>
                </a:pPr>
                <a:endParaRPr lang="en-US"/>
              </a:p>
            </p:txBody>
          </p:sp>
          <p:sp>
            <p:nvSpPr>
              <p:cNvPr id="15" name="Pie 3">
                <a:extLst>
                  <a:ext uri="{FF2B5EF4-FFF2-40B4-BE49-F238E27FC236}">
                    <a16:creationId xmlns:a16="http://schemas.microsoft.com/office/drawing/2014/main" id="{D7E202A5-5D32-5042-B9F5-38947C431854}"/>
                  </a:ext>
                </a:extLst>
              </p:cNvPr>
              <p:cNvSpPr/>
              <p:nvPr/>
            </p:nvSpPr>
            <p:spPr>
              <a:xfrm>
                <a:off x="1757261" y="2398732"/>
                <a:ext cx="1638391" cy="1851701"/>
              </a:xfrm>
              <a:custGeom>
                <a:avLst/>
                <a:gdLst>
                  <a:gd name="connsiteX0" fmla="*/ 2692275 w 2743200"/>
                  <a:gd name="connsiteY0" fmla="*/ 1001324 h 2743200"/>
                  <a:gd name="connsiteX1" fmla="*/ 2155489 w 2743200"/>
                  <a:gd name="connsiteY1" fmla="*/ 2497124 h 2743200"/>
                  <a:gd name="connsiteX2" fmla="*/ 1371600 w 2743200"/>
                  <a:gd name="connsiteY2" fmla="*/ 1371600 h 2743200"/>
                  <a:gd name="connsiteX3" fmla="*/ 2692275 w 2743200"/>
                  <a:gd name="connsiteY3" fmla="*/ 1001324 h 2743200"/>
                  <a:gd name="connsiteX0" fmla="*/ 1320675 w 1371688"/>
                  <a:gd name="connsiteY0" fmla="*/ 0 h 1495800"/>
                  <a:gd name="connsiteX1" fmla="*/ 783889 w 1371688"/>
                  <a:gd name="connsiteY1" fmla="*/ 1495800 h 1495800"/>
                  <a:gd name="connsiteX2" fmla="*/ 0 w 1371688"/>
                  <a:gd name="connsiteY2" fmla="*/ 370276 h 1495800"/>
                  <a:gd name="connsiteX3" fmla="*/ 457891 w 1371688"/>
                  <a:gd name="connsiteY3" fmla="*/ 206990 h 1495800"/>
                  <a:gd name="connsiteX4" fmla="*/ 1320675 w 1371688"/>
                  <a:gd name="connsiteY4" fmla="*/ 0 h 1495800"/>
                  <a:gd name="connsiteX0" fmla="*/ 1320675 w 1371688"/>
                  <a:gd name="connsiteY0" fmla="*/ 354985 h 1850785"/>
                  <a:gd name="connsiteX1" fmla="*/ 783889 w 1371688"/>
                  <a:gd name="connsiteY1" fmla="*/ 1850785 h 1850785"/>
                  <a:gd name="connsiteX2" fmla="*/ 0 w 1371688"/>
                  <a:gd name="connsiteY2" fmla="*/ 725261 h 1850785"/>
                  <a:gd name="connsiteX3" fmla="*/ 667441 w 1371688"/>
                  <a:gd name="connsiteY3" fmla="*/ 0 h 1850785"/>
                  <a:gd name="connsiteX4" fmla="*/ 1320675 w 1371688"/>
                  <a:gd name="connsiteY4" fmla="*/ 354985 h 1850785"/>
                  <a:gd name="connsiteX0" fmla="*/ 1587375 w 1638388"/>
                  <a:gd name="connsiteY0" fmla="*/ 354985 h 1850785"/>
                  <a:gd name="connsiteX1" fmla="*/ 1050589 w 1638388"/>
                  <a:gd name="connsiteY1" fmla="*/ 1850785 h 1850785"/>
                  <a:gd name="connsiteX2" fmla="*/ 0 w 1638388"/>
                  <a:gd name="connsiteY2" fmla="*/ 953861 h 1850785"/>
                  <a:gd name="connsiteX3" fmla="*/ 934141 w 1638388"/>
                  <a:gd name="connsiteY3" fmla="*/ 0 h 1850785"/>
                  <a:gd name="connsiteX4" fmla="*/ 1587375 w 1638388"/>
                  <a:gd name="connsiteY4" fmla="*/ 354985 h 185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88" h="1850785">
                    <a:moveTo>
                      <a:pt x="1587375" y="354985"/>
                    </a:moveTo>
                    <a:cubicBezTo>
                      <a:pt x="1744949" y="917010"/>
                      <a:pt x="1529566" y="1517194"/>
                      <a:pt x="1050589" y="1850785"/>
                    </a:cubicBezTo>
                    <a:lnTo>
                      <a:pt x="0" y="953861"/>
                    </a:lnTo>
                    <a:lnTo>
                      <a:pt x="934141" y="0"/>
                    </a:lnTo>
                    <a:lnTo>
                      <a:pt x="1587375" y="354985"/>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576" eaLnBrk="1" fontAlgn="auto" hangingPunct="1">
                  <a:spcBef>
                    <a:spcPts val="0"/>
                  </a:spcBef>
                  <a:spcAft>
                    <a:spcPts val="0"/>
                  </a:spcAft>
                  <a:defRPr/>
                </a:pPr>
                <a:endParaRPr lang="en-US">
                  <a:solidFill>
                    <a:schemeClr val="tx1"/>
                  </a:solidFill>
                </a:endParaRPr>
              </a:p>
            </p:txBody>
          </p:sp>
          <p:sp>
            <p:nvSpPr>
              <p:cNvPr id="16" name="Oval 70">
                <a:extLst>
                  <a:ext uri="{FF2B5EF4-FFF2-40B4-BE49-F238E27FC236}">
                    <a16:creationId xmlns:a16="http://schemas.microsoft.com/office/drawing/2014/main" id="{B91387EF-765D-9D4E-BAB8-37C19D0374C3}"/>
                  </a:ext>
                </a:extLst>
              </p:cNvPr>
              <p:cNvSpPr/>
              <p:nvPr/>
            </p:nvSpPr>
            <p:spPr>
              <a:xfrm>
                <a:off x="1017448" y="2119014"/>
                <a:ext cx="2013208" cy="20103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576" eaLnBrk="1" fontAlgn="auto" hangingPunct="1">
                  <a:spcBef>
                    <a:spcPts val="0"/>
                  </a:spcBef>
                  <a:spcAft>
                    <a:spcPts val="0"/>
                  </a:spcAft>
                  <a:defRPr/>
                </a:pPr>
                <a:endParaRPr lang="en-US"/>
              </a:p>
            </p:txBody>
          </p:sp>
        </p:grpSp>
        <p:sp>
          <p:nvSpPr>
            <p:cNvPr id="13" name="Content Placeholder 2">
              <a:extLst>
                <a:ext uri="{FF2B5EF4-FFF2-40B4-BE49-F238E27FC236}">
                  <a16:creationId xmlns:a16="http://schemas.microsoft.com/office/drawing/2014/main" id="{ED195303-F1FA-AC45-AA83-F0C31EDCA2B5}"/>
                </a:ext>
              </a:extLst>
            </p:cNvPr>
            <p:cNvSpPr txBox="1">
              <a:spLocks/>
            </p:cNvSpPr>
            <p:nvPr/>
          </p:nvSpPr>
          <p:spPr bwMode="auto">
            <a:xfrm>
              <a:off x="3198316" y="6184027"/>
              <a:ext cx="4384641" cy="178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a:solidFill>
                    <a:schemeClr val="tx1"/>
                  </a:solidFill>
                  <a:latin typeface="Arial" panose="020B0604020202020204" pitchFamily="34" charset="0"/>
                  <a:cs typeface="Arial" panose="020B0604020202020204" pitchFamily="34" charset="0"/>
                </a:defRPr>
              </a:lvl1pPr>
              <a:lvl2pPr marL="742950" indent="-285750" defTabSz="911225">
                <a:defRPr>
                  <a:solidFill>
                    <a:schemeClr val="tx1"/>
                  </a:solidFill>
                  <a:latin typeface="Arial" panose="020B0604020202020204" pitchFamily="34" charset="0"/>
                  <a:cs typeface="Arial" panose="020B0604020202020204" pitchFamily="34" charset="0"/>
                </a:defRPr>
              </a:lvl2pPr>
              <a:lvl3pPr marL="1143000" indent="-228600" defTabSz="911225">
                <a:defRPr>
                  <a:solidFill>
                    <a:schemeClr val="tx1"/>
                  </a:solidFill>
                  <a:latin typeface="Arial" panose="020B0604020202020204" pitchFamily="34" charset="0"/>
                  <a:cs typeface="Arial" panose="020B0604020202020204" pitchFamily="34" charset="0"/>
                </a:defRPr>
              </a:lvl3pPr>
              <a:lvl4pPr marL="1600200" indent="-228600" defTabSz="911225">
                <a:defRPr>
                  <a:solidFill>
                    <a:schemeClr val="tx1"/>
                  </a:solidFill>
                  <a:latin typeface="Arial" panose="020B0604020202020204" pitchFamily="34" charset="0"/>
                  <a:cs typeface="Arial" panose="020B0604020202020204" pitchFamily="34" charset="0"/>
                </a:defRPr>
              </a:lvl4pPr>
              <a:lvl5pPr marL="2057400" indent="-228600" defTabSz="911225">
                <a:defRPr>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GB" altLang="el-GR" sz="4400" b="1" dirty="0">
                  <a:solidFill>
                    <a:schemeClr val="bg1"/>
                  </a:solidFill>
                  <a:latin typeface="Times New Roman" panose="02020603050405020304" pitchFamily="18" charset="0"/>
                  <a:ea typeface="Lato Regular"/>
                  <a:cs typeface="Times New Roman" panose="02020603050405020304" pitchFamily="18" charset="0"/>
                </a:rPr>
                <a:t>€</a:t>
              </a:r>
              <a:r>
                <a:rPr lang="en-GB" altLang="el-GR" sz="4400" b="1" dirty="0">
                  <a:solidFill>
                    <a:schemeClr val="bg1"/>
                  </a:solidFill>
                  <a:latin typeface="Lato Regular"/>
                  <a:ea typeface="Lato Regular"/>
                  <a:cs typeface="Lato Regular"/>
                </a:rPr>
                <a:t> </a:t>
              </a:r>
              <a:r>
                <a:rPr lang="en-US" altLang="el-GR" sz="4400" b="1" dirty="0">
                  <a:solidFill>
                    <a:schemeClr val="bg1"/>
                  </a:solidFill>
                  <a:latin typeface="Lato Regular"/>
                  <a:ea typeface="Lato Regular"/>
                  <a:cs typeface="Lato Regular"/>
                </a:rPr>
                <a:t>7</a:t>
              </a:r>
              <a:r>
                <a:rPr lang="el-GR" altLang="el-GR" sz="4400" b="1" dirty="0">
                  <a:solidFill>
                    <a:schemeClr val="bg1"/>
                  </a:solidFill>
                  <a:latin typeface="Lato Regular"/>
                  <a:ea typeface="Lato Regular"/>
                  <a:cs typeface="Lato Regular"/>
                </a:rPr>
                <a:t>,</a:t>
              </a:r>
              <a:r>
                <a:rPr lang="en-US" altLang="el-GR" sz="4400" b="1" dirty="0">
                  <a:solidFill>
                    <a:schemeClr val="bg1"/>
                  </a:solidFill>
                  <a:latin typeface="Lato Regular"/>
                  <a:ea typeface="Lato Regular"/>
                  <a:cs typeface="Lato Regular"/>
                </a:rPr>
                <a:t>5 </a:t>
              </a:r>
              <a:r>
                <a:rPr lang="en-GB" altLang="el-GR" sz="4400" b="1" dirty="0">
                  <a:solidFill>
                    <a:schemeClr val="bg1"/>
                  </a:solidFill>
                  <a:latin typeface="Lato Regular"/>
                  <a:ea typeface="Lato Regular"/>
                  <a:cs typeface="Lato Regular"/>
                </a:rPr>
                <a:t>b</a:t>
              </a:r>
              <a:r>
                <a:rPr lang="el-GR" altLang="el-GR" sz="4400" b="1" dirty="0">
                  <a:solidFill>
                    <a:schemeClr val="bg1"/>
                  </a:solidFill>
                  <a:latin typeface="Lato Regular"/>
                  <a:ea typeface="Lato Regular"/>
                  <a:cs typeface="Lato Regular"/>
                </a:rPr>
                <a:t>.</a:t>
              </a:r>
              <a:endParaRPr lang="en-US" altLang="el-GR" sz="2000" b="1" dirty="0">
                <a:solidFill>
                  <a:schemeClr val="bg1"/>
                </a:solidFill>
                <a:latin typeface="Lato Regular"/>
                <a:ea typeface="Lato Regular"/>
                <a:cs typeface="Lato Regular"/>
              </a:endParaRPr>
            </a:p>
          </p:txBody>
        </p:sp>
      </p:grpSp>
      <p:grpSp>
        <p:nvGrpSpPr>
          <p:cNvPr id="17" name="Group 72">
            <a:extLst>
              <a:ext uri="{FF2B5EF4-FFF2-40B4-BE49-F238E27FC236}">
                <a16:creationId xmlns:a16="http://schemas.microsoft.com/office/drawing/2014/main" id="{81AE153E-6572-0749-9DEF-26F1CA959A39}"/>
              </a:ext>
            </a:extLst>
          </p:cNvPr>
          <p:cNvGrpSpPr>
            <a:grpSpLocks/>
          </p:cNvGrpSpPr>
          <p:nvPr/>
        </p:nvGrpSpPr>
        <p:grpSpPr bwMode="auto">
          <a:xfrm>
            <a:off x="5478421" y="5314510"/>
            <a:ext cx="1633537" cy="1633537"/>
            <a:chOff x="652452" y="1752600"/>
            <a:chExt cx="2743200" cy="2743200"/>
          </a:xfrm>
        </p:grpSpPr>
        <p:sp>
          <p:nvSpPr>
            <p:cNvPr id="18" name="Oval 74">
              <a:extLst>
                <a:ext uri="{FF2B5EF4-FFF2-40B4-BE49-F238E27FC236}">
                  <a16:creationId xmlns:a16="http://schemas.microsoft.com/office/drawing/2014/main" id="{13BF2190-0BDC-1A48-8FA7-7AFBA8AE9CC0}"/>
                </a:ext>
              </a:extLst>
            </p:cNvPr>
            <p:cNvSpPr/>
            <p:nvPr/>
          </p:nvSpPr>
          <p:spPr>
            <a:xfrm>
              <a:off x="652452" y="1752600"/>
              <a:ext cx="2743200" cy="27432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576" eaLnBrk="1" fontAlgn="auto" hangingPunct="1">
                <a:spcBef>
                  <a:spcPts val="0"/>
                </a:spcBef>
                <a:spcAft>
                  <a:spcPts val="0"/>
                </a:spcAft>
                <a:defRPr/>
              </a:pPr>
              <a:endParaRPr lang="en-US"/>
            </a:p>
          </p:txBody>
        </p:sp>
        <p:sp>
          <p:nvSpPr>
            <p:cNvPr id="19" name="Pie 3">
              <a:extLst>
                <a:ext uri="{FF2B5EF4-FFF2-40B4-BE49-F238E27FC236}">
                  <a16:creationId xmlns:a16="http://schemas.microsoft.com/office/drawing/2014/main" id="{86647517-E44E-ED47-84E3-10E578AD194B}"/>
                </a:ext>
              </a:extLst>
            </p:cNvPr>
            <p:cNvSpPr/>
            <p:nvPr/>
          </p:nvSpPr>
          <p:spPr>
            <a:xfrm>
              <a:off x="1756130" y="2397745"/>
              <a:ext cx="1639522" cy="1852793"/>
            </a:xfrm>
            <a:custGeom>
              <a:avLst/>
              <a:gdLst>
                <a:gd name="connsiteX0" fmla="*/ 2692275 w 2743200"/>
                <a:gd name="connsiteY0" fmla="*/ 1001324 h 2743200"/>
                <a:gd name="connsiteX1" fmla="*/ 2155489 w 2743200"/>
                <a:gd name="connsiteY1" fmla="*/ 2497124 h 2743200"/>
                <a:gd name="connsiteX2" fmla="*/ 1371600 w 2743200"/>
                <a:gd name="connsiteY2" fmla="*/ 1371600 h 2743200"/>
                <a:gd name="connsiteX3" fmla="*/ 2692275 w 2743200"/>
                <a:gd name="connsiteY3" fmla="*/ 1001324 h 2743200"/>
                <a:gd name="connsiteX0" fmla="*/ 1320675 w 1371688"/>
                <a:gd name="connsiteY0" fmla="*/ 0 h 1495800"/>
                <a:gd name="connsiteX1" fmla="*/ 783889 w 1371688"/>
                <a:gd name="connsiteY1" fmla="*/ 1495800 h 1495800"/>
                <a:gd name="connsiteX2" fmla="*/ 0 w 1371688"/>
                <a:gd name="connsiteY2" fmla="*/ 370276 h 1495800"/>
                <a:gd name="connsiteX3" fmla="*/ 457891 w 1371688"/>
                <a:gd name="connsiteY3" fmla="*/ 206990 h 1495800"/>
                <a:gd name="connsiteX4" fmla="*/ 1320675 w 1371688"/>
                <a:gd name="connsiteY4" fmla="*/ 0 h 1495800"/>
                <a:gd name="connsiteX0" fmla="*/ 1320675 w 1371688"/>
                <a:gd name="connsiteY0" fmla="*/ 354985 h 1850785"/>
                <a:gd name="connsiteX1" fmla="*/ 783889 w 1371688"/>
                <a:gd name="connsiteY1" fmla="*/ 1850785 h 1850785"/>
                <a:gd name="connsiteX2" fmla="*/ 0 w 1371688"/>
                <a:gd name="connsiteY2" fmla="*/ 725261 h 1850785"/>
                <a:gd name="connsiteX3" fmla="*/ 667441 w 1371688"/>
                <a:gd name="connsiteY3" fmla="*/ 0 h 1850785"/>
                <a:gd name="connsiteX4" fmla="*/ 1320675 w 1371688"/>
                <a:gd name="connsiteY4" fmla="*/ 354985 h 1850785"/>
                <a:gd name="connsiteX0" fmla="*/ 1587375 w 1638388"/>
                <a:gd name="connsiteY0" fmla="*/ 354985 h 1850785"/>
                <a:gd name="connsiteX1" fmla="*/ 1050589 w 1638388"/>
                <a:gd name="connsiteY1" fmla="*/ 1850785 h 1850785"/>
                <a:gd name="connsiteX2" fmla="*/ 0 w 1638388"/>
                <a:gd name="connsiteY2" fmla="*/ 953861 h 1850785"/>
                <a:gd name="connsiteX3" fmla="*/ 934141 w 1638388"/>
                <a:gd name="connsiteY3" fmla="*/ 0 h 1850785"/>
                <a:gd name="connsiteX4" fmla="*/ 1587375 w 1638388"/>
                <a:gd name="connsiteY4" fmla="*/ 354985 h 185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88" h="1850785">
                  <a:moveTo>
                    <a:pt x="1587375" y="354985"/>
                  </a:moveTo>
                  <a:cubicBezTo>
                    <a:pt x="1744949" y="917010"/>
                    <a:pt x="1529566" y="1517194"/>
                    <a:pt x="1050589" y="1850785"/>
                  </a:cubicBezTo>
                  <a:lnTo>
                    <a:pt x="0" y="953861"/>
                  </a:lnTo>
                  <a:lnTo>
                    <a:pt x="934141" y="0"/>
                  </a:lnTo>
                  <a:lnTo>
                    <a:pt x="1587375" y="354985"/>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576" eaLnBrk="1" fontAlgn="auto" hangingPunct="1">
                <a:spcBef>
                  <a:spcPts val="0"/>
                </a:spcBef>
                <a:spcAft>
                  <a:spcPts val="0"/>
                </a:spcAft>
                <a:defRPr/>
              </a:pPr>
              <a:endParaRPr lang="en-US">
                <a:solidFill>
                  <a:schemeClr val="tx1"/>
                </a:solidFill>
              </a:endParaRPr>
            </a:p>
          </p:txBody>
        </p:sp>
        <p:sp>
          <p:nvSpPr>
            <p:cNvPr id="20" name="Oval 76">
              <a:extLst>
                <a:ext uri="{FF2B5EF4-FFF2-40B4-BE49-F238E27FC236}">
                  <a16:creationId xmlns:a16="http://schemas.microsoft.com/office/drawing/2014/main" id="{FE55F339-7BFE-0240-A950-B146673F3021}"/>
                </a:ext>
              </a:extLst>
            </p:cNvPr>
            <p:cNvSpPr/>
            <p:nvPr/>
          </p:nvSpPr>
          <p:spPr>
            <a:xfrm>
              <a:off x="1017678" y="2117826"/>
              <a:ext cx="2012748" cy="20127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576" eaLnBrk="1" fontAlgn="auto" hangingPunct="1">
                <a:spcBef>
                  <a:spcPts val="0"/>
                </a:spcBef>
                <a:spcAft>
                  <a:spcPts val="0"/>
                </a:spcAft>
                <a:defRPr/>
              </a:pPr>
              <a:endParaRPr lang="en-US"/>
            </a:p>
          </p:txBody>
        </p:sp>
      </p:grpSp>
      <p:sp>
        <p:nvSpPr>
          <p:cNvPr id="21" name="Content Placeholder 2">
            <a:extLst>
              <a:ext uri="{FF2B5EF4-FFF2-40B4-BE49-F238E27FC236}">
                <a16:creationId xmlns:a16="http://schemas.microsoft.com/office/drawing/2014/main" id="{5D1443F7-16FC-5647-BE97-13E6476E82F5}"/>
              </a:ext>
            </a:extLst>
          </p:cNvPr>
          <p:cNvSpPr txBox="1">
            <a:spLocks/>
          </p:cNvSpPr>
          <p:nvPr/>
        </p:nvSpPr>
        <p:spPr bwMode="auto">
          <a:xfrm>
            <a:off x="5628345" y="5780063"/>
            <a:ext cx="1243888" cy="646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60" tIns="45630" rIns="91260" bIns="45630">
            <a:spAutoFit/>
          </a:bodyPr>
          <a:lstStyle>
            <a:lvl1pPr defTabSz="911225">
              <a:defRPr>
                <a:solidFill>
                  <a:schemeClr val="tx1"/>
                </a:solidFill>
                <a:latin typeface="Arial" panose="020B0604020202020204" pitchFamily="34" charset="0"/>
                <a:cs typeface="Arial" panose="020B0604020202020204" pitchFamily="34" charset="0"/>
              </a:defRPr>
            </a:lvl1pPr>
            <a:lvl2pPr marL="742950" indent="-285750" defTabSz="911225">
              <a:defRPr>
                <a:solidFill>
                  <a:schemeClr val="tx1"/>
                </a:solidFill>
                <a:latin typeface="Arial" panose="020B0604020202020204" pitchFamily="34" charset="0"/>
                <a:cs typeface="Arial" panose="020B0604020202020204" pitchFamily="34" charset="0"/>
              </a:defRPr>
            </a:lvl2pPr>
            <a:lvl3pPr marL="1143000" indent="-228600" defTabSz="911225">
              <a:defRPr>
                <a:solidFill>
                  <a:schemeClr val="tx1"/>
                </a:solidFill>
                <a:latin typeface="Arial" panose="020B0604020202020204" pitchFamily="34" charset="0"/>
                <a:cs typeface="Arial" panose="020B0604020202020204" pitchFamily="34" charset="0"/>
              </a:defRPr>
            </a:lvl3pPr>
            <a:lvl4pPr marL="1600200" indent="-228600" defTabSz="911225">
              <a:defRPr>
                <a:solidFill>
                  <a:schemeClr val="tx1"/>
                </a:solidFill>
                <a:latin typeface="Arial" panose="020B0604020202020204" pitchFamily="34" charset="0"/>
                <a:cs typeface="Arial" panose="020B0604020202020204" pitchFamily="34" charset="0"/>
              </a:defRPr>
            </a:lvl4pPr>
            <a:lvl5pPr marL="2057400" indent="-228600" defTabSz="911225">
              <a:defRPr>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l-GR" altLang="el-GR" sz="3600" b="1" dirty="0">
                <a:solidFill>
                  <a:schemeClr val="bg1"/>
                </a:solidFill>
                <a:latin typeface="Lato Regular"/>
                <a:ea typeface="Lato Regular"/>
                <a:cs typeface="Lato Regular"/>
              </a:rPr>
              <a:t>1</a:t>
            </a:r>
            <a:r>
              <a:rPr lang="en-US" altLang="el-GR" sz="3600" b="1" dirty="0">
                <a:solidFill>
                  <a:schemeClr val="bg1"/>
                </a:solidFill>
                <a:latin typeface="Lato Regular"/>
                <a:ea typeface="Lato Regular"/>
                <a:cs typeface="Lato Regular"/>
              </a:rPr>
              <a:t>.6</a:t>
            </a:r>
            <a:r>
              <a:rPr lang="el-GR" altLang="el-GR" sz="3600" b="1" dirty="0">
                <a:solidFill>
                  <a:schemeClr val="bg1"/>
                </a:solidFill>
                <a:latin typeface="Lato Regular"/>
                <a:ea typeface="Lato Regular"/>
                <a:cs typeface="Lato Regular"/>
              </a:rPr>
              <a:t>00</a:t>
            </a:r>
            <a:endParaRPr lang="en-US" altLang="el-GR" sz="1600" b="1" dirty="0">
              <a:solidFill>
                <a:schemeClr val="bg1"/>
              </a:solidFill>
              <a:latin typeface="Lato Regular"/>
              <a:ea typeface="Lato Regular"/>
              <a:cs typeface="Lato Regular"/>
            </a:endParaRPr>
          </a:p>
        </p:txBody>
      </p:sp>
      <p:sp>
        <p:nvSpPr>
          <p:cNvPr id="22" name="TextBox 21">
            <a:extLst>
              <a:ext uri="{FF2B5EF4-FFF2-40B4-BE49-F238E27FC236}">
                <a16:creationId xmlns:a16="http://schemas.microsoft.com/office/drawing/2014/main" id="{56EC9AB1-96CC-E44E-9D7F-5253C00E95E8}"/>
              </a:ext>
            </a:extLst>
          </p:cNvPr>
          <p:cNvSpPr txBox="1">
            <a:spLocks noChangeArrowheads="1"/>
          </p:cNvSpPr>
          <p:nvPr/>
        </p:nvSpPr>
        <p:spPr bwMode="auto">
          <a:xfrm>
            <a:off x="3477346" y="7583731"/>
            <a:ext cx="1586779" cy="33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42" tIns="45621" rIns="91242" bIns="4562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l-GR" sz="1600" b="1" dirty="0">
                <a:solidFill>
                  <a:schemeClr val="tx2"/>
                </a:solidFill>
                <a:latin typeface="Lato Light"/>
              </a:rPr>
              <a:t>Service Points</a:t>
            </a:r>
            <a:endParaRPr lang="en-US" altLang="el-GR" sz="1600" b="1" dirty="0">
              <a:solidFill>
                <a:schemeClr val="tx2"/>
              </a:solidFill>
              <a:latin typeface="Lato Light"/>
            </a:endParaRPr>
          </a:p>
        </p:txBody>
      </p:sp>
      <p:grpSp>
        <p:nvGrpSpPr>
          <p:cNvPr id="23" name="Group 33">
            <a:extLst>
              <a:ext uri="{FF2B5EF4-FFF2-40B4-BE49-F238E27FC236}">
                <a16:creationId xmlns:a16="http://schemas.microsoft.com/office/drawing/2014/main" id="{5EA4D9A0-53D3-2041-8FE7-00AF81A15423}"/>
              </a:ext>
            </a:extLst>
          </p:cNvPr>
          <p:cNvGrpSpPr>
            <a:grpSpLocks/>
          </p:cNvGrpSpPr>
          <p:nvPr/>
        </p:nvGrpSpPr>
        <p:grpSpPr bwMode="auto">
          <a:xfrm>
            <a:off x="7807691" y="5154083"/>
            <a:ext cx="1944687" cy="1979702"/>
            <a:chOff x="652452" y="1752600"/>
            <a:chExt cx="2743200" cy="2743200"/>
          </a:xfrm>
        </p:grpSpPr>
        <p:sp>
          <p:nvSpPr>
            <p:cNvPr id="24" name="Oval 35">
              <a:extLst>
                <a:ext uri="{FF2B5EF4-FFF2-40B4-BE49-F238E27FC236}">
                  <a16:creationId xmlns:a16="http://schemas.microsoft.com/office/drawing/2014/main" id="{579B780B-7978-6144-8244-09CEE5A5B705}"/>
                </a:ext>
              </a:extLst>
            </p:cNvPr>
            <p:cNvSpPr/>
            <p:nvPr/>
          </p:nvSpPr>
          <p:spPr>
            <a:xfrm>
              <a:off x="652452" y="1752600"/>
              <a:ext cx="2743200" cy="27432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576" eaLnBrk="1" fontAlgn="auto" hangingPunct="1">
                <a:spcBef>
                  <a:spcPts val="0"/>
                </a:spcBef>
                <a:spcAft>
                  <a:spcPts val="0"/>
                </a:spcAft>
                <a:defRPr/>
              </a:pPr>
              <a:endParaRPr lang="en-US"/>
            </a:p>
          </p:txBody>
        </p:sp>
        <p:sp>
          <p:nvSpPr>
            <p:cNvPr id="25" name="Pie 3">
              <a:extLst>
                <a:ext uri="{FF2B5EF4-FFF2-40B4-BE49-F238E27FC236}">
                  <a16:creationId xmlns:a16="http://schemas.microsoft.com/office/drawing/2014/main" id="{945D7AC6-2BE8-0644-824F-E813131D954D}"/>
                </a:ext>
              </a:extLst>
            </p:cNvPr>
            <p:cNvSpPr/>
            <p:nvPr/>
          </p:nvSpPr>
          <p:spPr>
            <a:xfrm>
              <a:off x="1756450" y="2399771"/>
              <a:ext cx="1639202" cy="1849701"/>
            </a:xfrm>
            <a:custGeom>
              <a:avLst/>
              <a:gdLst>
                <a:gd name="connsiteX0" fmla="*/ 2692275 w 2743200"/>
                <a:gd name="connsiteY0" fmla="*/ 1001324 h 2743200"/>
                <a:gd name="connsiteX1" fmla="*/ 2155489 w 2743200"/>
                <a:gd name="connsiteY1" fmla="*/ 2497124 h 2743200"/>
                <a:gd name="connsiteX2" fmla="*/ 1371600 w 2743200"/>
                <a:gd name="connsiteY2" fmla="*/ 1371600 h 2743200"/>
                <a:gd name="connsiteX3" fmla="*/ 2692275 w 2743200"/>
                <a:gd name="connsiteY3" fmla="*/ 1001324 h 2743200"/>
                <a:gd name="connsiteX0" fmla="*/ 1320675 w 1371688"/>
                <a:gd name="connsiteY0" fmla="*/ 0 h 1495800"/>
                <a:gd name="connsiteX1" fmla="*/ 783889 w 1371688"/>
                <a:gd name="connsiteY1" fmla="*/ 1495800 h 1495800"/>
                <a:gd name="connsiteX2" fmla="*/ 0 w 1371688"/>
                <a:gd name="connsiteY2" fmla="*/ 370276 h 1495800"/>
                <a:gd name="connsiteX3" fmla="*/ 457891 w 1371688"/>
                <a:gd name="connsiteY3" fmla="*/ 206990 h 1495800"/>
                <a:gd name="connsiteX4" fmla="*/ 1320675 w 1371688"/>
                <a:gd name="connsiteY4" fmla="*/ 0 h 1495800"/>
                <a:gd name="connsiteX0" fmla="*/ 1320675 w 1371688"/>
                <a:gd name="connsiteY0" fmla="*/ 354985 h 1850785"/>
                <a:gd name="connsiteX1" fmla="*/ 783889 w 1371688"/>
                <a:gd name="connsiteY1" fmla="*/ 1850785 h 1850785"/>
                <a:gd name="connsiteX2" fmla="*/ 0 w 1371688"/>
                <a:gd name="connsiteY2" fmla="*/ 725261 h 1850785"/>
                <a:gd name="connsiteX3" fmla="*/ 667441 w 1371688"/>
                <a:gd name="connsiteY3" fmla="*/ 0 h 1850785"/>
                <a:gd name="connsiteX4" fmla="*/ 1320675 w 1371688"/>
                <a:gd name="connsiteY4" fmla="*/ 354985 h 1850785"/>
                <a:gd name="connsiteX0" fmla="*/ 1587375 w 1638388"/>
                <a:gd name="connsiteY0" fmla="*/ 354985 h 1850785"/>
                <a:gd name="connsiteX1" fmla="*/ 1050589 w 1638388"/>
                <a:gd name="connsiteY1" fmla="*/ 1850785 h 1850785"/>
                <a:gd name="connsiteX2" fmla="*/ 0 w 1638388"/>
                <a:gd name="connsiteY2" fmla="*/ 953861 h 1850785"/>
                <a:gd name="connsiteX3" fmla="*/ 934141 w 1638388"/>
                <a:gd name="connsiteY3" fmla="*/ 0 h 1850785"/>
                <a:gd name="connsiteX4" fmla="*/ 1587375 w 1638388"/>
                <a:gd name="connsiteY4" fmla="*/ 354985 h 185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88" h="1850785">
                  <a:moveTo>
                    <a:pt x="1587375" y="354985"/>
                  </a:moveTo>
                  <a:cubicBezTo>
                    <a:pt x="1744949" y="917010"/>
                    <a:pt x="1529566" y="1517194"/>
                    <a:pt x="1050589" y="1850785"/>
                  </a:cubicBezTo>
                  <a:lnTo>
                    <a:pt x="0" y="953861"/>
                  </a:lnTo>
                  <a:lnTo>
                    <a:pt x="934141" y="0"/>
                  </a:lnTo>
                  <a:lnTo>
                    <a:pt x="1587375" y="354985"/>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576" eaLnBrk="1" fontAlgn="auto" hangingPunct="1">
                <a:spcBef>
                  <a:spcPts val="0"/>
                </a:spcBef>
                <a:spcAft>
                  <a:spcPts val="0"/>
                </a:spcAft>
                <a:defRPr/>
              </a:pPr>
              <a:endParaRPr lang="en-US">
                <a:solidFill>
                  <a:schemeClr val="tx1"/>
                </a:solidFill>
              </a:endParaRPr>
            </a:p>
          </p:txBody>
        </p:sp>
        <p:sp>
          <p:nvSpPr>
            <p:cNvPr id="26" name="Oval 37">
              <a:extLst>
                <a:ext uri="{FF2B5EF4-FFF2-40B4-BE49-F238E27FC236}">
                  <a16:creationId xmlns:a16="http://schemas.microsoft.com/office/drawing/2014/main" id="{EE6AABBC-BB54-9A4F-AE5A-6B7E4DB7F9F6}"/>
                </a:ext>
              </a:extLst>
            </p:cNvPr>
            <p:cNvSpPr/>
            <p:nvPr/>
          </p:nvSpPr>
          <p:spPr>
            <a:xfrm>
              <a:off x="1017465" y="2117613"/>
              <a:ext cx="2013174" cy="201317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576" eaLnBrk="1" fontAlgn="auto" hangingPunct="1">
                <a:spcBef>
                  <a:spcPts val="0"/>
                </a:spcBef>
                <a:spcAft>
                  <a:spcPts val="0"/>
                </a:spcAft>
                <a:defRPr/>
              </a:pPr>
              <a:endParaRPr lang="en-US"/>
            </a:p>
          </p:txBody>
        </p:sp>
      </p:grpSp>
      <p:sp>
        <p:nvSpPr>
          <p:cNvPr id="27" name="Content Placeholder 2">
            <a:extLst>
              <a:ext uri="{FF2B5EF4-FFF2-40B4-BE49-F238E27FC236}">
                <a16:creationId xmlns:a16="http://schemas.microsoft.com/office/drawing/2014/main" id="{9DCD92BB-5A7A-D54A-A145-2A74AD5A6DD4}"/>
              </a:ext>
            </a:extLst>
          </p:cNvPr>
          <p:cNvSpPr txBox="1">
            <a:spLocks/>
          </p:cNvSpPr>
          <p:nvPr/>
        </p:nvSpPr>
        <p:spPr bwMode="auto">
          <a:xfrm>
            <a:off x="7852952" y="5780063"/>
            <a:ext cx="1477926" cy="646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60" tIns="45630" rIns="91260" bIns="45630">
            <a:spAutoFit/>
          </a:bodyPr>
          <a:lstStyle>
            <a:lvl1pPr defTabSz="911225">
              <a:defRPr>
                <a:solidFill>
                  <a:schemeClr val="tx1"/>
                </a:solidFill>
                <a:latin typeface="Arial" panose="020B0604020202020204" pitchFamily="34" charset="0"/>
                <a:cs typeface="Arial" panose="020B0604020202020204" pitchFamily="34" charset="0"/>
              </a:defRPr>
            </a:lvl1pPr>
            <a:lvl2pPr marL="742950" indent="-285750" defTabSz="911225">
              <a:defRPr>
                <a:solidFill>
                  <a:schemeClr val="tx1"/>
                </a:solidFill>
                <a:latin typeface="Arial" panose="020B0604020202020204" pitchFamily="34" charset="0"/>
                <a:cs typeface="Arial" panose="020B0604020202020204" pitchFamily="34" charset="0"/>
              </a:defRPr>
            </a:lvl2pPr>
            <a:lvl3pPr marL="1143000" indent="-228600" defTabSz="911225">
              <a:defRPr>
                <a:solidFill>
                  <a:schemeClr val="tx1"/>
                </a:solidFill>
                <a:latin typeface="Arial" panose="020B0604020202020204" pitchFamily="34" charset="0"/>
                <a:cs typeface="Arial" panose="020B0604020202020204" pitchFamily="34" charset="0"/>
              </a:defRPr>
            </a:lvl3pPr>
            <a:lvl4pPr marL="1600200" indent="-228600" defTabSz="911225">
              <a:defRPr>
                <a:solidFill>
                  <a:schemeClr val="tx1"/>
                </a:solidFill>
                <a:latin typeface="Arial" panose="020B0604020202020204" pitchFamily="34" charset="0"/>
                <a:cs typeface="Arial" panose="020B0604020202020204" pitchFamily="34" charset="0"/>
              </a:defRPr>
            </a:lvl4pPr>
            <a:lvl5pPr marL="2057400" indent="-228600" defTabSz="911225">
              <a:defRPr>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l-GR" sz="3600" b="1" dirty="0">
                <a:solidFill>
                  <a:schemeClr val="bg1"/>
                </a:solidFill>
                <a:latin typeface="Lato Regular"/>
                <a:ea typeface="Lato Regular"/>
                <a:cs typeface="Lato Regular"/>
              </a:rPr>
              <a:t>37</a:t>
            </a:r>
            <a:r>
              <a:rPr lang="el-GR" altLang="el-GR" sz="3600" b="1" dirty="0">
                <a:solidFill>
                  <a:schemeClr val="bg1"/>
                </a:solidFill>
                <a:latin typeface="Lato Regular"/>
                <a:ea typeface="Lato Regular"/>
                <a:cs typeface="Lato Regular"/>
              </a:rPr>
              <a:t>.000</a:t>
            </a:r>
            <a:endParaRPr lang="en-US" altLang="el-GR" sz="1600" b="1" dirty="0">
              <a:solidFill>
                <a:schemeClr val="bg1"/>
              </a:solidFill>
              <a:latin typeface="Lato Regular"/>
              <a:ea typeface="Lato Regular"/>
              <a:cs typeface="Lato Regular"/>
            </a:endParaRPr>
          </a:p>
        </p:txBody>
      </p:sp>
      <p:grpSp>
        <p:nvGrpSpPr>
          <p:cNvPr id="28" name="Group 38">
            <a:extLst>
              <a:ext uri="{FF2B5EF4-FFF2-40B4-BE49-F238E27FC236}">
                <a16:creationId xmlns:a16="http://schemas.microsoft.com/office/drawing/2014/main" id="{15705EE8-86C0-FB47-8673-4F6DD14876D0}"/>
              </a:ext>
            </a:extLst>
          </p:cNvPr>
          <p:cNvGrpSpPr>
            <a:grpSpLocks/>
          </p:cNvGrpSpPr>
          <p:nvPr/>
        </p:nvGrpSpPr>
        <p:grpSpPr bwMode="auto">
          <a:xfrm>
            <a:off x="3736975" y="5501288"/>
            <a:ext cx="1184275" cy="1184275"/>
            <a:chOff x="2310042" y="3997423"/>
            <a:chExt cx="6161182" cy="6161182"/>
          </a:xfrm>
        </p:grpSpPr>
        <p:grpSp>
          <p:nvGrpSpPr>
            <p:cNvPr id="29" name="Group 39">
              <a:extLst>
                <a:ext uri="{FF2B5EF4-FFF2-40B4-BE49-F238E27FC236}">
                  <a16:creationId xmlns:a16="http://schemas.microsoft.com/office/drawing/2014/main" id="{120F61EA-FB95-2347-B378-53EA8D5BBB4F}"/>
                </a:ext>
              </a:extLst>
            </p:cNvPr>
            <p:cNvGrpSpPr>
              <a:grpSpLocks/>
            </p:cNvGrpSpPr>
            <p:nvPr/>
          </p:nvGrpSpPr>
          <p:grpSpPr bwMode="auto">
            <a:xfrm>
              <a:off x="2310042" y="3997423"/>
              <a:ext cx="6161182" cy="6161182"/>
              <a:chOff x="652452" y="1752600"/>
              <a:chExt cx="2743200" cy="2743200"/>
            </a:xfrm>
          </p:grpSpPr>
          <p:sp>
            <p:nvSpPr>
              <p:cNvPr id="31" name="Oval 45">
                <a:extLst>
                  <a:ext uri="{FF2B5EF4-FFF2-40B4-BE49-F238E27FC236}">
                    <a16:creationId xmlns:a16="http://schemas.microsoft.com/office/drawing/2014/main" id="{C81676B7-B32E-4C4C-9E50-24483EB810A7}"/>
                  </a:ext>
                </a:extLst>
              </p:cNvPr>
              <p:cNvSpPr/>
              <p:nvPr/>
            </p:nvSpPr>
            <p:spPr>
              <a:xfrm>
                <a:off x="652452" y="1752600"/>
                <a:ext cx="2743200" cy="274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576" eaLnBrk="1" fontAlgn="auto" hangingPunct="1">
                  <a:spcBef>
                    <a:spcPts val="0"/>
                  </a:spcBef>
                  <a:spcAft>
                    <a:spcPts val="0"/>
                  </a:spcAft>
                  <a:defRPr/>
                </a:pPr>
                <a:endParaRPr lang="en-US"/>
              </a:p>
            </p:txBody>
          </p:sp>
          <p:sp>
            <p:nvSpPr>
              <p:cNvPr id="32" name="Pie 3">
                <a:extLst>
                  <a:ext uri="{FF2B5EF4-FFF2-40B4-BE49-F238E27FC236}">
                    <a16:creationId xmlns:a16="http://schemas.microsoft.com/office/drawing/2014/main" id="{784E94B7-05C3-FD4D-8F55-53110198609F}"/>
                  </a:ext>
                </a:extLst>
              </p:cNvPr>
              <p:cNvSpPr/>
              <p:nvPr/>
            </p:nvSpPr>
            <p:spPr>
              <a:xfrm>
                <a:off x="1755616" y="2399789"/>
                <a:ext cx="1640036" cy="1849639"/>
              </a:xfrm>
              <a:custGeom>
                <a:avLst/>
                <a:gdLst>
                  <a:gd name="connsiteX0" fmla="*/ 2692275 w 2743200"/>
                  <a:gd name="connsiteY0" fmla="*/ 1001324 h 2743200"/>
                  <a:gd name="connsiteX1" fmla="*/ 2155489 w 2743200"/>
                  <a:gd name="connsiteY1" fmla="*/ 2497124 h 2743200"/>
                  <a:gd name="connsiteX2" fmla="*/ 1371600 w 2743200"/>
                  <a:gd name="connsiteY2" fmla="*/ 1371600 h 2743200"/>
                  <a:gd name="connsiteX3" fmla="*/ 2692275 w 2743200"/>
                  <a:gd name="connsiteY3" fmla="*/ 1001324 h 2743200"/>
                  <a:gd name="connsiteX0" fmla="*/ 1320675 w 1371688"/>
                  <a:gd name="connsiteY0" fmla="*/ 0 h 1495800"/>
                  <a:gd name="connsiteX1" fmla="*/ 783889 w 1371688"/>
                  <a:gd name="connsiteY1" fmla="*/ 1495800 h 1495800"/>
                  <a:gd name="connsiteX2" fmla="*/ 0 w 1371688"/>
                  <a:gd name="connsiteY2" fmla="*/ 370276 h 1495800"/>
                  <a:gd name="connsiteX3" fmla="*/ 457891 w 1371688"/>
                  <a:gd name="connsiteY3" fmla="*/ 206990 h 1495800"/>
                  <a:gd name="connsiteX4" fmla="*/ 1320675 w 1371688"/>
                  <a:gd name="connsiteY4" fmla="*/ 0 h 1495800"/>
                  <a:gd name="connsiteX0" fmla="*/ 1320675 w 1371688"/>
                  <a:gd name="connsiteY0" fmla="*/ 354985 h 1850785"/>
                  <a:gd name="connsiteX1" fmla="*/ 783889 w 1371688"/>
                  <a:gd name="connsiteY1" fmla="*/ 1850785 h 1850785"/>
                  <a:gd name="connsiteX2" fmla="*/ 0 w 1371688"/>
                  <a:gd name="connsiteY2" fmla="*/ 725261 h 1850785"/>
                  <a:gd name="connsiteX3" fmla="*/ 667441 w 1371688"/>
                  <a:gd name="connsiteY3" fmla="*/ 0 h 1850785"/>
                  <a:gd name="connsiteX4" fmla="*/ 1320675 w 1371688"/>
                  <a:gd name="connsiteY4" fmla="*/ 354985 h 1850785"/>
                  <a:gd name="connsiteX0" fmla="*/ 1587375 w 1638388"/>
                  <a:gd name="connsiteY0" fmla="*/ 354985 h 1850785"/>
                  <a:gd name="connsiteX1" fmla="*/ 1050589 w 1638388"/>
                  <a:gd name="connsiteY1" fmla="*/ 1850785 h 1850785"/>
                  <a:gd name="connsiteX2" fmla="*/ 0 w 1638388"/>
                  <a:gd name="connsiteY2" fmla="*/ 953861 h 1850785"/>
                  <a:gd name="connsiteX3" fmla="*/ 934141 w 1638388"/>
                  <a:gd name="connsiteY3" fmla="*/ 0 h 1850785"/>
                  <a:gd name="connsiteX4" fmla="*/ 1587375 w 1638388"/>
                  <a:gd name="connsiteY4" fmla="*/ 354985 h 185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88" h="1850785">
                    <a:moveTo>
                      <a:pt x="1587375" y="354985"/>
                    </a:moveTo>
                    <a:cubicBezTo>
                      <a:pt x="1744949" y="917010"/>
                      <a:pt x="1529566" y="1517194"/>
                      <a:pt x="1050589" y="1850785"/>
                    </a:cubicBezTo>
                    <a:lnTo>
                      <a:pt x="0" y="953861"/>
                    </a:lnTo>
                    <a:lnTo>
                      <a:pt x="934141" y="0"/>
                    </a:lnTo>
                    <a:lnTo>
                      <a:pt x="1587375" y="354985"/>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576" eaLnBrk="1" fontAlgn="auto" hangingPunct="1">
                  <a:spcBef>
                    <a:spcPts val="0"/>
                  </a:spcBef>
                  <a:spcAft>
                    <a:spcPts val="0"/>
                  </a:spcAft>
                  <a:defRPr/>
                </a:pPr>
                <a:endParaRPr lang="en-US">
                  <a:solidFill>
                    <a:schemeClr val="tx1"/>
                  </a:solidFill>
                </a:endParaRPr>
              </a:p>
            </p:txBody>
          </p:sp>
          <p:sp>
            <p:nvSpPr>
              <p:cNvPr id="33" name="Oval 47">
                <a:extLst>
                  <a:ext uri="{FF2B5EF4-FFF2-40B4-BE49-F238E27FC236}">
                    <a16:creationId xmlns:a16="http://schemas.microsoft.com/office/drawing/2014/main" id="{679C005D-EE84-534E-BF59-397F5A513E64}"/>
                  </a:ext>
                </a:extLst>
              </p:cNvPr>
              <p:cNvSpPr/>
              <p:nvPr/>
            </p:nvSpPr>
            <p:spPr>
              <a:xfrm>
                <a:off x="1016495" y="2116645"/>
                <a:ext cx="2015112" cy="20151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576" eaLnBrk="1" fontAlgn="auto" hangingPunct="1">
                  <a:spcBef>
                    <a:spcPts val="0"/>
                  </a:spcBef>
                  <a:spcAft>
                    <a:spcPts val="0"/>
                  </a:spcAft>
                  <a:defRPr/>
                </a:pPr>
                <a:endParaRPr lang="en-US"/>
              </a:p>
            </p:txBody>
          </p:sp>
        </p:grpSp>
        <p:sp>
          <p:nvSpPr>
            <p:cNvPr id="30" name="Content Placeholder 2">
              <a:extLst>
                <a:ext uri="{FF2B5EF4-FFF2-40B4-BE49-F238E27FC236}">
                  <a16:creationId xmlns:a16="http://schemas.microsoft.com/office/drawing/2014/main" id="{27B2BEB5-EF33-A14A-BA26-AD270B4BA018}"/>
                </a:ext>
              </a:extLst>
            </p:cNvPr>
            <p:cNvSpPr txBox="1">
              <a:spLocks/>
            </p:cNvSpPr>
            <p:nvPr/>
          </p:nvSpPr>
          <p:spPr bwMode="auto">
            <a:xfrm>
              <a:off x="2804450" y="5388622"/>
              <a:ext cx="5113853" cy="336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a:solidFill>
                    <a:schemeClr val="tx1"/>
                  </a:solidFill>
                  <a:latin typeface="Arial" panose="020B0604020202020204" pitchFamily="34" charset="0"/>
                  <a:cs typeface="Arial" panose="020B0604020202020204" pitchFamily="34" charset="0"/>
                </a:defRPr>
              </a:lvl1pPr>
              <a:lvl2pPr marL="742950" indent="-285750" defTabSz="911225">
                <a:defRPr>
                  <a:solidFill>
                    <a:schemeClr val="tx1"/>
                  </a:solidFill>
                  <a:latin typeface="Arial" panose="020B0604020202020204" pitchFamily="34" charset="0"/>
                  <a:cs typeface="Arial" panose="020B0604020202020204" pitchFamily="34" charset="0"/>
                </a:defRPr>
              </a:lvl2pPr>
              <a:lvl3pPr marL="1143000" indent="-228600" defTabSz="911225">
                <a:defRPr>
                  <a:solidFill>
                    <a:schemeClr val="tx1"/>
                  </a:solidFill>
                  <a:latin typeface="Arial" panose="020B0604020202020204" pitchFamily="34" charset="0"/>
                  <a:cs typeface="Arial" panose="020B0604020202020204" pitchFamily="34" charset="0"/>
                </a:defRPr>
              </a:lvl3pPr>
              <a:lvl4pPr marL="1600200" indent="-228600" defTabSz="911225">
                <a:defRPr>
                  <a:solidFill>
                    <a:schemeClr val="tx1"/>
                  </a:solidFill>
                  <a:latin typeface="Arial" panose="020B0604020202020204" pitchFamily="34" charset="0"/>
                  <a:cs typeface="Arial" panose="020B0604020202020204" pitchFamily="34" charset="0"/>
                </a:defRPr>
              </a:lvl4pPr>
              <a:lvl5pPr marL="2057400" indent="-228600" defTabSz="911225">
                <a:defRPr>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l-GR" altLang="el-GR" sz="3600" b="1" dirty="0">
                  <a:solidFill>
                    <a:schemeClr val="bg1"/>
                  </a:solidFill>
                  <a:latin typeface="Lato Regular"/>
                  <a:ea typeface="Lato Regular"/>
                  <a:cs typeface="Lato Regular"/>
                </a:rPr>
                <a:t>105</a:t>
              </a:r>
              <a:endParaRPr lang="en-US" altLang="el-GR" sz="1600" b="1" dirty="0">
                <a:solidFill>
                  <a:schemeClr val="bg1"/>
                </a:solidFill>
                <a:latin typeface="Lato Regular"/>
                <a:ea typeface="Lato Regular"/>
                <a:cs typeface="Lato Regular"/>
              </a:endParaRPr>
            </a:p>
          </p:txBody>
        </p:sp>
      </p:grpSp>
      <p:sp>
        <p:nvSpPr>
          <p:cNvPr id="34" name="TextBox 33">
            <a:extLst>
              <a:ext uri="{FF2B5EF4-FFF2-40B4-BE49-F238E27FC236}">
                <a16:creationId xmlns:a16="http://schemas.microsoft.com/office/drawing/2014/main" id="{9BD5D4E2-34AD-CD40-A3B1-38623B99D81C}"/>
              </a:ext>
            </a:extLst>
          </p:cNvPr>
          <p:cNvSpPr txBox="1">
            <a:spLocks noChangeArrowheads="1"/>
          </p:cNvSpPr>
          <p:nvPr/>
        </p:nvSpPr>
        <p:spPr bwMode="auto">
          <a:xfrm>
            <a:off x="5554620" y="7583839"/>
            <a:ext cx="14811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2" tIns="45621" rIns="91242" bIns="4562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l-GR" sz="1600" b="1" dirty="0">
                <a:solidFill>
                  <a:schemeClr val="tx2"/>
                </a:solidFill>
                <a:latin typeface="Lato Light"/>
              </a:rPr>
              <a:t>Employees</a:t>
            </a:r>
            <a:endParaRPr lang="en-US" altLang="el-GR" sz="1600" dirty="0">
              <a:solidFill>
                <a:schemeClr val="tx2"/>
              </a:solidFill>
              <a:latin typeface="Times New Roman" panose="02020603050405020304" pitchFamily="18" charset="0"/>
              <a:ea typeface="Open Sans Light"/>
              <a:cs typeface="Times New Roman" panose="02020603050405020304" pitchFamily="18" charset="0"/>
            </a:endParaRPr>
          </a:p>
        </p:txBody>
      </p:sp>
      <p:sp>
        <p:nvSpPr>
          <p:cNvPr id="35" name="TextBox 34">
            <a:extLst>
              <a:ext uri="{FF2B5EF4-FFF2-40B4-BE49-F238E27FC236}">
                <a16:creationId xmlns:a16="http://schemas.microsoft.com/office/drawing/2014/main" id="{480507B1-E402-0D4B-B7C3-3DC8DB55A480}"/>
              </a:ext>
            </a:extLst>
          </p:cNvPr>
          <p:cNvSpPr txBox="1">
            <a:spLocks noChangeArrowheads="1"/>
          </p:cNvSpPr>
          <p:nvPr/>
        </p:nvSpPr>
        <p:spPr bwMode="auto">
          <a:xfrm>
            <a:off x="7619571" y="7576095"/>
            <a:ext cx="1944687" cy="33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42" tIns="45621" rIns="91242" bIns="4562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l-GR" sz="1600" b="1" dirty="0">
                <a:solidFill>
                  <a:schemeClr val="tx2"/>
                </a:solidFill>
                <a:latin typeface="Lato Light"/>
              </a:rPr>
              <a:t>Providers</a:t>
            </a:r>
            <a:endParaRPr lang="en-US" altLang="el-GR" sz="1600" b="1" dirty="0">
              <a:solidFill>
                <a:schemeClr val="tx2"/>
              </a:solidFill>
              <a:latin typeface="Lato Light"/>
            </a:endParaRPr>
          </a:p>
        </p:txBody>
      </p:sp>
      <p:sp>
        <p:nvSpPr>
          <p:cNvPr id="36" name="TextBox 35">
            <a:extLst>
              <a:ext uri="{FF2B5EF4-FFF2-40B4-BE49-F238E27FC236}">
                <a16:creationId xmlns:a16="http://schemas.microsoft.com/office/drawing/2014/main" id="{96C68CDB-FD8D-F045-B25E-190E9FD88AEE}"/>
              </a:ext>
            </a:extLst>
          </p:cNvPr>
          <p:cNvSpPr txBox="1">
            <a:spLocks noChangeArrowheads="1"/>
          </p:cNvSpPr>
          <p:nvPr/>
        </p:nvSpPr>
        <p:spPr bwMode="auto">
          <a:xfrm>
            <a:off x="10345289" y="7617071"/>
            <a:ext cx="2271712" cy="33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42" tIns="45621" rIns="91242" bIns="4562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l-GR" sz="1600" b="1" dirty="0">
                <a:solidFill>
                  <a:schemeClr val="tx2"/>
                </a:solidFill>
                <a:latin typeface="Lato Light"/>
              </a:rPr>
              <a:t>Citizens</a:t>
            </a:r>
            <a:endParaRPr lang="en-US" altLang="el-GR" sz="1600" dirty="0">
              <a:solidFill>
                <a:schemeClr val="tx2"/>
              </a:solidFill>
              <a:latin typeface="Times New Roman" panose="02020603050405020304" pitchFamily="18" charset="0"/>
              <a:ea typeface="Open Sans Light"/>
              <a:cs typeface="Times New Roman" panose="02020603050405020304" pitchFamily="18" charset="0"/>
            </a:endParaRPr>
          </a:p>
        </p:txBody>
      </p:sp>
      <p:sp>
        <p:nvSpPr>
          <p:cNvPr id="37" name="TextBox 36">
            <a:extLst>
              <a:ext uri="{FF2B5EF4-FFF2-40B4-BE49-F238E27FC236}">
                <a16:creationId xmlns:a16="http://schemas.microsoft.com/office/drawing/2014/main" id="{4A951F2A-CC7C-1F40-9E34-758B2E4CFA2E}"/>
              </a:ext>
            </a:extLst>
          </p:cNvPr>
          <p:cNvSpPr txBox="1">
            <a:spLocks noChangeArrowheads="1"/>
          </p:cNvSpPr>
          <p:nvPr/>
        </p:nvSpPr>
        <p:spPr bwMode="auto">
          <a:xfrm>
            <a:off x="13580882" y="7617192"/>
            <a:ext cx="2660650" cy="33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42" tIns="45621" rIns="91242" bIns="4562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l-GR" sz="1600" b="1" dirty="0">
                <a:solidFill>
                  <a:schemeClr val="tx2"/>
                </a:solidFill>
                <a:latin typeface="Lato Light"/>
                <a:ea typeface="Lato Light"/>
                <a:cs typeface="Lato Light"/>
              </a:rPr>
              <a:t>Annual Budget</a:t>
            </a:r>
            <a:endParaRPr lang="en-US" altLang="el-GR" sz="1600" dirty="0">
              <a:solidFill>
                <a:schemeClr val="tx2"/>
              </a:solidFill>
              <a:latin typeface="Times New Roman" panose="02020603050405020304" pitchFamily="18" charset="0"/>
              <a:ea typeface="Open Sans Light"/>
              <a:cs typeface="Times New Roman" panose="02020603050405020304" pitchFamily="18" charset="0"/>
            </a:endParaRPr>
          </a:p>
        </p:txBody>
      </p:sp>
      <p:sp>
        <p:nvSpPr>
          <p:cNvPr id="39" name="TextBox 4">
            <a:extLst>
              <a:ext uri="{FF2B5EF4-FFF2-40B4-BE49-F238E27FC236}">
                <a16:creationId xmlns:a16="http://schemas.microsoft.com/office/drawing/2014/main" id="{0E1DF774-2778-7D46-A4DD-D343C0CB0397}"/>
              </a:ext>
            </a:extLst>
          </p:cNvPr>
          <p:cNvSpPr txBox="1">
            <a:spLocks noChangeArrowheads="1"/>
          </p:cNvSpPr>
          <p:nvPr/>
        </p:nvSpPr>
        <p:spPr bwMode="auto">
          <a:xfrm>
            <a:off x="3632200" y="2466697"/>
            <a:ext cx="12600865" cy="661631"/>
          </a:xfrm>
          <a:prstGeom prst="rect">
            <a:avLst/>
          </a:prstGeom>
          <a:solidFill>
            <a:srgbClr val="00B0F0"/>
          </a:solidFill>
          <a:ln>
            <a:noFill/>
          </a:ln>
          <a:extLst/>
        </p:spPr>
        <p:txBody>
          <a:bodyPr wrap="square" lIns="45621" tIns="22816" rIns="45621" bIns="22816" anchor="ct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l-GR" sz="4000" b="1" dirty="0">
                <a:solidFill>
                  <a:schemeClr val="bg1"/>
                </a:solidFill>
                <a:latin typeface="Lato Regular"/>
              </a:rPr>
              <a:t>EOPYY in numbers</a:t>
            </a:r>
            <a:endParaRPr lang="el-GR" altLang="el-GR" sz="4000" b="1" dirty="0">
              <a:solidFill>
                <a:schemeClr val="bg1"/>
              </a:solidFill>
              <a:latin typeface="Lato Regular"/>
            </a:endParaRPr>
          </a:p>
        </p:txBody>
      </p:sp>
    </p:spTree>
    <p:extLst>
      <p:ext uri="{BB962C8B-B14F-4D97-AF65-F5344CB8AC3E}">
        <p14:creationId xmlns:p14="http://schemas.microsoft.com/office/powerpoint/2010/main" val="133236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34" grpId="0"/>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10" name="TextBox 4">
            <a:extLst>
              <a:ext uri="{FF2B5EF4-FFF2-40B4-BE49-F238E27FC236}">
                <a16:creationId xmlns:a16="http://schemas.microsoft.com/office/drawing/2014/main" id="{EBC2B2D2-67C8-B649-87C0-CE948829AB39}"/>
              </a:ext>
            </a:extLst>
          </p:cNvPr>
          <p:cNvSpPr txBox="1">
            <a:spLocks noChangeArrowheads="1"/>
          </p:cNvSpPr>
          <p:nvPr/>
        </p:nvSpPr>
        <p:spPr bwMode="auto">
          <a:xfrm>
            <a:off x="2692401" y="1820954"/>
            <a:ext cx="13030200" cy="723259"/>
          </a:xfrm>
          <a:prstGeom prst="rect">
            <a:avLst/>
          </a:prstGeom>
          <a:solidFill>
            <a:srgbClr val="00B0F0"/>
          </a:solidFill>
          <a:ln>
            <a:noFill/>
          </a:ln>
          <a:extLst/>
        </p:spPr>
        <p:txBody>
          <a:bodyPr wrap="square" lIns="45702" tIns="22852" rIns="45702" bIns="2285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FSMPs are reimbursed by EOPYY</a:t>
            </a:r>
            <a:endParaRPr kumimoji="0" lang="el-GR" altLang="el-GR"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Content Placeholder 3">
            <a:extLst>
              <a:ext uri="{FF2B5EF4-FFF2-40B4-BE49-F238E27FC236}">
                <a16:creationId xmlns:a16="http://schemas.microsoft.com/office/drawing/2014/main" id="{666C8334-72AF-6640-B723-65877B4947B4}"/>
              </a:ext>
            </a:extLst>
          </p:cNvPr>
          <p:cNvSpPr txBox="1">
            <a:spLocks/>
          </p:cNvSpPr>
          <p:nvPr/>
        </p:nvSpPr>
        <p:spPr>
          <a:xfrm>
            <a:off x="2709334" y="3887252"/>
            <a:ext cx="14376399" cy="430586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 sz="3200" dirty="0">
                <a:solidFill>
                  <a:schemeClr val="tx2"/>
                </a:solidFill>
                <a:latin typeface="Arial" panose="020B0604020202020204" pitchFamily="34" charset="0"/>
                <a:cs typeface="Arial" panose="020B0604020202020204" pitchFamily="34" charset="0"/>
              </a:rPr>
              <a:t>Nutrition plays a crucial role in maintaining our overall health and well-being. However, for people with specific medical conditions or nutritional needs, standard diets may not be sufficient. This is where Food for Special Medical Purposes (FSMPs) come into play, which are intended for the dietary management of various medical conditions.</a:t>
            </a:r>
          </a:p>
          <a:p>
            <a:pPr marL="0" indent="0" algn="just">
              <a:buNone/>
              <a:defRPr/>
            </a:pPr>
            <a:endParaRPr lang="el-GR" sz="3200" dirty="0">
              <a:solidFill>
                <a:schemeClr val="tx2"/>
              </a:solidFill>
              <a:latin typeface="Arial" panose="020B0604020202020204" pitchFamily="34" charset="0"/>
              <a:cs typeface="Arial" panose="020B0604020202020204" pitchFamily="34" charset="0"/>
            </a:endParaRPr>
          </a:p>
          <a:p>
            <a:pPr marL="0" indent="0" algn="just">
              <a:buNone/>
              <a:defRPr/>
            </a:pPr>
            <a:r>
              <a:rPr lang="en" sz="3200" dirty="0">
                <a:solidFill>
                  <a:schemeClr val="tx2"/>
                </a:solidFill>
                <a:latin typeface="Arial" panose="020B0604020202020204" pitchFamily="34" charset="0"/>
                <a:cs typeface="Arial" panose="020B0604020202020204" pitchFamily="34" charset="0"/>
              </a:rPr>
              <a:t>EOPYY, as </a:t>
            </a:r>
            <a:r>
              <a:rPr lang="en-US" sz="3200">
                <a:solidFill>
                  <a:schemeClr val="tx2"/>
                </a:solidFill>
                <a:latin typeface="Arial" panose="020B0604020202020204" pitchFamily="34" charset="0"/>
                <a:cs typeface="Arial" panose="020B0604020202020204" pitchFamily="34" charset="0"/>
              </a:rPr>
              <a:t>the major </a:t>
            </a:r>
            <a:r>
              <a:rPr lang="en-US" sz="3200" dirty="0">
                <a:solidFill>
                  <a:schemeClr val="tx2"/>
                </a:solidFill>
                <a:latin typeface="Arial" panose="020B0604020202020204" pitchFamily="34" charset="0"/>
                <a:cs typeface="Arial" panose="020B0604020202020204" pitchFamily="34" charset="0"/>
              </a:rPr>
              <a:t>National</a:t>
            </a:r>
            <a:r>
              <a:rPr lang="en" sz="3200" dirty="0">
                <a:solidFill>
                  <a:schemeClr val="tx2"/>
                </a:solidFill>
                <a:latin typeface="Arial" panose="020B0604020202020204" pitchFamily="34" charset="0"/>
                <a:cs typeface="Arial" panose="020B0604020202020204" pitchFamily="34" charset="0"/>
              </a:rPr>
              <a:t> healthcare provider, reimburses FSMPs following good practices and ensuring the maintenance of patients' health.</a:t>
            </a:r>
            <a:endParaRPr lang="en-US" sz="3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413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9" name="Rectangle 5">
            <a:extLst>
              <a:ext uri="{FF2B5EF4-FFF2-40B4-BE49-F238E27FC236}">
                <a16:creationId xmlns:a16="http://schemas.microsoft.com/office/drawing/2014/main" id="{D116CF1F-0710-0449-BA51-BDA5DF58D562}"/>
              </a:ext>
            </a:extLst>
          </p:cNvPr>
          <p:cNvSpPr/>
          <p:nvPr/>
        </p:nvSpPr>
        <p:spPr>
          <a:xfrm>
            <a:off x="3545862" y="4552257"/>
            <a:ext cx="11211339" cy="4544754"/>
          </a:xfrm>
          <a:prstGeom prst="rect">
            <a:avLst/>
          </a:prstGeom>
          <a:solidFill>
            <a:schemeClr val="accent5">
              <a:lumMod val="60000"/>
              <a:lumOff val="40000"/>
            </a:schemeClr>
          </a:solidFill>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4">
            <a:extLst>
              <a:ext uri="{FF2B5EF4-FFF2-40B4-BE49-F238E27FC236}">
                <a16:creationId xmlns:a16="http://schemas.microsoft.com/office/drawing/2014/main" id="{EBC2B2D2-67C8-B649-87C0-CE948829AB39}"/>
              </a:ext>
            </a:extLst>
          </p:cNvPr>
          <p:cNvSpPr txBox="1">
            <a:spLocks noChangeArrowheads="1"/>
          </p:cNvSpPr>
          <p:nvPr/>
        </p:nvSpPr>
        <p:spPr bwMode="auto">
          <a:xfrm>
            <a:off x="2692401" y="1820954"/>
            <a:ext cx="13030200" cy="723259"/>
          </a:xfrm>
          <a:prstGeom prst="rect">
            <a:avLst/>
          </a:prstGeom>
          <a:solidFill>
            <a:srgbClr val="00B0F0"/>
          </a:solidFill>
          <a:ln>
            <a:noFill/>
          </a:ln>
          <a:extLst/>
        </p:spPr>
        <p:txBody>
          <a:bodyPr wrap="square" lIns="45702" tIns="22852" rIns="45702" bIns="2285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FSMPs are reimbursed for specific diseases, </a:t>
            </a:r>
            <a:r>
              <a:rPr kumimoji="0" lang="en-US" altLang="el-GR" sz="44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ie</a:t>
            </a:r>
            <a:r>
              <a:rPr kumimoji="0" lang="en-US" altLang="el-GR"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l-GR" altLang="el-GR"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Content Placeholder 3">
            <a:extLst>
              <a:ext uri="{FF2B5EF4-FFF2-40B4-BE49-F238E27FC236}">
                <a16:creationId xmlns:a16="http://schemas.microsoft.com/office/drawing/2014/main" id="{666C8334-72AF-6640-B723-65877B4947B4}"/>
              </a:ext>
            </a:extLst>
          </p:cNvPr>
          <p:cNvSpPr txBox="1">
            <a:spLocks/>
          </p:cNvSpPr>
          <p:nvPr/>
        </p:nvSpPr>
        <p:spPr>
          <a:xfrm>
            <a:off x="2692401" y="3199838"/>
            <a:ext cx="14376399" cy="6406136"/>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defRPr/>
            </a:pPr>
            <a:r>
              <a:rPr lang="en-US" dirty="0">
                <a:solidFill>
                  <a:schemeClr val="tx2"/>
                </a:solidFill>
                <a:latin typeface="Arial" panose="020B0604020202020204" pitchFamily="34" charset="0"/>
                <a:cs typeface="Arial" panose="020B0604020202020204" pitchFamily="34" charset="0"/>
              </a:rPr>
              <a:t>Inherited Metabolic Diseases</a:t>
            </a:r>
          </a:p>
          <a:p>
            <a:pPr marL="342900" indent="-342900">
              <a:buFont typeface="+mj-lt"/>
              <a:buAutoNum type="arabicPeriod"/>
              <a:defRPr/>
            </a:pPr>
            <a:r>
              <a:rPr lang="en-US" dirty="0">
                <a:solidFill>
                  <a:schemeClr val="tx2"/>
                </a:solidFill>
                <a:latin typeface="Arial" panose="020B0604020202020204" pitchFamily="34" charset="0"/>
                <a:cs typeface="Arial" panose="020B0604020202020204" pitchFamily="34" charset="0"/>
              </a:rPr>
              <a:t>Coeliac Disease</a:t>
            </a:r>
          </a:p>
          <a:p>
            <a:pPr marL="342900" indent="-342900">
              <a:buFont typeface="+mj-lt"/>
              <a:buAutoNum type="arabicPeriod"/>
              <a:defRPr/>
            </a:pPr>
            <a:r>
              <a:rPr lang="en-US" dirty="0">
                <a:solidFill>
                  <a:schemeClr val="tx2"/>
                </a:solidFill>
                <a:latin typeface="Arial" panose="020B0604020202020204" pitchFamily="34" charset="0"/>
                <a:cs typeface="Arial" panose="020B0604020202020204" pitchFamily="34" charset="0"/>
              </a:rPr>
              <a:t>Malabsorption due to a) Inflammatory bowel disease (Ulcerative Colitis, Crohn's disease) b) Short bowel syndrome, resection of the ileum, c) Partial gastrectomy with gastrojejunostomy (</a:t>
            </a:r>
            <a:r>
              <a:rPr lang="en-US" dirty="0" err="1">
                <a:solidFill>
                  <a:schemeClr val="tx2"/>
                </a:solidFill>
                <a:latin typeface="Arial" panose="020B0604020202020204" pitchFamily="34" charset="0"/>
                <a:cs typeface="Arial" panose="020B0604020202020204" pitchFamily="34" charset="0"/>
              </a:rPr>
              <a:t>Billroth</a:t>
            </a:r>
            <a:r>
              <a:rPr lang="en-US" dirty="0">
                <a:solidFill>
                  <a:schemeClr val="tx2"/>
                </a:solidFill>
                <a:latin typeface="Arial" panose="020B0604020202020204" pitchFamily="34" charset="0"/>
                <a:cs typeface="Arial" panose="020B0604020202020204" pitchFamily="34" charset="0"/>
              </a:rPr>
              <a:t> II), or total gastrectomy d) Eosinophilic gastroenteritis, e) Radiation enteritis and radiation </a:t>
            </a:r>
            <a:r>
              <a:rPr lang="en-US" dirty="0" err="1">
                <a:solidFill>
                  <a:schemeClr val="tx2"/>
                </a:solidFill>
                <a:latin typeface="Arial" panose="020B0604020202020204" pitchFamily="34" charset="0"/>
                <a:cs typeface="Arial" panose="020B0604020202020204" pitchFamily="34" charset="0"/>
              </a:rPr>
              <a:t>oesophagitis</a:t>
            </a:r>
            <a:endParaRPr lang="en-US" dirty="0">
              <a:solidFill>
                <a:schemeClr val="tx2"/>
              </a:solidFill>
              <a:latin typeface="Arial" panose="020B0604020202020204" pitchFamily="34" charset="0"/>
              <a:cs typeface="Arial" panose="020B0604020202020204" pitchFamily="34" charset="0"/>
            </a:endParaRPr>
          </a:p>
          <a:p>
            <a:pPr marL="342900" indent="-342900">
              <a:buFont typeface="+mj-lt"/>
              <a:buAutoNum type="arabicPeriod"/>
              <a:defRPr/>
            </a:pPr>
            <a:r>
              <a:rPr lang="en-US" dirty="0">
                <a:solidFill>
                  <a:schemeClr val="tx2"/>
                </a:solidFill>
                <a:latin typeface="Arial" panose="020B0604020202020204" pitchFamily="34" charset="0"/>
                <a:cs typeface="Arial" panose="020B0604020202020204" pitchFamily="34" charset="0"/>
              </a:rPr>
              <a:t>Fistulis gastric, gastroduodenal, ileocolic</a:t>
            </a:r>
          </a:p>
          <a:p>
            <a:pPr marL="342900" indent="-342900">
              <a:buFont typeface="+mj-lt"/>
              <a:buAutoNum type="arabicPeriod"/>
              <a:defRPr/>
            </a:pPr>
            <a:r>
              <a:rPr lang="en-US" dirty="0">
                <a:solidFill>
                  <a:schemeClr val="tx2"/>
                </a:solidFill>
                <a:latin typeface="Arial" panose="020B0604020202020204" pitchFamily="34" charset="0"/>
                <a:cs typeface="Arial" panose="020B0604020202020204" pitchFamily="34" charset="0"/>
              </a:rPr>
              <a:t>Cystic fibrosis </a:t>
            </a:r>
          </a:p>
          <a:p>
            <a:pPr marL="342900" indent="-342900">
              <a:buFont typeface="+mj-lt"/>
              <a:buAutoNum type="arabicPeriod"/>
              <a:defRPr/>
            </a:pPr>
            <a:r>
              <a:rPr lang="en-US" dirty="0">
                <a:solidFill>
                  <a:schemeClr val="tx2"/>
                </a:solidFill>
                <a:latin typeface="Arial" panose="020B0604020202020204" pitchFamily="34" charset="0"/>
                <a:cs typeface="Arial" panose="020B0604020202020204" pitchFamily="34" charset="0"/>
              </a:rPr>
              <a:t>Feeding through gastrostomy and / or jejunostomy. Nasogastric feeding for children</a:t>
            </a:r>
          </a:p>
          <a:p>
            <a:pPr marL="342900" indent="-342900">
              <a:buFont typeface="+mj-lt"/>
              <a:buAutoNum type="arabicPeriod"/>
              <a:defRPr/>
            </a:pPr>
            <a:r>
              <a:rPr lang="en-US" dirty="0">
                <a:solidFill>
                  <a:schemeClr val="tx2"/>
                </a:solidFill>
                <a:latin typeface="Arial" panose="020B0604020202020204" pitchFamily="34" charset="0"/>
                <a:cs typeface="Arial" panose="020B0604020202020204" pitchFamily="34" charset="0"/>
              </a:rPr>
              <a:t>Children with Cow’s Milk Allergy and Eosinophilic gastroenteritis</a:t>
            </a:r>
          </a:p>
          <a:p>
            <a:pPr marL="342900" indent="-342900">
              <a:buFont typeface="+mj-lt"/>
              <a:buAutoNum type="arabicPeriod"/>
              <a:defRPr/>
            </a:pPr>
            <a:r>
              <a:rPr lang="en-US" dirty="0">
                <a:solidFill>
                  <a:schemeClr val="tx2"/>
                </a:solidFill>
                <a:latin typeface="Arial" panose="020B0604020202020204" pitchFamily="34" charset="0"/>
                <a:cs typeface="Arial" panose="020B0604020202020204" pitchFamily="34" charset="0"/>
              </a:rPr>
              <a:t>Premature and underweight infants and infants with necrotizing enterocolitis or short bowel syndrome</a:t>
            </a:r>
          </a:p>
          <a:p>
            <a:pPr marL="342900" indent="-342900">
              <a:buFont typeface="+mj-lt"/>
              <a:buAutoNum type="arabicPeriod"/>
              <a:defRPr/>
            </a:pPr>
            <a:r>
              <a:rPr lang="en-US" dirty="0">
                <a:solidFill>
                  <a:schemeClr val="tx2"/>
                </a:solidFill>
                <a:latin typeface="Arial" panose="020B0604020202020204" pitchFamily="34" charset="0"/>
                <a:cs typeface="Arial" panose="020B0604020202020204" pitchFamily="34" charset="0"/>
              </a:rPr>
              <a:t>Children with solid organ transplantation and with renal failure or liver failure </a:t>
            </a:r>
          </a:p>
        </p:txBody>
      </p:sp>
    </p:spTree>
    <p:extLst>
      <p:ext uri="{BB962C8B-B14F-4D97-AF65-F5344CB8AC3E}">
        <p14:creationId xmlns:p14="http://schemas.microsoft.com/office/powerpoint/2010/main" val="3742328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10" name="TextBox 4">
            <a:extLst>
              <a:ext uri="{FF2B5EF4-FFF2-40B4-BE49-F238E27FC236}">
                <a16:creationId xmlns:a16="http://schemas.microsoft.com/office/drawing/2014/main" id="{EBC2B2D2-67C8-B649-87C0-CE948829AB39}"/>
              </a:ext>
            </a:extLst>
          </p:cNvPr>
          <p:cNvSpPr txBox="1">
            <a:spLocks noChangeArrowheads="1"/>
          </p:cNvSpPr>
          <p:nvPr/>
        </p:nvSpPr>
        <p:spPr bwMode="auto">
          <a:xfrm>
            <a:off x="2628900" y="1738616"/>
            <a:ext cx="13030200" cy="723259"/>
          </a:xfrm>
          <a:prstGeom prst="rect">
            <a:avLst/>
          </a:prstGeom>
          <a:solidFill>
            <a:srgbClr val="00B0F0"/>
          </a:solidFill>
          <a:ln>
            <a:noFill/>
          </a:ln>
          <a:extLst/>
        </p:spPr>
        <p:txBody>
          <a:bodyPr wrap="square" lIns="45702" tIns="22852" rIns="45702" bIns="2285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l-GR" sz="4400" b="1" dirty="0">
                <a:solidFill>
                  <a:srgbClr val="FFFFFF"/>
                </a:solidFill>
              </a:rPr>
              <a:t>The past situation of reimbursement</a:t>
            </a:r>
            <a:endParaRPr kumimoji="0" lang="el-GR" altLang="el-GR"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Content Placeholder 3">
            <a:extLst>
              <a:ext uri="{FF2B5EF4-FFF2-40B4-BE49-F238E27FC236}">
                <a16:creationId xmlns:a16="http://schemas.microsoft.com/office/drawing/2014/main" id="{666C8334-72AF-6640-B723-65877B4947B4}"/>
              </a:ext>
            </a:extLst>
          </p:cNvPr>
          <p:cNvSpPr txBox="1">
            <a:spLocks/>
          </p:cNvSpPr>
          <p:nvPr/>
        </p:nvSpPr>
        <p:spPr>
          <a:xfrm>
            <a:off x="2133600" y="2628900"/>
            <a:ext cx="15621000" cy="7151164"/>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b="1" dirty="0">
                <a:solidFill>
                  <a:schemeClr val="tx2"/>
                </a:solidFill>
                <a:latin typeface="Arial" panose="020B0604020202020204" pitchFamily="34" charset="0"/>
                <a:cs typeface="Arial" panose="020B0604020202020204" pitchFamily="34" charset="0"/>
              </a:rPr>
              <a:t>Facts;</a:t>
            </a:r>
          </a:p>
          <a:p>
            <a:pPr marL="0" indent="0">
              <a:buNone/>
              <a:defRPr/>
            </a:pPr>
            <a:endParaRPr lang="en-US" b="1" dirty="0">
              <a:solidFill>
                <a:schemeClr val="tx2"/>
              </a:solidFill>
              <a:latin typeface="Arial" panose="020B0604020202020204" pitchFamily="34" charset="0"/>
              <a:cs typeface="Arial" panose="020B0604020202020204" pitchFamily="34" charset="0"/>
            </a:endParaRPr>
          </a:p>
          <a:p>
            <a:pPr>
              <a:buFont typeface="Wingdings" pitchFamily="2" charset="2"/>
              <a:buChar char="Ø"/>
              <a:defRPr/>
            </a:pPr>
            <a:r>
              <a:rPr lang="en-US" dirty="0">
                <a:solidFill>
                  <a:schemeClr val="tx2"/>
                </a:solidFill>
                <a:latin typeface="Arial" panose="020B0604020202020204" pitchFamily="34" charset="0"/>
                <a:cs typeface="Arial" panose="020B0604020202020204" pitchFamily="34" charset="0"/>
              </a:rPr>
              <a:t> By 2016 the total expenditure of FSMPs reimbursement was more than 45.000.000€. </a:t>
            </a:r>
          </a:p>
          <a:p>
            <a:pPr>
              <a:buFont typeface="Wingdings" pitchFamily="2" charset="2"/>
              <a:buChar char="Ø"/>
              <a:defRPr/>
            </a:pPr>
            <a:endParaRPr lang="en-US" dirty="0">
              <a:solidFill>
                <a:schemeClr val="tx2"/>
              </a:solidFill>
              <a:latin typeface="Arial" panose="020B0604020202020204" pitchFamily="34" charset="0"/>
              <a:cs typeface="Arial" panose="020B0604020202020204" pitchFamily="34" charset="0"/>
            </a:endParaRPr>
          </a:p>
          <a:p>
            <a:pPr>
              <a:buFont typeface="Wingdings" pitchFamily="2" charset="2"/>
              <a:buChar char="Ø"/>
              <a:defRPr/>
            </a:pPr>
            <a:r>
              <a:rPr lang="en-US" dirty="0">
                <a:solidFill>
                  <a:schemeClr val="tx2"/>
                </a:solidFill>
                <a:latin typeface="Arial" panose="020B0604020202020204" pitchFamily="34" charset="0"/>
                <a:cs typeface="Arial" panose="020B0604020202020204" pitchFamily="34" charset="0"/>
              </a:rPr>
              <a:t>The procedure of FSMPs prescription was not digital.</a:t>
            </a:r>
          </a:p>
          <a:p>
            <a:pPr>
              <a:buFont typeface="Wingdings" pitchFamily="2" charset="2"/>
              <a:buChar char="Ø"/>
              <a:defRPr/>
            </a:pPr>
            <a:endParaRPr lang="en-US" dirty="0">
              <a:solidFill>
                <a:schemeClr val="tx2"/>
              </a:solidFill>
              <a:latin typeface="Arial" panose="020B0604020202020204" pitchFamily="34" charset="0"/>
              <a:cs typeface="Arial" panose="020B0604020202020204" pitchFamily="34" charset="0"/>
            </a:endParaRPr>
          </a:p>
          <a:p>
            <a:pPr>
              <a:buFont typeface="Wingdings" pitchFamily="2" charset="2"/>
              <a:buChar char="Ø"/>
              <a:defRPr/>
            </a:pPr>
            <a:r>
              <a:rPr lang="en-US" dirty="0">
                <a:solidFill>
                  <a:schemeClr val="tx2"/>
                </a:solidFill>
                <a:latin typeface="Arial" panose="020B0604020202020204" pitchFamily="34" charset="0"/>
                <a:cs typeface="Arial" panose="020B0604020202020204" pitchFamily="34" charset="0"/>
              </a:rPr>
              <a:t> Cases of fraud prescription were revealed.</a:t>
            </a:r>
            <a:endParaRPr lang="en" dirty="0">
              <a:solidFill>
                <a:schemeClr val="tx2"/>
              </a:solidFill>
              <a:latin typeface="Arial" panose="020B0604020202020204" pitchFamily="34" charset="0"/>
              <a:cs typeface="Arial" panose="020B0604020202020204" pitchFamily="34" charset="0"/>
            </a:endParaRPr>
          </a:p>
          <a:p>
            <a:pPr>
              <a:buFont typeface="Wingdings" pitchFamily="2" charset="2"/>
              <a:buChar char="Ø"/>
              <a:defRPr/>
            </a:pPr>
            <a:endParaRPr lang="en" dirty="0">
              <a:solidFill>
                <a:schemeClr val="tx2"/>
              </a:solidFill>
              <a:latin typeface="Arial" panose="020B0604020202020204" pitchFamily="34" charset="0"/>
              <a:cs typeface="Arial" panose="020B0604020202020204" pitchFamily="34" charset="0"/>
            </a:endParaRPr>
          </a:p>
          <a:p>
            <a:pPr>
              <a:buFont typeface="Wingdings" pitchFamily="2" charset="2"/>
              <a:buChar char="Ø"/>
              <a:defRPr/>
            </a:pPr>
            <a:r>
              <a:rPr lang="en" dirty="0">
                <a:solidFill>
                  <a:schemeClr val="tx2"/>
                </a:solidFill>
                <a:latin typeface="Arial" panose="020B0604020202020204" pitchFamily="34" charset="0"/>
                <a:cs typeface="Arial" panose="020B0604020202020204" pitchFamily="34" charset="0"/>
              </a:rPr>
              <a:t> Patients gave out of pocket money and then payed off by EOPYY after 2-3 months.</a:t>
            </a:r>
          </a:p>
          <a:p>
            <a:pPr>
              <a:buFont typeface="Wingdings" pitchFamily="2" charset="2"/>
              <a:buChar char="Ø"/>
              <a:defRPr/>
            </a:pPr>
            <a:endParaRPr lang="en" dirty="0">
              <a:solidFill>
                <a:schemeClr val="tx2"/>
              </a:solidFill>
              <a:latin typeface="Arial" panose="020B0604020202020204" pitchFamily="34" charset="0"/>
              <a:cs typeface="Arial" panose="020B0604020202020204" pitchFamily="34" charset="0"/>
            </a:endParaRPr>
          </a:p>
          <a:p>
            <a:pPr>
              <a:buFont typeface="Wingdings" pitchFamily="2" charset="2"/>
              <a:buChar char="Ø"/>
              <a:defRPr/>
            </a:pPr>
            <a:r>
              <a:rPr lang="en" dirty="0">
                <a:solidFill>
                  <a:schemeClr val="tx2"/>
                </a:solidFill>
                <a:latin typeface="Arial" panose="020B0604020202020204" pitchFamily="34" charset="0"/>
                <a:cs typeface="Arial" panose="020B0604020202020204" pitchFamily="34" charset="0"/>
              </a:rPr>
              <a:t> There was a great need for expenditure reductions.</a:t>
            </a:r>
          </a:p>
          <a:p>
            <a:pPr marL="0" indent="0">
              <a:buNone/>
              <a:defRPr/>
            </a:pPr>
            <a:endParaRPr lang="en" dirty="0">
              <a:solidFill>
                <a:schemeClr val="tx2"/>
              </a:solidFill>
              <a:latin typeface="Arial" panose="020B0604020202020204" pitchFamily="34" charset="0"/>
              <a:cs typeface="Arial" panose="020B0604020202020204" pitchFamily="34" charset="0"/>
            </a:endParaRPr>
          </a:p>
          <a:p>
            <a:pPr marL="0" indent="0">
              <a:buNone/>
              <a:defRPr/>
            </a:pPr>
            <a:r>
              <a:rPr lang="en" b="1" dirty="0">
                <a:solidFill>
                  <a:schemeClr val="tx2"/>
                </a:solidFill>
                <a:latin typeface="Arial" panose="020B0604020202020204" pitchFamily="34" charset="0"/>
                <a:cs typeface="Arial" panose="020B0604020202020204" pitchFamily="34" charset="0"/>
              </a:rPr>
              <a:t>All the above created a situation where policy decisions were necessary. </a:t>
            </a:r>
          </a:p>
        </p:txBody>
      </p:sp>
    </p:spTree>
    <p:extLst>
      <p:ext uri="{BB962C8B-B14F-4D97-AF65-F5344CB8AC3E}">
        <p14:creationId xmlns:p14="http://schemas.microsoft.com/office/powerpoint/2010/main" val="47198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10" name="TextBox 4">
            <a:extLst>
              <a:ext uri="{FF2B5EF4-FFF2-40B4-BE49-F238E27FC236}">
                <a16:creationId xmlns:a16="http://schemas.microsoft.com/office/drawing/2014/main" id="{EBC2B2D2-67C8-B649-87C0-CE948829AB39}"/>
              </a:ext>
            </a:extLst>
          </p:cNvPr>
          <p:cNvSpPr txBox="1">
            <a:spLocks noChangeArrowheads="1"/>
          </p:cNvSpPr>
          <p:nvPr/>
        </p:nvSpPr>
        <p:spPr bwMode="auto">
          <a:xfrm>
            <a:off x="2887133" y="1791391"/>
            <a:ext cx="13030200" cy="723259"/>
          </a:xfrm>
          <a:prstGeom prst="rect">
            <a:avLst/>
          </a:prstGeom>
          <a:solidFill>
            <a:srgbClr val="00B0F0"/>
          </a:solidFill>
          <a:ln>
            <a:noFill/>
          </a:ln>
          <a:extLst/>
        </p:spPr>
        <p:txBody>
          <a:bodyPr wrap="square" lIns="45702" tIns="22852" rIns="45702" bIns="2285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l-GR" sz="4400" b="1" dirty="0">
                <a:solidFill>
                  <a:srgbClr val="FFFFFF"/>
                </a:solidFill>
              </a:rPr>
              <a:t>The Registry Project</a:t>
            </a:r>
            <a:endParaRPr kumimoji="0" lang="el-GR" altLang="el-GR"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4" name="Content Placeholder 3">
            <a:extLst>
              <a:ext uri="{FF2B5EF4-FFF2-40B4-BE49-F238E27FC236}">
                <a16:creationId xmlns:a16="http://schemas.microsoft.com/office/drawing/2014/main" id="{57CCD367-AA5B-6945-94D0-7131562F2E58}"/>
              </a:ext>
            </a:extLst>
          </p:cNvPr>
          <p:cNvSpPr txBox="1">
            <a:spLocks/>
          </p:cNvSpPr>
          <p:nvPr/>
        </p:nvSpPr>
        <p:spPr>
          <a:xfrm>
            <a:off x="2743200" y="3314700"/>
            <a:ext cx="14376399" cy="5485709"/>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solidFill>
                  <a:schemeClr val="tx2"/>
                </a:solidFill>
                <a:latin typeface="Arial" panose="020B0604020202020204" pitchFamily="34" charset="0"/>
                <a:cs typeface="Arial" panose="020B0604020202020204" pitchFamily="34" charset="0"/>
              </a:rPr>
              <a:t>In order to make decisions to create reimbursement policy, there must be data. EOPYY had data in paper</a:t>
            </a:r>
            <a:r>
              <a:rPr lang="el-GR" dirty="0">
                <a:solidFill>
                  <a:schemeClr val="tx2"/>
                </a:solidFill>
                <a:latin typeface="Arial" panose="020B0604020202020204" pitchFamily="34" charset="0"/>
                <a:cs typeface="Arial" panose="020B0604020202020204" pitchFamily="34" charset="0"/>
              </a:rPr>
              <a:t> </a:t>
            </a:r>
            <a:r>
              <a:rPr lang="en-US" dirty="0">
                <a:solidFill>
                  <a:schemeClr val="tx2"/>
                </a:solidFill>
                <a:latin typeface="Arial" panose="020B0604020202020204" pitchFamily="34" charset="0"/>
                <a:cs typeface="Arial" panose="020B0604020202020204" pitchFamily="34" charset="0"/>
              </a:rPr>
              <a:t>and not centralized and organized. But more data needed in about;</a:t>
            </a:r>
          </a:p>
          <a:p>
            <a:pPr marL="0" indent="0">
              <a:buNone/>
              <a:defRPr/>
            </a:pPr>
            <a:endParaRPr lang="en-US" dirty="0">
              <a:solidFill>
                <a:schemeClr val="tx2"/>
              </a:solidFill>
              <a:latin typeface="Arial" panose="020B0604020202020204" pitchFamily="34" charset="0"/>
              <a:cs typeface="Arial" panose="020B0604020202020204" pitchFamily="34" charset="0"/>
            </a:endParaRPr>
          </a:p>
          <a:p>
            <a:pPr marL="800100" lvl="1" indent="-342900">
              <a:buAutoNum type="arabicPeriod"/>
              <a:defRPr/>
            </a:pPr>
            <a:r>
              <a:rPr lang="en-US" sz="2800" dirty="0">
                <a:solidFill>
                  <a:schemeClr val="tx2"/>
                </a:solidFill>
                <a:latin typeface="Arial" panose="020B0604020202020204" pitchFamily="34" charset="0"/>
                <a:cs typeface="Arial" panose="020B0604020202020204" pitchFamily="34" charset="0"/>
              </a:rPr>
              <a:t>Number of patients receiving FSMPs</a:t>
            </a:r>
          </a:p>
          <a:p>
            <a:pPr marL="800100" lvl="1" indent="-342900">
              <a:buAutoNum type="arabicPeriod"/>
              <a:defRPr/>
            </a:pPr>
            <a:r>
              <a:rPr lang="en-US" sz="2800" dirty="0">
                <a:solidFill>
                  <a:schemeClr val="tx2"/>
                </a:solidFill>
                <a:latin typeface="Arial" panose="020B0604020202020204" pitchFamily="34" charset="0"/>
                <a:cs typeface="Arial" panose="020B0604020202020204" pitchFamily="34" charset="0"/>
              </a:rPr>
              <a:t>Number of patient per ICD</a:t>
            </a:r>
          </a:p>
          <a:p>
            <a:pPr marL="800100" lvl="1" indent="-342900">
              <a:buAutoNum type="arabicPeriod"/>
              <a:defRPr/>
            </a:pPr>
            <a:r>
              <a:rPr lang="en-US" sz="2800" dirty="0">
                <a:solidFill>
                  <a:schemeClr val="tx2"/>
                </a:solidFill>
                <a:latin typeface="Arial" panose="020B0604020202020204" pitchFamily="34" charset="0"/>
                <a:cs typeface="Arial" panose="020B0604020202020204" pitchFamily="34" charset="0"/>
              </a:rPr>
              <a:t>Number of FSMP for ICD</a:t>
            </a:r>
          </a:p>
          <a:p>
            <a:pPr marL="800100" lvl="1" indent="-342900">
              <a:buAutoNum type="arabicPeriod"/>
              <a:defRPr/>
            </a:pPr>
            <a:r>
              <a:rPr lang="en-US" sz="2800" dirty="0">
                <a:solidFill>
                  <a:schemeClr val="tx2"/>
                </a:solidFill>
                <a:latin typeface="Arial" panose="020B0604020202020204" pitchFamily="34" charset="0"/>
                <a:cs typeface="Arial" panose="020B0604020202020204" pitchFamily="34" charset="0"/>
              </a:rPr>
              <a:t>FSMP and providers</a:t>
            </a:r>
          </a:p>
          <a:p>
            <a:pPr marL="800100" lvl="1" indent="-342900">
              <a:buAutoNum type="arabicPeriod"/>
              <a:defRPr/>
            </a:pPr>
            <a:r>
              <a:rPr lang="en-US" sz="2800" dirty="0">
                <a:solidFill>
                  <a:schemeClr val="tx2"/>
                </a:solidFill>
                <a:latin typeface="Arial" panose="020B0604020202020204" pitchFamily="34" charset="0"/>
                <a:cs typeface="Arial" panose="020B0604020202020204" pitchFamily="34" charset="0"/>
              </a:rPr>
              <a:t>FSMPs reimbursed</a:t>
            </a:r>
          </a:p>
          <a:p>
            <a:pPr marL="800100" lvl="1" indent="-342900">
              <a:buAutoNum type="arabicPeriod"/>
              <a:defRPr/>
            </a:pPr>
            <a:r>
              <a:rPr lang="en-US" sz="2800" dirty="0">
                <a:solidFill>
                  <a:schemeClr val="tx2"/>
                </a:solidFill>
                <a:latin typeface="Arial" panose="020B0604020202020204" pitchFamily="34" charset="0"/>
                <a:cs typeface="Arial" panose="020B0604020202020204" pitchFamily="34" charset="0"/>
              </a:rPr>
              <a:t>Doctors who prescribe FSMPs</a:t>
            </a:r>
          </a:p>
          <a:p>
            <a:pPr marL="0" indent="0">
              <a:buNone/>
              <a:defRPr/>
            </a:pPr>
            <a:endParaRPr lang="en-US" dirty="0">
              <a:solidFill>
                <a:schemeClr val="tx2"/>
              </a:solidFill>
              <a:latin typeface="Arial" panose="020B0604020202020204" pitchFamily="34" charset="0"/>
              <a:cs typeface="Arial" panose="020B0604020202020204" pitchFamily="34" charset="0"/>
            </a:endParaRPr>
          </a:p>
          <a:p>
            <a:pPr marL="0" indent="0">
              <a:buNone/>
              <a:defRPr/>
            </a:pPr>
            <a:r>
              <a:rPr lang="en-US" dirty="0">
                <a:solidFill>
                  <a:schemeClr val="tx2"/>
                </a:solidFill>
                <a:latin typeface="Arial" panose="020B0604020202020204" pitchFamily="34" charset="0"/>
                <a:cs typeface="Arial" panose="020B0604020202020204" pitchFamily="34" charset="0"/>
              </a:rPr>
              <a:t>So, the </a:t>
            </a:r>
            <a:r>
              <a:rPr lang="en-US" b="1" dirty="0">
                <a:solidFill>
                  <a:schemeClr val="tx2"/>
                </a:solidFill>
                <a:latin typeface="Arial" panose="020B0604020202020204" pitchFamily="34" charset="0"/>
                <a:cs typeface="Arial" panose="020B0604020202020204" pitchFamily="34" charset="0"/>
              </a:rPr>
              <a:t>EOPYY’s Registry for Reimbursed MD and FSMPs</a:t>
            </a:r>
            <a:r>
              <a:rPr lang="en-US" dirty="0">
                <a:solidFill>
                  <a:schemeClr val="tx2"/>
                </a:solidFill>
                <a:latin typeface="Arial" panose="020B0604020202020204" pitchFamily="34" charset="0"/>
                <a:cs typeface="Arial" panose="020B0604020202020204" pitchFamily="34" charset="0"/>
              </a:rPr>
              <a:t>, as a sophisticated digital tool, was designed and implemented by late 2016-early 2017 (Founded by law). </a:t>
            </a:r>
          </a:p>
          <a:p>
            <a:pPr marL="0" indent="0">
              <a:buNone/>
              <a:defRPr/>
            </a:pPr>
            <a:endParaRPr lang="en" dirty="0">
              <a:solidFill>
                <a:schemeClr val="tx2"/>
              </a:solidFill>
              <a:latin typeface="Arial" panose="020B0604020202020204" pitchFamily="34" charset="0"/>
              <a:cs typeface="Arial" panose="020B0604020202020204" pitchFamily="34" charset="0"/>
            </a:endParaRPr>
          </a:p>
          <a:p>
            <a:pPr marL="0" indent="0">
              <a:buNone/>
              <a:defRPr/>
            </a:pPr>
            <a:endParaRPr lang="en-US"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88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ln>
            <a:solidFill>
              <a:schemeClr val="bg1"/>
            </a:solidFill>
          </a:ln>
        </p:spPr>
        <p:txBody>
          <a:bodyPr/>
          <a:lstStyle/>
          <a:p>
            <a:endParaRPr lang="el-GR" dirty="0"/>
          </a:p>
        </p:txBody>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7" name="TextBox 4">
            <a:extLst>
              <a:ext uri="{FF2B5EF4-FFF2-40B4-BE49-F238E27FC236}">
                <a16:creationId xmlns:a16="http://schemas.microsoft.com/office/drawing/2014/main" id="{31D7EA6F-6B34-7E42-B1F5-010D42793E63}"/>
              </a:ext>
            </a:extLst>
          </p:cNvPr>
          <p:cNvSpPr txBox="1">
            <a:spLocks noChangeArrowheads="1"/>
          </p:cNvSpPr>
          <p:nvPr/>
        </p:nvSpPr>
        <p:spPr bwMode="auto">
          <a:xfrm>
            <a:off x="4448300" y="1888792"/>
            <a:ext cx="10536237" cy="723900"/>
          </a:xfrm>
          <a:prstGeom prst="rect">
            <a:avLst/>
          </a:prstGeom>
          <a:solidFill>
            <a:srgbClr val="00B0F0"/>
          </a:solidFill>
          <a:ln>
            <a:noFill/>
          </a:ln>
          <a:extLst/>
        </p:spPr>
        <p:txBody>
          <a:bodyPr lIns="45702" tIns="22852" rIns="45702" bIns="22852">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l-GR" sz="4400" b="1" dirty="0">
                <a:solidFill>
                  <a:schemeClr val="bg1"/>
                </a:solidFill>
              </a:rPr>
              <a:t>The Registry Project</a:t>
            </a:r>
          </a:p>
        </p:txBody>
      </p:sp>
      <p:graphicFrame>
        <p:nvGraphicFramePr>
          <p:cNvPr id="10" name="Diagram 5">
            <a:extLst>
              <a:ext uri="{FF2B5EF4-FFF2-40B4-BE49-F238E27FC236}">
                <a16:creationId xmlns:a16="http://schemas.microsoft.com/office/drawing/2014/main" id="{58E7375E-7D42-4841-9F94-8C172B69A80F}"/>
              </a:ext>
            </a:extLst>
          </p:cNvPr>
          <p:cNvGraphicFramePr/>
          <p:nvPr>
            <p:extLst>
              <p:ext uri="{D42A27DB-BD31-4B8C-83A1-F6EECF244321}">
                <p14:modId xmlns:p14="http://schemas.microsoft.com/office/powerpoint/2010/main" val="3829247428"/>
              </p:ext>
            </p:extLst>
          </p:nvPr>
        </p:nvGraphicFramePr>
        <p:xfrm>
          <a:off x="2769319" y="3086100"/>
          <a:ext cx="9041681" cy="601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ontent Placeholder 2">
            <a:extLst>
              <a:ext uri="{FF2B5EF4-FFF2-40B4-BE49-F238E27FC236}">
                <a16:creationId xmlns:a16="http://schemas.microsoft.com/office/drawing/2014/main" id="{BDD287CA-3503-8940-B052-F646AA931F51}"/>
              </a:ext>
            </a:extLst>
          </p:cNvPr>
          <p:cNvSpPr txBox="1">
            <a:spLocks/>
          </p:cNvSpPr>
          <p:nvPr/>
        </p:nvSpPr>
        <p:spPr>
          <a:xfrm>
            <a:off x="11038996" y="4970741"/>
            <a:ext cx="5183552" cy="2201706"/>
          </a:xfrm>
          <a:prstGeom prst="rect">
            <a:avLst/>
          </a:prstGeom>
        </p:spPr>
        <p:txBody>
          <a:bodyPr/>
          <a:lstStyle>
            <a:lvl1pPr marL="227013" indent="-227013" algn="l" defTabSz="912813"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solidFill>
                  <a:schemeClr val="tx2"/>
                </a:solidFill>
                <a:latin typeface="Arial" panose="020B0604020202020204" pitchFamily="34" charset="0"/>
                <a:cs typeface="Arial" panose="020B0604020202020204" pitchFamily="34" charset="0"/>
              </a:rPr>
              <a:t>End-to-end traceability</a:t>
            </a:r>
          </a:p>
          <a:p>
            <a:pPr lvl="1"/>
            <a:r>
              <a:rPr lang="en-US" sz="2800" dirty="0">
                <a:solidFill>
                  <a:schemeClr val="tx2"/>
                </a:solidFill>
                <a:latin typeface="Arial" panose="020B0604020202020204" pitchFamily="34" charset="0"/>
                <a:cs typeface="Arial" panose="020B0604020202020204" pitchFamily="34" charset="0"/>
              </a:rPr>
              <a:t>Price monitoring and policy enforcement</a:t>
            </a:r>
          </a:p>
          <a:p>
            <a:pPr lvl="1"/>
            <a:r>
              <a:rPr lang="en-US" sz="2800" dirty="0">
                <a:solidFill>
                  <a:schemeClr val="tx2"/>
                </a:solidFill>
                <a:latin typeface="Arial" panose="020B0604020202020204" pitchFamily="34" charset="0"/>
                <a:cs typeface="Arial" panose="020B0604020202020204" pitchFamily="34" charset="0"/>
              </a:rPr>
              <a:t>Product Evaluation</a:t>
            </a:r>
          </a:p>
          <a:p>
            <a:pPr lvl="1"/>
            <a:r>
              <a:rPr lang="en-US" sz="2800" dirty="0">
                <a:solidFill>
                  <a:schemeClr val="tx2"/>
                </a:solidFill>
                <a:latin typeface="Arial" panose="020B0604020202020204" pitchFamily="34" charset="0"/>
                <a:cs typeface="Arial" panose="020B0604020202020204" pitchFamily="34" charset="0"/>
              </a:rPr>
              <a:t>Medical effectiveness feedback</a:t>
            </a:r>
          </a:p>
        </p:txBody>
      </p:sp>
    </p:spTree>
    <p:extLst>
      <p:ext uri="{BB962C8B-B14F-4D97-AF65-F5344CB8AC3E}">
        <p14:creationId xmlns:p14="http://schemas.microsoft.com/office/powerpoint/2010/main" val="2190986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TotalTime>
  <Words>1277</Words>
  <Application>Microsoft Macintosh PowerPoint</Application>
  <PresentationFormat>Προσαρμογή</PresentationFormat>
  <Paragraphs>267</Paragraphs>
  <Slides>21</Slides>
  <Notes>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21</vt:i4>
      </vt:variant>
    </vt:vector>
  </HeadingPairs>
  <TitlesOfParts>
    <vt:vector size="28" baseType="lpstr">
      <vt:lpstr>Times New Roman</vt:lpstr>
      <vt:lpstr>Lato Regular</vt:lpstr>
      <vt:lpstr>Calibri</vt:lpstr>
      <vt:lpstr>Arial</vt:lpstr>
      <vt:lpstr>Wingdings</vt:lpstr>
      <vt:lpstr>Lato Light</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ONCA Athens 2025.pptx</dc:title>
  <cp:lastModifiedBy>Microsoft Office User</cp:lastModifiedBy>
  <cp:revision>49</cp:revision>
  <dcterms:created xsi:type="dcterms:W3CDTF">2006-08-16T00:00:00Z</dcterms:created>
  <dcterms:modified xsi:type="dcterms:W3CDTF">2025-05-02T07:59:53Z</dcterms:modified>
  <dc:identifier>DAGlWnBGCG8</dc:identifier>
</cp:coreProperties>
</file>