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sldIdLst>
    <p:sldId id="256" r:id="rId2"/>
    <p:sldId id="260" r:id="rId3"/>
    <p:sldId id="257" r:id="rId4"/>
    <p:sldId id="261" r:id="rId5"/>
    <p:sldId id="262" r:id="rId6"/>
    <p:sldId id="264" r:id="rId7"/>
    <p:sldId id="258" r:id="rId8"/>
    <p:sldId id="263" r:id="rId9"/>
    <p:sldId id="267" r:id="rId10"/>
    <p:sldId id="266" r:id="rId11"/>
  </p:sldIdLst>
  <p:sldSz cx="18288000" cy="10287000"/>
  <p:notesSz cx="6888163" cy="9671050"/>
  <p:embeddedFontLst>
    <p:embeddedFont>
      <p:font typeface="Inter" panose="020B0604020202020204" charset="0"/>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D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2C2643-E4F9-442F-BBC3-EC8C9063F225}" v="8" dt="2025-05-04T15:12:37.2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0000" autoAdjust="0"/>
  </p:normalViewPr>
  <p:slideViewPr>
    <p:cSldViewPr>
      <p:cViewPr varScale="1">
        <p:scale>
          <a:sx n="60" d="100"/>
          <a:sy n="60" d="100"/>
        </p:scale>
        <p:origin x="137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neke Remijnse" userId="60ae96bfa94f7304" providerId="LiveId" clId="{422C2643-E4F9-442F-BBC3-EC8C9063F225}"/>
    <pc:docChg chg="custSel addSld delSld modSld">
      <pc:chgData name="Wineke Remijnse" userId="60ae96bfa94f7304" providerId="LiveId" clId="{422C2643-E4F9-442F-BBC3-EC8C9063F225}" dt="2025-05-04T15:13:17.519" v="558" actId="20577"/>
      <pc:docMkLst>
        <pc:docMk/>
      </pc:docMkLst>
      <pc:sldChg chg="modNotesTx">
        <pc:chgData name="Wineke Remijnse" userId="60ae96bfa94f7304" providerId="LiveId" clId="{422C2643-E4F9-442F-BBC3-EC8C9063F225}" dt="2025-05-04T15:13:17.519" v="558" actId="20577"/>
        <pc:sldMkLst>
          <pc:docMk/>
          <pc:sldMk cId="222513935" sldId="262"/>
        </pc:sldMkLst>
      </pc:sldChg>
      <pc:sldChg chg="add modNotesTx">
        <pc:chgData name="Wineke Remijnse" userId="60ae96bfa94f7304" providerId="LiveId" clId="{422C2643-E4F9-442F-BBC3-EC8C9063F225}" dt="2025-05-04T15:06:09.085" v="379" actId="20577"/>
        <pc:sldMkLst>
          <pc:docMk/>
          <pc:sldMk cId="170567363" sldId="264"/>
        </pc:sldMkLst>
      </pc:sldChg>
      <pc:sldChg chg="addSp modSp del mod modNotesTx">
        <pc:chgData name="Wineke Remijnse" userId="60ae96bfa94f7304" providerId="LiveId" clId="{422C2643-E4F9-442F-BBC3-EC8C9063F225}" dt="2025-05-04T15:03:51.811" v="339" actId="2696"/>
        <pc:sldMkLst>
          <pc:docMk/>
          <pc:sldMk cId="3587864684" sldId="264"/>
        </pc:sldMkLst>
        <pc:picChg chg="add mod">
          <ac:chgData name="Wineke Remijnse" userId="60ae96bfa94f7304" providerId="LiveId" clId="{422C2643-E4F9-442F-BBC3-EC8C9063F225}" dt="2025-05-04T14:51:06.703" v="10" actId="1076"/>
          <ac:picMkLst>
            <pc:docMk/>
            <pc:sldMk cId="3587864684" sldId="264"/>
            <ac:picMk id="6" creationId="{E737B690-5B92-1998-08AB-86DED3F3038A}"/>
          </ac:picMkLst>
        </pc:picChg>
        <pc:picChg chg="add mod">
          <ac:chgData name="Wineke Remijnse" userId="60ae96bfa94f7304" providerId="LiveId" clId="{422C2643-E4F9-442F-BBC3-EC8C9063F225}" dt="2025-05-04T14:50:04.024" v="8" actId="1076"/>
          <ac:picMkLst>
            <pc:docMk/>
            <pc:sldMk cId="3587864684" sldId="264"/>
            <ac:picMk id="8" creationId="{DF33817B-7EF3-688B-637D-DA54449C87CC}"/>
          </ac:picMkLst>
        </pc:picChg>
      </pc:sldChg>
      <pc:sldChg chg="delSp modSp add del mod modNotesTx">
        <pc:chgData name="Wineke Remijnse" userId="60ae96bfa94f7304" providerId="LiveId" clId="{422C2643-E4F9-442F-BBC3-EC8C9063F225}" dt="2025-05-04T15:09:18.193" v="459" actId="47"/>
        <pc:sldMkLst>
          <pc:docMk/>
          <pc:sldMk cId="1540624117" sldId="268"/>
        </pc:sldMkLst>
        <pc:picChg chg="del mod">
          <ac:chgData name="Wineke Remijnse" userId="60ae96bfa94f7304" providerId="LiveId" clId="{422C2643-E4F9-442F-BBC3-EC8C9063F225}" dt="2025-05-04T15:07:06.042" v="382" actId="478"/>
          <ac:picMkLst>
            <pc:docMk/>
            <pc:sldMk cId="1540624117" sldId="268"/>
            <ac:picMk id="6" creationId="{C4BF052C-D1F4-AD46-5A08-BB0F3A013B98}"/>
          </ac:picMkLst>
        </pc:picChg>
        <pc:picChg chg="del">
          <ac:chgData name="Wineke Remijnse" userId="60ae96bfa94f7304" providerId="LiveId" clId="{422C2643-E4F9-442F-BBC3-EC8C9063F225}" dt="2025-05-04T15:07:07.401" v="383" actId="478"/>
          <ac:picMkLst>
            <pc:docMk/>
            <pc:sldMk cId="1540624117" sldId="268"/>
            <ac:picMk id="8" creationId="{552246C1-0E6A-022B-A452-72487C6ADE1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84871" cy="485232"/>
          </a:xfrm>
          <a:prstGeom prst="rect">
            <a:avLst/>
          </a:prstGeom>
        </p:spPr>
        <p:txBody>
          <a:bodyPr vert="horz" lIns="94622" tIns="47311" rIns="94622" bIns="47311" rtlCol="0"/>
          <a:lstStyle>
            <a:lvl1pPr algn="l">
              <a:defRPr sz="1200"/>
            </a:lvl1pPr>
          </a:lstStyle>
          <a:p>
            <a:endParaRPr lang="nl-NL"/>
          </a:p>
        </p:txBody>
      </p:sp>
      <p:sp>
        <p:nvSpPr>
          <p:cNvPr id="3" name="Tijdelijke aanduiding voor datum 2"/>
          <p:cNvSpPr>
            <a:spLocks noGrp="1"/>
          </p:cNvSpPr>
          <p:nvPr>
            <p:ph type="dt" idx="1"/>
          </p:nvPr>
        </p:nvSpPr>
        <p:spPr>
          <a:xfrm>
            <a:off x="3901698" y="0"/>
            <a:ext cx="2984871" cy="485232"/>
          </a:xfrm>
          <a:prstGeom prst="rect">
            <a:avLst/>
          </a:prstGeom>
        </p:spPr>
        <p:txBody>
          <a:bodyPr vert="horz" lIns="94622" tIns="47311" rIns="94622" bIns="47311" rtlCol="0"/>
          <a:lstStyle>
            <a:lvl1pPr algn="r">
              <a:defRPr sz="1200"/>
            </a:lvl1pPr>
          </a:lstStyle>
          <a:p>
            <a:fld id="{D08122FE-7C1E-4AF8-AA4B-A40CE0B791B4}" type="datetimeFigureOut">
              <a:rPr lang="nl-NL" smtClean="0"/>
              <a:t>5-5-2025</a:t>
            </a:fld>
            <a:endParaRPr lang="nl-NL"/>
          </a:p>
        </p:txBody>
      </p:sp>
      <p:sp>
        <p:nvSpPr>
          <p:cNvPr id="4" name="Tijdelijke aanduiding voor dia-afbeelding 3"/>
          <p:cNvSpPr>
            <a:spLocks noGrp="1" noRot="1" noChangeAspect="1"/>
          </p:cNvSpPr>
          <p:nvPr>
            <p:ph type="sldImg" idx="2"/>
          </p:nvPr>
        </p:nvSpPr>
        <p:spPr>
          <a:xfrm>
            <a:off x="542925" y="1208088"/>
            <a:ext cx="5802313" cy="3265487"/>
          </a:xfrm>
          <a:prstGeom prst="rect">
            <a:avLst/>
          </a:prstGeom>
          <a:noFill/>
          <a:ln w="12700">
            <a:solidFill>
              <a:prstClr val="black"/>
            </a:solidFill>
          </a:ln>
        </p:spPr>
        <p:txBody>
          <a:bodyPr vert="horz" lIns="94622" tIns="47311" rIns="94622" bIns="47311" rtlCol="0" anchor="ctr"/>
          <a:lstStyle/>
          <a:p>
            <a:endParaRPr lang="nl-NL"/>
          </a:p>
        </p:txBody>
      </p:sp>
      <p:sp>
        <p:nvSpPr>
          <p:cNvPr id="5" name="Tijdelijke aanduiding voor notities 4"/>
          <p:cNvSpPr>
            <a:spLocks noGrp="1"/>
          </p:cNvSpPr>
          <p:nvPr>
            <p:ph type="body" sz="quarter" idx="3"/>
          </p:nvPr>
        </p:nvSpPr>
        <p:spPr>
          <a:xfrm>
            <a:off x="688817" y="4654193"/>
            <a:ext cx="5510530" cy="3807976"/>
          </a:xfrm>
          <a:prstGeom prst="rect">
            <a:avLst/>
          </a:prstGeom>
        </p:spPr>
        <p:txBody>
          <a:bodyPr vert="horz" lIns="94622" tIns="47311" rIns="94622" bIns="47311"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185820"/>
            <a:ext cx="2984871" cy="485231"/>
          </a:xfrm>
          <a:prstGeom prst="rect">
            <a:avLst/>
          </a:prstGeom>
        </p:spPr>
        <p:txBody>
          <a:bodyPr vert="horz" lIns="94622" tIns="47311" rIns="94622" bIns="47311"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901698" y="9185820"/>
            <a:ext cx="2984871" cy="485231"/>
          </a:xfrm>
          <a:prstGeom prst="rect">
            <a:avLst/>
          </a:prstGeom>
        </p:spPr>
        <p:txBody>
          <a:bodyPr vert="horz" lIns="94622" tIns="47311" rIns="94622" bIns="47311" rtlCol="0" anchor="b"/>
          <a:lstStyle>
            <a:lvl1pPr algn="r">
              <a:defRPr sz="1200"/>
            </a:lvl1pPr>
          </a:lstStyle>
          <a:p>
            <a:fld id="{2BE9C5CB-E355-469C-AEF8-2C469DA7D23C}" type="slidenum">
              <a:rPr lang="nl-NL" smtClean="0"/>
              <a:t>‹#›</a:t>
            </a:fld>
            <a:endParaRPr lang="nl-NL"/>
          </a:p>
        </p:txBody>
      </p:sp>
    </p:spTree>
    <p:extLst>
      <p:ext uri="{BB962C8B-B14F-4D97-AF65-F5344CB8AC3E}">
        <p14:creationId xmlns:p14="http://schemas.microsoft.com/office/powerpoint/2010/main" val="109592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BE9C5CB-E355-469C-AEF8-2C469DA7D23C}" type="slidenum">
              <a:rPr lang="nl-NL" smtClean="0"/>
              <a:t>1</a:t>
            </a:fld>
            <a:endParaRPr lang="nl-NL"/>
          </a:p>
        </p:txBody>
      </p:sp>
    </p:spTree>
    <p:extLst>
      <p:ext uri="{BB962C8B-B14F-4D97-AF65-F5344CB8AC3E}">
        <p14:creationId xmlns:p14="http://schemas.microsoft.com/office/powerpoint/2010/main" val="27307038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The last </a:t>
            </a:r>
            <a:r>
              <a:rPr lang="nl-NL" dirty="0" err="1"/>
              <a:t>example</a:t>
            </a:r>
            <a:r>
              <a:rPr lang="nl-NL" dirty="0"/>
              <a:t> I </a:t>
            </a:r>
            <a:r>
              <a:rPr lang="nl-NL" dirty="0" err="1"/>
              <a:t>briefly</a:t>
            </a:r>
            <a:r>
              <a:rPr lang="nl-NL" dirty="0"/>
              <a:t> want </a:t>
            </a:r>
            <a:r>
              <a:rPr lang="nl-NL" dirty="0" err="1"/>
              <a:t>to</a:t>
            </a:r>
            <a:r>
              <a:rPr lang="nl-NL" dirty="0"/>
              <a:t> </a:t>
            </a:r>
            <a:r>
              <a:rPr lang="nl-NL" dirty="0" err="1"/>
              <a:t>adress</a:t>
            </a:r>
            <a:r>
              <a:rPr lang="nl-NL" dirty="0"/>
              <a:t> is the </a:t>
            </a:r>
            <a:r>
              <a:rPr lang="nl-NL" dirty="0" err="1"/>
              <a:t>collaborative</a:t>
            </a:r>
            <a:r>
              <a:rPr lang="nl-NL" dirty="0"/>
              <a:t> work on </a:t>
            </a:r>
            <a:r>
              <a:rPr lang="nl-NL" dirty="0" err="1"/>
              <a:t>enhancing</a:t>
            </a:r>
            <a:r>
              <a:rPr lang="nl-NL" dirty="0"/>
              <a:t> </a:t>
            </a:r>
            <a:r>
              <a:rPr lang="nl-NL" dirty="0" err="1"/>
              <a:t>nutritional</a:t>
            </a:r>
            <a:r>
              <a:rPr lang="nl-NL" dirty="0"/>
              <a:t> care in </a:t>
            </a:r>
            <a:r>
              <a:rPr lang="nl-NL" dirty="0" err="1"/>
              <a:t>Primary</a:t>
            </a:r>
            <a:r>
              <a:rPr lang="nl-NL" dirty="0"/>
              <a:t> health systems. </a:t>
            </a:r>
          </a:p>
          <a:p>
            <a:endParaRPr lang="nl-NL" dirty="0"/>
          </a:p>
          <a:p>
            <a:r>
              <a:rPr lang="en-US" dirty="0"/>
              <a:t>Primary care is well-positioned to address malnutrition and food insecurity through early detection and timely intervention or referral. Leveraging this potential can yield significant health benefits and reduce social and health inequalities.</a:t>
            </a:r>
          </a:p>
          <a:p>
            <a:endParaRPr lang="en-US" dirty="0"/>
          </a:p>
          <a:p>
            <a:r>
              <a:rPr lang="en-US" dirty="0"/>
              <a:t>Nutrition-competent teams, including dietitians, are essential but often absent. Their integration into primary care can bridge service gaps and enhance care quality. </a:t>
            </a:r>
          </a:p>
          <a:p>
            <a:pPr defTabSz="946221">
              <a:defRPr/>
            </a:pPr>
            <a:r>
              <a:rPr lang="en-US" dirty="0"/>
              <a:t>Dietitians are uniquely qualified to deliver person-</a:t>
            </a:r>
            <a:r>
              <a:rPr lang="en-US" dirty="0" err="1"/>
              <a:t>centred</a:t>
            </a:r>
            <a:r>
              <a:rPr lang="en-US" dirty="0"/>
              <a:t>, evidence-based nutritional care. They ensure </a:t>
            </a:r>
            <a:r>
              <a:rPr lang="en-US" b="0" dirty="0"/>
              <a:t>diet quality and food security </a:t>
            </a:r>
            <a:r>
              <a:rPr lang="en-US" dirty="0"/>
              <a:t>across the lifespan. And they support and </a:t>
            </a:r>
            <a:r>
              <a:rPr lang="en-US" b="0" dirty="0"/>
              <a:t>educate other health professionals.</a:t>
            </a:r>
          </a:p>
          <a:p>
            <a:endParaRPr lang="en-US" dirty="0"/>
          </a:p>
          <a:p>
            <a:pPr>
              <a:buNone/>
            </a:pPr>
            <a:r>
              <a:rPr lang="en-US" dirty="0"/>
              <a:t>Our </a:t>
            </a:r>
            <a:r>
              <a:rPr lang="en-US" b="0" dirty="0"/>
              <a:t>policy Recommendations  for Primary care but it also applies to all health care systems:</a:t>
            </a:r>
          </a:p>
          <a:p>
            <a:pPr>
              <a:buFont typeface="+mj-lt"/>
              <a:buAutoNum type="arabicPeriod"/>
            </a:pPr>
            <a:r>
              <a:rPr lang="en-US" b="1" dirty="0"/>
              <a:t>Integrate dietitians</a:t>
            </a:r>
            <a:r>
              <a:rPr lang="en-US" dirty="0"/>
              <a:t> into all primary care teams.</a:t>
            </a:r>
          </a:p>
          <a:p>
            <a:pPr>
              <a:buFont typeface="+mj-lt"/>
              <a:buAutoNum type="arabicPeriod"/>
            </a:pPr>
            <a:r>
              <a:rPr lang="en-US" dirty="0"/>
              <a:t>Provide </a:t>
            </a:r>
            <a:r>
              <a:rPr lang="en-US" b="1" dirty="0"/>
              <a:t>nutrition training</a:t>
            </a:r>
            <a:r>
              <a:rPr lang="en-US" dirty="0"/>
              <a:t> for primary care staff.</a:t>
            </a:r>
          </a:p>
          <a:p>
            <a:pPr>
              <a:buFont typeface="+mj-lt"/>
              <a:buAutoNum type="arabicPeriod"/>
            </a:pPr>
            <a:r>
              <a:rPr lang="en-US" dirty="0"/>
              <a:t>Prioritize </a:t>
            </a:r>
            <a:r>
              <a:rPr lang="en-US" b="1" dirty="0"/>
              <a:t>screening</a:t>
            </a:r>
            <a:r>
              <a:rPr lang="en-US" dirty="0"/>
              <a:t> for malnutrition and food insecurity.</a:t>
            </a:r>
          </a:p>
          <a:p>
            <a:endParaRPr lang="en-US" dirty="0"/>
          </a:p>
          <a:p>
            <a:r>
              <a:rPr lang="en-US" dirty="0"/>
              <a:t>Thank you for your attention. </a:t>
            </a:r>
          </a:p>
          <a:p>
            <a:endParaRPr lang="en-US" dirty="0"/>
          </a:p>
        </p:txBody>
      </p:sp>
      <p:sp>
        <p:nvSpPr>
          <p:cNvPr id="4" name="Tijdelijke aanduiding voor dianummer 3"/>
          <p:cNvSpPr>
            <a:spLocks noGrp="1"/>
          </p:cNvSpPr>
          <p:nvPr>
            <p:ph type="sldNum" sz="quarter" idx="5"/>
          </p:nvPr>
        </p:nvSpPr>
        <p:spPr/>
        <p:txBody>
          <a:bodyPr/>
          <a:lstStyle/>
          <a:p>
            <a:fld id="{2BE9C5CB-E355-469C-AEF8-2C469DA7D23C}" type="slidenum">
              <a:rPr lang="nl-NL" smtClean="0"/>
              <a:t>10</a:t>
            </a:fld>
            <a:endParaRPr lang="nl-NL"/>
          </a:p>
        </p:txBody>
      </p:sp>
    </p:spTree>
    <p:extLst>
      <p:ext uri="{BB962C8B-B14F-4D97-AF65-F5344CB8AC3E}">
        <p14:creationId xmlns:p14="http://schemas.microsoft.com/office/powerpoint/2010/main" val="323189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BE9C5CB-E355-469C-AEF8-2C469DA7D23C}" type="slidenum">
              <a:rPr lang="nl-NL" smtClean="0"/>
              <a:t>2</a:t>
            </a:fld>
            <a:endParaRPr lang="nl-NL"/>
          </a:p>
        </p:txBody>
      </p:sp>
    </p:spTree>
    <p:extLst>
      <p:ext uri="{BB962C8B-B14F-4D97-AF65-F5344CB8AC3E}">
        <p14:creationId xmlns:p14="http://schemas.microsoft.com/office/powerpoint/2010/main" val="2875240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46221">
              <a:defRPr/>
            </a:pPr>
            <a:r>
              <a:rPr lang="en-GB" sz="1400" dirty="0">
                <a:latin typeface="Aptos" panose="020B0004020202020204" pitchFamily="34" charset="0"/>
                <a:ea typeface="Aptos" panose="020B0004020202020204" pitchFamily="34" charset="0"/>
                <a:cs typeface="Aptos" panose="020B0004020202020204" pitchFamily="34" charset="0"/>
              </a:rPr>
              <a:t>EFAD aims for </a:t>
            </a:r>
          </a:p>
          <a:p>
            <a:pPr defTabSz="946221">
              <a:defRPr/>
            </a:pPr>
            <a:r>
              <a:rPr lang="en-GB" sz="1400" dirty="0">
                <a:latin typeface="Aptos" panose="020B0004020202020204" pitchFamily="34" charset="0"/>
                <a:ea typeface="Aptos" panose="020B0004020202020204" pitchFamily="34" charset="0"/>
                <a:cs typeface="Aptos" panose="020B0004020202020204" pitchFamily="34" charset="0"/>
              </a:rPr>
              <a:t>A Europe where every citizen enjoys optimal nutritional health through universal access to evidence-based dietary care, delivered by Registered Dietitians who are recognised as the leading authorities in nutrition.</a:t>
            </a:r>
          </a:p>
          <a:p>
            <a:pPr defTabSz="946221">
              <a:defRPr/>
            </a:pPr>
            <a:r>
              <a:rPr lang="en-GB" sz="1400" dirty="0">
                <a:solidFill>
                  <a:srgbClr val="000000"/>
                </a:solidFill>
                <a:latin typeface="Inter" panose="020B0502030000000004" pitchFamily="34" charset="0"/>
              </a:rPr>
              <a:t> in collaboration with our members and stakeholders</a:t>
            </a:r>
            <a:endParaRPr lang="en-GB" sz="1400" dirty="0">
              <a:latin typeface="Aptos" panose="020B0004020202020204" pitchFamily="34" charset="0"/>
              <a:ea typeface="Aptos" panose="020B0004020202020204" pitchFamily="34" charset="0"/>
              <a:cs typeface="Aptos" panose="020B0004020202020204" pitchFamily="34" charset="0"/>
            </a:endParaRPr>
          </a:p>
          <a:p>
            <a:endParaRPr lang="en-GB" sz="1400" noProof="0" dirty="0"/>
          </a:p>
          <a:p>
            <a:r>
              <a:rPr lang="en-GB" sz="1400" noProof="0" dirty="0"/>
              <a:t>As European Federation of dietitians we represent over 35000 dietitians and 9000 students across 30 countries in Europe. </a:t>
            </a:r>
          </a:p>
        </p:txBody>
      </p:sp>
      <p:sp>
        <p:nvSpPr>
          <p:cNvPr id="4" name="Tijdelijke aanduiding voor dianummer 3"/>
          <p:cNvSpPr>
            <a:spLocks noGrp="1"/>
          </p:cNvSpPr>
          <p:nvPr>
            <p:ph type="sldNum" sz="quarter" idx="5"/>
          </p:nvPr>
        </p:nvSpPr>
        <p:spPr/>
        <p:txBody>
          <a:bodyPr/>
          <a:lstStyle/>
          <a:p>
            <a:fld id="{2BE9C5CB-E355-469C-AEF8-2C469DA7D23C}" type="slidenum">
              <a:rPr lang="nl-NL" smtClean="0"/>
              <a:t>3</a:t>
            </a:fld>
            <a:endParaRPr lang="nl-NL"/>
          </a:p>
        </p:txBody>
      </p:sp>
    </p:spTree>
    <p:extLst>
      <p:ext uri="{BB962C8B-B14F-4D97-AF65-F5344CB8AC3E}">
        <p14:creationId xmlns:p14="http://schemas.microsoft.com/office/powerpoint/2010/main" val="2469867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a:t>Our commitment as dietitians  to strive appropriate Nutritional Care for all,  is clearly stated in the Resolution we issued in 2023.</a:t>
            </a:r>
          </a:p>
          <a:p>
            <a:r>
              <a:rPr lang="en-GB" noProof="0" dirty="0"/>
              <a:t>In this so called EFAD Budapest Resolution we </a:t>
            </a:r>
          </a:p>
          <a:p>
            <a:r>
              <a:rPr lang="en-GB" noProof="0" dirty="0"/>
              <a:t>emphasises the importance of nutritional care as integrated part of policies and interventions to address critical and chronic health diseases.</a:t>
            </a:r>
          </a:p>
          <a:p>
            <a:endParaRPr lang="en-GB" noProof="0" dirty="0"/>
          </a:p>
          <a:p>
            <a:r>
              <a:rPr lang="en-GB" noProof="0" dirty="0"/>
              <a:t>Guidelines should include relevant  nutritional interventions </a:t>
            </a:r>
          </a:p>
          <a:p>
            <a:r>
              <a:rPr lang="en-GB" noProof="0" dirty="0"/>
              <a:t>and it should be clear how nutritional care is implemented in the patient care pathway, from screening to diagnosis to treatment,  With the aim to </a:t>
            </a:r>
            <a:r>
              <a:rPr lang="en-GB" b="0" i="0" noProof="0" dirty="0">
                <a:solidFill>
                  <a:srgbClr val="000000"/>
                </a:solidFill>
                <a:effectLst/>
                <a:latin typeface="Inter" panose="020B0502030000000004" pitchFamily="34" charset="0"/>
              </a:rPr>
              <a:t>maintain, reduce risk to, or restore health, as well as alleviate discomfort in palliative care.</a:t>
            </a:r>
            <a:endParaRPr lang="en-GB" noProof="0" dirty="0"/>
          </a:p>
          <a:p>
            <a:endParaRPr lang="en-GB" noProof="0" dirty="0"/>
          </a:p>
          <a:p>
            <a:r>
              <a:rPr lang="en-GB" noProof="0" dirty="0"/>
              <a:t>A multidisciplinary approach or even interdisciplinary approach is important, because there are many aspects which should be covered realizing appropriate nutritional care for patients. </a:t>
            </a:r>
          </a:p>
          <a:p>
            <a:r>
              <a:rPr lang="en-GB" noProof="0" dirty="0"/>
              <a:t>(clinical) Dietitians being part of these multidisciplinary teams,  could take the responsibility for nutritional assessment with a holistic approach,  the individual nutrition and dietary counselling,</a:t>
            </a:r>
          </a:p>
          <a:p>
            <a:r>
              <a:rPr lang="en-GB" noProof="0" dirty="0"/>
              <a:t>And being the coordinator, contact and source of information regarding nutrition. </a:t>
            </a:r>
          </a:p>
          <a:p>
            <a:endParaRPr lang="en-GB" noProof="0" dirty="0"/>
          </a:p>
          <a:p>
            <a:endParaRPr lang="nl-NL" dirty="0"/>
          </a:p>
          <a:p>
            <a:endParaRPr lang="nl-NL" dirty="0"/>
          </a:p>
          <a:p>
            <a:endParaRPr lang="nl-NL" dirty="0"/>
          </a:p>
          <a:p>
            <a:endParaRPr lang="nl-NL" dirty="0"/>
          </a:p>
          <a:p>
            <a:endParaRPr lang="nl-NL" dirty="0"/>
          </a:p>
          <a:p>
            <a:r>
              <a:rPr lang="nl-NL" dirty="0"/>
              <a:t> </a:t>
            </a:r>
          </a:p>
          <a:p>
            <a:endParaRPr lang="nl-NL" dirty="0"/>
          </a:p>
        </p:txBody>
      </p:sp>
      <p:sp>
        <p:nvSpPr>
          <p:cNvPr id="4" name="Tijdelijke aanduiding voor dianummer 3"/>
          <p:cNvSpPr>
            <a:spLocks noGrp="1"/>
          </p:cNvSpPr>
          <p:nvPr>
            <p:ph type="sldNum" sz="quarter" idx="5"/>
          </p:nvPr>
        </p:nvSpPr>
        <p:spPr/>
        <p:txBody>
          <a:bodyPr/>
          <a:lstStyle/>
          <a:p>
            <a:fld id="{2BE9C5CB-E355-469C-AEF8-2C469DA7D23C}" type="slidenum">
              <a:rPr lang="nl-NL" smtClean="0"/>
              <a:t>4</a:t>
            </a:fld>
            <a:endParaRPr lang="nl-NL"/>
          </a:p>
        </p:txBody>
      </p:sp>
    </p:spTree>
    <p:extLst>
      <p:ext uri="{BB962C8B-B14F-4D97-AF65-F5344CB8AC3E}">
        <p14:creationId xmlns:p14="http://schemas.microsoft.com/office/powerpoint/2010/main" val="587401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a:t>Our EFAD resolution on safe and appropriate nutritional Care for European citizens perfectly fits with the Manifesto for Health Equity in Europe from ENHA.</a:t>
            </a:r>
          </a:p>
          <a:p>
            <a:r>
              <a:rPr lang="en-GB" noProof="0" dirty="0"/>
              <a:t>Which also reflects the importance of integrated care and multistakeholder approach both on policy level as in daily health care to impact patients' health and wellbeing. </a:t>
            </a:r>
          </a:p>
          <a:p>
            <a:r>
              <a:rPr lang="en-GB" noProof="0" dirty="0"/>
              <a:t>EFAD is therefor a proud partner of ENHA and is happy to collaborate with various stakeholders</a:t>
            </a:r>
            <a:r>
              <a:rPr lang="nl-NL" dirty="0"/>
              <a:t>.</a:t>
            </a:r>
          </a:p>
          <a:p>
            <a:endParaRPr lang="nl-NL" dirty="0"/>
          </a:p>
          <a:p>
            <a:pPr defTabSz="946221">
              <a:defRPr/>
            </a:pPr>
            <a:r>
              <a:rPr lang="nl-NL" dirty="0"/>
              <a:t>This </a:t>
            </a:r>
            <a:r>
              <a:rPr lang="nl-NL" dirty="0" err="1"/>
              <a:t>manifesto</a:t>
            </a:r>
            <a:r>
              <a:rPr lang="nl-NL" dirty="0"/>
              <a:t> is </a:t>
            </a:r>
            <a:r>
              <a:rPr lang="nl-NL" dirty="0" err="1"/>
              <a:t>an</a:t>
            </a:r>
            <a:r>
              <a:rPr lang="nl-NL" dirty="0"/>
              <a:t> </a:t>
            </a:r>
            <a:r>
              <a:rPr lang="nl-NL" dirty="0" err="1"/>
              <a:t>example</a:t>
            </a:r>
            <a:r>
              <a:rPr lang="nl-NL" dirty="0"/>
              <a:t> of </a:t>
            </a:r>
            <a:r>
              <a:rPr lang="en-US" dirty="0"/>
              <a:t>Launching and coordinating a Parliamentary Interest Group on Nutrition within the European Parliament</a:t>
            </a:r>
            <a:r>
              <a:rPr lang="nl-NL" dirty="0"/>
              <a:t> policy </a:t>
            </a:r>
            <a:r>
              <a:rPr lang="nl-NL" dirty="0" err="1"/>
              <a:t>to</a:t>
            </a:r>
            <a:r>
              <a:rPr lang="nl-NL" dirty="0"/>
              <a:t> </a:t>
            </a:r>
            <a:r>
              <a:rPr lang="en-US" dirty="0"/>
              <a:t>ensure "Nutrition in All Policies" through policy debate and cross-committee collaboration.  Other activities are: policy papers, briefings, events, policy roundtables, and support for nutrition-related amendments in relevant EU legislation. </a:t>
            </a:r>
            <a:endParaRPr lang="nl-NL" sz="1000" dirty="0">
              <a:latin typeface="Aptos" panose="020B0004020202020204" pitchFamily="34" charset="0"/>
              <a:ea typeface="Aptos" panose="020B0004020202020204" pitchFamily="34" charset="0"/>
              <a:cs typeface="Aptos" panose="020B0004020202020204" pitchFamily="34" charset="0"/>
            </a:endParaRPr>
          </a:p>
          <a:p>
            <a:endParaRPr lang="nl-NL" dirty="0"/>
          </a:p>
          <a:p>
            <a:endParaRPr lang="nl-NL" dirty="0"/>
          </a:p>
        </p:txBody>
      </p:sp>
      <p:sp>
        <p:nvSpPr>
          <p:cNvPr id="4" name="Tijdelijke aanduiding voor dianummer 3"/>
          <p:cNvSpPr>
            <a:spLocks noGrp="1"/>
          </p:cNvSpPr>
          <p:nvPr>
            <p:ph type="sldNum" sz="quarter" idx="5"/>
          </p:nvPr>
        </p:nvSpPr>
        <p:spPr/>
        <p:txBody>
          <a:bodyPr/>
          <a:lstStyle/>
          <a:p>
            <a:fld id="{2BE9C5CB-E355-469C-AEF8-2C469DA7D23C}" type="slidenum">
              <a:rPr lang="nl-NL" smtClean="0"/>
              <a:t>5</a:t>
            </a:fld>
            <a:endParaRPr lang="nl-NL"/>
          </a:p>
        </p:txBody>
      </p:sp>
    </p:spTree>
    <p:extLst>
      <p:ext uri="{BB962C8B-B14F-4D97-AF65-F5344CB8AC3E}">
        <p14:creationId xmlns:p14="http://schemas.microsoft.com/office/powerpoint/2010/main" val="4147088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400" dirty="0" err="1"/>
              <a:t>One</a:t>
            </a:r>
            <a:r>
              <a:rPr lang="nl-NL" sz="1400" dirty="0"/>
              <a:t> of the </a:t>
            </a:r>
            <a:r>
              <a:rPr lang="nl-NL" sz="1400" dirty="0" err="1"/>
              <a:t>activities</a:t>
            </a:r>
            <a:r>
              <a:rPr lang="nl-NL" sz="1400" dirty="0"/>
              <a:t> we </a:t>
            </a:r>
            <a:r>
              <a:rPr lang="nl-NL" sz="1400" dirty="0" err="1"/>
              <a:t>paid</a:t>
            </a:r>
            <a:r>
              <a:rPr lang="nl-NL" sz="1400" dirty="0"/>
              <a:t> attention </a:t>
            </a:r>
            <a:r>
              <a:rPr lang="nl-NL" sz="1400" dirty="0" err="1"/>
              <a:t>to</a:t>
            </a:r>
            <a:r>
              <a:rPr lang="nl-NL" sz="1400" dirty="0"/>
              <a:t>, </a:t>
            </a:r>
            <a:r>
              <a:rPr lang="nl-NL" sz="1400" dirty="0" err="1"/>
              <a:t>together</a:t>
            </a:r>
            <a:r>
              <a:rPr lang="nl-NL" sz="1400" dirty="0"/>
              <a:t> </a:t>
            </a:r>
            <a:r>
              <a:rPr lang="nl-NL" sz="1400" dirty="0" err="1"/>
              <a:t>with</a:t>
            </a:r>
            <a:r>
              <a:rPr lang="nl-NL" sz="1400" dirty="0"/>
              <a:t> ENHA is the </a:t>
            </a:r>
            <a:r>
              <a:rPr lang="nl-NL" sz="1400" dirty="0" err="1"/>
              <a:t>Malnutrition</a:t>
            </a:r>
            <a:r>
              <a:rPr lang="nl-NL" sz="1400" dirty="0"/>
              <a:t> Awareness Week.</a:t>
            </a:r>
          </a:p>
          <a:p>
            <a:r>
              <a:rPr lang="en-US" sz="1400" dirty="0"/>
              <a:t>European Malnutrition Awareness Week is An annual campaign to raise awareness of disease-related malnutrition and its impact on healthcare systems, recovery, and quality of life. </a:t>
            </a:r>
          </a:p>
          <a:p>
            <a:r>
              <a:rPr lang="en-US" sz="1400" dirty="0"/>
              <a:t>•Activities are Pan-European campaigns, national activations, media partnerships, and EU wide policy stakeholder outreach. </a:t>
            </a:r>
          </a:p>
          <a:p>
            <a:r>
              <a:rPr lang="en-US" sz="1400" dirty="0"/>
              <a:t>• With the Goal to position malnutrition as a public health issue that deserves systemic attention across policies. </a:t>
            </a:r>
            <a:endParaRPr lang="nl-NL" sz="1400" dirty="0"/>
          </a:p>
          <a:p>
            <a:endParaRPr lang="en-GB" sz="1400" dirty="0">
              <a:latin typeface="Arial" panose="020B0604020202020204" pitchFamily="34" charset="0"/>
              <a:ea typeface="Aptos" panose="020B0004020202020204" pitchFamily="34" charset="0"/>
              <a:cs typeface="Times New Roman" panose="02020603050405020304" pitchFamily="18" charset="0"/>
            </a:endParaRPr>
          </a:p>
          <a:p>
            <a:r>
              <a:rPr lang="en-GB" sz="1400" dirty="0">
                <a:latin typeface="Arial" panose="020B0604020202020204" pitchFamily="34" charset="0"/>
                <a:ea typeface="Aptos" panose="020B0004020202020204" pitchFamily="34" charset="0"/>
                <a:cs typeface="Times New Roman" panose="02020603050405020304" pitchFamily="18" charset="0"/>
              </a:rPr>
              <a:t>We informed our members about it and encouraged them to post too. And we made several posts during the malnutrition awareness week.</a:t>
            </a:r>
          </a:p>
          <a:p>
            <a:r>
              <a:rPr lang="en-GB" sz="1400" dirty="0">
                <a:latin typeface="Arial" panose="020B0604020202020204" pitchFamily="34" charset="0"/>
                <a:ea typeface="Aptos" panose="020B0004020202020204" pitchFamily="34" charset="0"/>
                <a:cs typeface="Times New Roman" panose="02020603050405020304" pitchFamily="18" charset="0"/>
              </a:rPr>
              <a:t>Our dietetic network on oncology translated it into concrete key messages showing the essential role of nutrition among cancer patients. </a:t>
            </a:r>
            <a:endParaRPr lang="nl-NL" sz="1400" dirty="0">
              <a:latin typeface="Aptos" panose="020B0004020202020204" pitchFamily="34" charset="0"/>
              <a:ea typeface="Aptos" panose="020B0004020202020204" pitchFamily="34" charset="0"/>
              <a:cs typeface="Aptos" panose="020B0004020202020204" pitchFamily="34" charset="0"/>
            </a:endParaRPr>
          </a:p>
          <a:p>
            <a:r>
              <a:rPr lang="en-GB" sz="1900" dirty="0">
                <a:latin typeface="Arial" panose="020B0604020202020204" pitchFamily="34" charset="0"/>
                <a:ea typeface="Aptos" panose="020B0004020202020204" pitchFamily="34" charset="0"/>
                <a:cs typeface="Times New Roman" panose="02020603050405020304" pitchFamily="18" charset="0"/>
              </a:rPr>
              <a:t> </a:t>
            </a:r>
            <a:endParaRPr lang="nl-NL" sz="1900" dirty="0">
              <a:latin typeface="Aptos" panose="020B0004020202020204" pitchFamily="34" charset="0"/>
              <a:ea typeface="Aptos" panose="020B0004020202020204" pitchFamily="34" charset="0"/>
              <a:cs typeface="Aptos" panose="020B0004020202020204" pitchFamily="34" charset="0"/>
            </a:endParaRPr>
          </a:p>
        </p:txBody>
      </p:sp>
      <p:sp>
        <p:nvSpPr>
          <p:cNvPr id="4" name="Tijdelijke aanduiding voor dianummer 3"/>
          <p:cNvSpPr>
            <a:spLocks noGrp="1"/>
          </p:cNvSpPr>
          <p:nvPr>
            <p:ph type="sldNum" sz="quarter" idx="5"/>
          </p:nvPr>
        </p:nvSpPr>
        <p:spPr/>
        <p:txBody>
          <a:bodyPr/>
          <a:lstStyle/>
          <a:p>
            <a:fld id="{2BE9C5CB-E355-469C-AEF8-2C469DA7D23C}" type="slidenum">
              <a:rPr lang="nl-NL" smtClean="0"/>
              <a:t>6</a:t>
            </a:fld>
            <a:endParaRPr lang="nl-NL"/>
          </a:p>
        </p:txBody>
      </p:sp>
    </p:spTree>
    <p:extLst>
      <p:ext uri="{BB962C8B-B14F-4D97-AF65-F5344CB8AC3E}">
        <p14:creationId xmlns:p14="http://schemas.microsoft.com/office/powerpoint/2010/main" val="627585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a:t>As said, collaboration with stakeholders and other healthcare professionals is important for us.</a:t>
            </a:r>
          </a:p>
          <a:p>
            <a:r>
              <a:rPr lang="en-GB" noProof="0" dirty="0"/>
              <a:t>ESPEN, EASO, EFPC are examples of some of our important collaborating partners.</a:t>
            </a:r>
          </a:p>
          <a:p>
            <a:r>
              <a:rPr lang="en-GB" noProof="0" dirty="0"/>
              <a:t>Also, our position as a Non-State Actor in WHO-Europe  is essential and allows us to work together with WHO and other partners on important nutritional issues.</a:t>
            </a:r>
          </a:p>
          <a:p>
            <a:endParaRPr lang="en-GB" noProof="0" dirty="0"/>
          </a:p>
          <a:p>
            <a:r>
              <a:rPr lang="en-GB" noProof="0" dirty="0"/>
              <a:t>To conclude my presentation, I want to showcase briefly some examples we are currently working on </a:t>
            </a:r>
          </a:p>
        </p:txBody>
      </p:sp>
      <p:sp>
        <p:nvSpPr>
          <p:cNvPr id="4" name="Tijdelijke aanduiding voor dianummer 3"/>
          <p:cNvSpPr>
            <a:spLocks noGrp="1"/>
          </p:cNvSpPr>
          <p:nvPr>
            <p:ph type="sldNum" sz="quarter" idx="5"/>
          </p:nvPr>
        </p:nvSpPr>
        <p:spPr/>
        <p:txBody>
          <a:bodyPr/>
          <a:lstStyle/>
          <a:p>
            <a:fld id="{2BE9C5CB-E355-469C-AEF8-2C469DA7D23C}" type="slidenum">
              <a:rPr lang="nl-NL" smtClean="0"/>
              <a:t>7</a:t>
            </a:fld>
            <a:endParaRPr lang="nl-NL"/>
          </a:p>
        </p:txBody>
      </p:sp>
    </p:spTree>
    <p:extLst>
      <p:ext uri="{BB962C8B-B14F-4D97-AF65-F5344CB8AC3E}">
        <p14:creationId xmlns:p14="http://schemas.microsoft.com/office/powerpoint/2010/main" val="1184930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a:t>In April a factsheet was launched on Sarcopenic Obesity. This is the first step in creating awareness of this critical but overlooked health issue.</a:t>
            </a:r>
          </a:p>
          <a:p>
            <a:r>
              <a:rPr lang="en-GB" noProof="0" dirty="0"/>
              <a:t>More activities will follow to help governments and health-care professionals to address this complex condition effectively. </a:t>
            </a:r>
          </a:p>
          <a:p>
            <a:r>
              <a:rPr lang="en-GB" noProof="0" dirty="0"/>
              <a:t>You can think of the appropriate screening, monitoring and management of obesity in the presence of sarcopenia, including muscle function, physical fitness and body composition changes, being relevant goals in clinical care.</a:t>
            </a:r>
          </a:p>
        </p:txBody>
      </p:sp>
      <p:sp>
        <p:nvSpPr>
          <p:cNvPr id="4" name="Tijdelijke aanduiding voor dianummer 3"/>
          <p:cNvSpPr>
            <a:spLocks noGrp="1"/>
          </p:cNvSpPr>
          <p:nvPr>
            <p:ph type="sldNum" sz="quarter" idx="5"/>
          </p:nvPr>
        </p:nvSpPr>
        <p:spPr/>
        <p:txBody>
          <a:bodyPr/>
          <a:lstStyle/>
          <a:p>
            <a:fld id="{2BE9C5CB-E355-469C-AEF8-2C469DA7D23C}" type="slidenum">
              <a:rPr lang="nl-NL" smtClean="0"/>
              <a:t>8</a:t>
            </a:fld>
            <a:endParaRPr lang="nl-NL"/>
          </a:p>
        </p:txBody>
      </p:sp>
    </p:spTree>
    <p:extLst>
      <p:ext uri="{BB962C8B-B14F-4D97-AF65-F5344CB8AC3E}">
        <p14:creationId xmlns:p14="http://schemas.microsoft.com/office/powerpoint/2010/main" val="3323272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ESPEN provides valuable, evidence-based recommendations for clinical nutrition. An addendum specifically tailored for dietitians may help to bridge the gap between these established guidelines and routine clinical dietetic practice. </a:t>
            </a:r>
            <a:endParaRPr lang="nl-NL" dirty="0"/>
          </a:p>
          <a:p>
            <a:r>
              <a:rPr lang="en-US" dirty="0"/>
              <a:t>Such addition may enhance the accessibility, clinical applicability, and relevance of the guidelines for dietitians in everyday practice.</a:t>
            </a:r>
          </a:p>
          <a:p>
            <a:endParaRPr lang="en-US" dirty="0"/>
          </a:p>
          <a:p>
            <a:r>
              <a:rPr lang="en-US" dirty="0"/>
              <a:t>EFAD has recently conducted a survey about the needs for such an addendum and we hope to present the outcomes at ESPEN congress.</a:t>
            </a:r>
          </a:p>
          <a:p>
            <a:r>
              <a:rPr lang="en-US" dirty="0"/>
              <a:t>Following this we will develop such an addendum</a:t>
            </a:r>
          </a:p>
          <a:p>
            <a:endParaRPr lang="en-US" dirty="0"/>
          </a:p>
          <a:p>
            <a:r>
              <a:rPr lang="en-US" dirty="0"/>
              <a:t>Beside such addendum EFAD proposes/delivers experienced dietitians who participate in the development and revision of ESPEN guidelines.</a:t>
            </a:r>
          </a:p>
          <a:p>
            <a:r>
              <a:rPr lang="en-US" dirty="0"/>
              <a:t> </a:t>
            </a:r>
            <a:endParaRPr lang="nl-NL" dirty="0"/>
          </a:p>
        </p:txBody>
      </p:sp>
      <p:sp>
        <p:nvSpPr>
          <p:cNvPr id="4" name="Tijdelijke aanduiding voor dianummer 3"/>
          <p:cNvSpPr>
            <a:spLocks noGrp="1"/>
          </p:cNvSpPr>
          <p:nvPr>
            <p:ph type="sldNum" sz="quarter" idx="5"/>
          </p:nvPr>
        </p:nvSpPr>
        <p:spPr/>
        <p:txBody>
          <a:bodyPr/>
          <a:lstStyle/>
          <a:p>
            <a:fld id="{2BE9C5CB-E355-469C-AEF8-2C469DA7D23C}" type="slidenum">
              <a:rPr lang="nl-NL" smtClean="0"/>
              <a:t>9</a:t>
            </a:fld>
            <a:endParaRPr lang="nl-NL"/>
          </a:p>
        </p:txBody>
      </p:sp>
    </p:spTree>
    <p:extLst>
      <p:ext uri="{BB962C8B-B14F-4D97-AF65-F5344CB8AC3E}">
        <p14:creationId xmlns:p14="http://schemas.microsoft.com/office/powerpoint/2010/main" val="278155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jpeg"/><Relationship Id="rId7"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jpe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5.png"/><Relationship Id="rId10" Type="http://schemas.openxmlformats.org/officeDocument/2006/relationships/image" Target="../media/image17.png"/><Relationship Id="rId4" Type="http://schemas.openxmlformats.org/officeDocument/2006/relationships/image" Target="../media/image4.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jpe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nl-NL"/>
          </a:p>
        </p:txBody>
      </p:sp>
      <p:sp>
        <p:nvSpPr>
          <p:cNvPr id="3" name="Freeform 3" descr="Afbeelding met tekst, Lettertype, schermopname, Elektrisch blauw  Door AI gegenereerde inhoud is mogelijk onjuist."/>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a:stretch>
              <a:fillRect/>
            </a:stretch>
          </a:blipFill>
        </p:spPr>
        <p:txBody>
          <a:bodyPr/>
          <a:lstStyle/>
          <a:p>
            <a:endParaRPr lang="nl-NL"/>
          </a:p>
        </p:txBody>
      </p:sp>
      <p:grpSp>
        <p:nvGrpSpPr>
          <p:cNvPr id="4" name="Group 4"/>
          <p:cNvGrpSpPr/>
          <p:nvPr/>
        </p:nvGrpSpPr>
        <p:grpSpPr>
          <a:xfrm>
            <a:off x="14874787" y="8389261"/>
            <a:ext cx="3258020" cy="1157254"/>
            <a:chOff x="0" y="0"/>
            <a:chExt cx="858079" cy="304791"/>
          </a:xfrm>
        </p:grpSpPr>
        <p:sp>
          <p:nvSpPr>
            <p:cNvPr id="5" name="Freeform 5"/>
            <p:cNvSpPr/>
            <p:nvPr/>
          </p:nvSpPr>
          <p:spPr>
            <a:xfrm>
              <a:off x="0" y="0"/>
              <a:ext cx="858079" cy="304791"/>
            </a:xfrm>
            <a:custGeom>
              <a:avLst/>
              <a:gdLst/>
              <a:ahLst/>
              <a:cxnLst/>
              <a:rect l="l" t="t" r="r" b="b"/>
              <a:pathLst>
                <a:path w="858079" h="304791">
                  <a:moveTo>
                    <a:pt x="0" y="0"/>
                  </a:moveTo>
                  <a:lnTo>
                    <a:pt x="858079" y="0"/>
                  </a:lnTo>
                  <a:lnTo>
                    <a:pt x="858079" y="304791"/>
                  </a:lnTo>
                  <a:lnTo>
                    <a:pt x="0" y="304791"/>
                  </a:lnTo>
                  <a:close/>
                </a:path>
              </a:pathLst>
            </a:custGeom>
            <a:solidFill>
              <a:srgbClr val="FFFFFF"/>
            </a:solidFill>
          </p:spPr>
          <p:txBody>
            <a:bodyPr/>
            <a:lstStyle/>
            <a:p>
              <a:endParaRPr lang="nl-NL"/>
            </a:p>
          </p:txBody>
        </p:sp>
        <p:sp>
          <p:nvSpPr>
            <p:cNvPr id="6" name="TextBox 6"/>
            <p:cNvSpPr txBox="1"/>
            <p:nvPr/>
          </p:nvSpPr>
          <p:spPr>
            <a:xfrm>
              <a:off x="0" y="-38100"/>
              <a:ext cx="858079" cy="342891"/>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15067858" y="8389261"/>
            <a:ext cx="2871878" cy="942367"/>
          </a:xfrm>
          <a:custGeom>
            <a:avLst/>
            <a:gdLst/>
            <a:ahLst/>
            <a:cxnLst/>
            <a:rect l="l" t="t" r="r" b="b"/>
            <a:pathLst>
              <a:path w="2871878" h="942367">
                <a:moveTo>
                  <a:pt x="0" y="0"/>
                </a:moveTo>
                <a:lnTo>
                  <a:pt x="2871878" y="0"/>
                </a:lnTo>
                <a:lnTo>
                  <a:pt x="2871878" y="942367"/>
                </a:lnTo>
                <a:lnTo>
                  <a:pt x="0" y="942367"/>
                </a:lnTo>
                <a:lnTo>
                  <a:pt x="0" y="0"/>
                </a:lnTo>
                <a:close/>
              </a:path>
            </a:pathLst>
          </a:custGeom>
          <a:blipFill>
            <a:blip r:embed="rId5"/>
            <a:stretch>
              <a:fillRect/>
            </a:stretch>
          </a:blipFill>
        </p:spPr>
        <p:txBody>
          <a:bodyPr/>
          <a:lstStyle/>
          <a:p>
            <a:endParaRPr lang="nl-NL"/>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0C2FD9-C383-F9AF-51B6-551BE74A6E6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F3D1799-32A4-8FA9-EE33-76261F599596}"/>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nl-NL"/>
          </a:p>
        </p:txBody>
      </p:sp>
      <p:sp>
        <p:nvSpPr>
          <p:cNvPr id="3" name="Freeform 3">
            <a:extLst>
              <a:ext uri="{FF2B5EF4-FFF2-40B4-BE49-F238E27FC236}">
                <a16:creationId xmlns:a16="http://schemas.microsoft.com/office/drawing/2014/main" id="{42B8D089-DDDE-D0BB-A0DD-41BE0E1276FE}"/>
              </a:ext>
            </a:extLst>
          </p:cNvPr>
          <p:cNvSpPr/>
          <p:nvPr/>
        </p:nvSpPr>
        <p:spPr>
          <a:xfrm>
            <a:off x="12277007" y="354536"/>
            <a:ext cx="2707530" cy="1348328"/>
          </a:xfrm>
          <a:custGeom>
            <a:avLst/>
            <a:gdLst/>
            <a:ahLst/>
            <a:cxnLst/>
            <a:rect l="l" t="t" r="r" b="b"/>
            <a:pathLst>
              <a:path w="2707530" h="1348328">
                <a:moveTo>
                  <a:pt x="0" y="0"/>
                </a:moveTo>
                <a:lnTo>
                  <a:pt x="2707530" y="0"/>
                </a:lnTo>
                <a:lnTo>
                  <a:pt x="2707530" y="1348328"/>
                </a:lnTo>
                <a:lnTo>
                  <a:pt x="0" y="1348328"/>
                </a:lnTo>
                <a:lnTo>
                  <a:pt x="0" y="0"/>
                </a:lnTo>
                <a:close/>
              </a:path>
            </a:pathLst>
          </a:custGeom>
          <a:blipFill>
            <a:blip r:embed="rId4"/>
            <a:stretch>
              <a:fillRect l="-21153" t="-48414" r="-26773" b="-51637"/>
            </a:stretch>
          </a:blipFill>
        </p:spPr>
        <p:txBody>
          <a:bodyPr/>
          <a:lstStyle/>
          <a:p>
            <a:endParaRPr lang="nl-NL"/>
          </a:p>
        </p:txBody>
      </p:sp>
      <p:pic>
        <p:nvPicPr>
          <p:cNvPr id="4" name="Afbeelding 3">
            <a:extLst>
              <a:ext uri="{FF2B5EF4-FFF2-40B4-BE49-F238E27FC236}">
                <a16:creationId xmlns:a16="http://schemas.microsoft.com/office/drawing/2014/main" id="{70F01521-B01F-2442-234D-47A2EA5FB5A2}"/>
              </a:ext>
            </a:extLst>
          </p:cNvPr>
          <p:cNvPicPr>
            <a:picLocks noChangeAspect="1"/>
          </p:cNvPicPr>
          <p:nvPr/>
        </p:nvPicPr>
        <p:blipFill>
          <a:blip r:embed="rId5"/>
          <a:stretch>
            <a:fillRect/>
          </a:stretch>
        </p:blipFill>
        <p:spPr>
          <a:xfrm>
            <a:off x="12389931" y="8689715"/>
            <a:ext cx="5189212" cy="1216939"/>
          </a:xfrm>
          <a:prstGeom prst="rect">
            <a:avLst/>
          </a:prstGeom>
        </p:spPr>
      </p:pic>
      <p:pic>
        <p:nvPicPr>
          <p:cNvPr id="6" name="Afbeelding 5">
            <a:extLst>
              <a:ext uri="{FF2B5EF4-FFF2-40B4-BE49-F238E27FC236}">
                <a16:creationId xmlns:a16="http://schemas.microsoft.com/office/drawing/2014/main" id="{73E025FC-D506-48B8-BF94-7A6C19DC1844}"/>
              </a:ext>
            </a:extLst>
          </p:cNvPr>
          <p:cNvPicPr>
            <a:picLocks noChangeAspect="1"/>
          </p:cNvPicPr>
          <p:nvPr/>
        </p:nvPicPr>
        <p:blipFill>
          <a:blip r:embed="rId6"/>
          <a:stretch>
            <a:fillRect/>
          </a:stretch>
        </p:blipFill>
        <p:spPr>
          <a:xfrm>
            <a:off x="7162800" y="1721823"/>
            <a:ext cx="4938188" cy="6843353"/>
          </a:xfrm>
          <a:prstGeom prst="rect">
            <a:avLst/>
          </a:prstGeom>
        </p:spPr>
      </p:pic>
      <p:pic>
        <p:nvPicPr>
          <p:cNvPr id="7" name="Afbeelding 6">
            <a:extLst>
              <a:ext uri="{FF2B5EF4-FFF2-40B4-BE49-F238E27FC236}">
                <a16:creationId xmlns:a16="http://schemas.microsoft.com/office/drawing/2014/main" id="{26502114-7E25-AB02-E478-D24181C547B4}"/>
              </a:ext>
            </a:extLst>
          </p:cNvPr>
          <p:cNvPicPr>
            <a:picLocks noChangeAspect="1"/>
          </p:cNvPicPr>
          <p:nvPr/>
        </p:nvPicPr>
        <p:blipFill>
          <a:blip r:embed="rId7"/>
          <a:stretch>
            <a:fillRect/>
          </a:stretch>
        </p:blipFill>
        <p:spPr>
          <a:xfrm>
            <a:off x="2057400" y="1735102"/>
            <a:ext cx="4797173" cy="6858000"/>
          </a:xfrm>
          <a:prstGeom prst="rect">
            <a:avLst/>
          </a:prstGeom>
        </p:spPr>
      </p:pic>
      <p:pic>
        <p:nvPicPr>
          <p:cNvPr id="8" name="Afbeelding 7">
            <a:extLst>
              <a:ext uri="{FF2B5EF4-FFF2-40B4-BE49-F238E27FC236}">
                <a16:creationId xmlns:a16="http://schemas.microsoft.com/office/drawing/2014/main" id="{6172B615-161B-B1AB-3317-9E8032CEE5A7}"/>
              </a:ext>
            </a:extLst>
          </p:cNvPr>
          <p:cNvPicPr>
            <a:picLocks noChangeAspect="1"/>
          </p:cNvPicPr>
          <p:nvPr/>
        </p:nvPicPr>
        <p:blipFill>
          <a:blip r:embed="rId8"/>
          <a:stretch>
            <a:fillRect/>
          </a:stretch>
        </p:blipFill>
        <p:spPr>
          <a:xfrm>
            <a:off x="12378208" y="3086100"/>
            <a:ext cx="5541861" cy="3778800"/>
          </a:xfrm>
          <a:prstGeom prst="rect">
            <a:avLst/>
          </a:prstGeom>
        </p:spPr>
      </p:pic>
    </p:spTree>
    <p:extLst>
      <p:ext uri="{BB962C8B-B14F-4D97-AF65-F5344CB8AC3E}">
        <p14:creationId xmlns:p14="http://schemas.microsoft.com/office/powerpoint/2010/main" val="2934931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02DA5A-EB8D-84FF-F0FE-3FEC1BDE84E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047C596-04A3-8E79-112C-A20204FF74B4}"/>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nl-NL" dirty="0"/>
          </a:p>
        </p:txBody>
      </p:sp>
      <p:sp>
        <p:nvSpPr>
          <p:cNvPr id="3" name="Freeform 3">
            <a:extLst>
              <a:ext uri="{FF2B5EF4-FFF2-40B4-BE49-F238E27FC236}">
                <a16:creationId xmlns:a16="http://schemas.microsoft.com/office/drawing/2014/main" id="{A9AABA47-4D10-DB53-80CE-73C0528650AC}"/>
              </a:ext>
            </a:extLst>
          </p:cNvPr>
          <p:cNvSpPr/>
          <p:nvPr/>
        </p:nvSpPr>
        <p:spPr>
          <a:xfrm>
            <a:off x="12277007" y="354536"/>
            <a:ext cx="2707530" cy="1348328"/>
          </a:xfrm>
          <a:custGeom>
            <a:avLst/>
            <a:gdLst/>
            <a:ahLst/>
            <a:cxnLst/>
            <a:rect l="l" t="t" r="r" b="b"/>
            <a:pathLst>
              <a:path w="2707530" h="1348328">
                <a:moveTo>
                  <a:pt x="0" y="0"/>
                </a:moveTo>
                <a:lnTo>
                  <a:pt x="2707530" y="0"/>
                </a:lnTo>
                <a:lnTo>
                  <a:pt x="2707530" y="1348328"/>
                </a:lnTo>
                <a:lnTo>
                  <a:pt x="0" y="1348328"/>
                </a:lnTo>
                <a:lnTo>
                  <a:pt x="0" y="0"/>
                </a:lnTo>
                <a:close/>
              </a:path>
            </a:pathLst>
          </a:custGeom>
          <a:blipFill>
            <a:blip r:embed="rId4"/>
            <a:stretch>
              <a:fillRect l="-21153" t="-48414" r="-26773" b="-51637"/>
            </a:stretch>
          </a:blipFill>
        </p:spPr>
        <p:txBody>
          <a:bodyPr/>
          <a:lstStyle/>
          <a:p>
            <a:endParaRPr lang="nl-NL"/>
          </a:p>
        </p:txBody>
      </p:sp>
      <p:sp>
        <p:nvSpPr>
          <p:cNvPr id="5" name="Titel 4">
            <a:extLst>
              <a:ext uri="{FF2B5EF4-FFF2-40B4-BE49-F238E27FC236}">
                <a16:creationId xmlns:a16="http://schemas.microsoft.com/office/drawing/2014/main" id="{E8C87E1B-05C6-6492-0D95-F7440831D3D1}"/>
              </a:ext>
            </a:extLst>
          </p:cNvPr>
          <p:cNvSpPr>
            <a:spLocks noGrp="1"/>
          </p:cNvSpPr>
          <p:nvPr>
            <p:ph type="title"/>
          </p:nvPr>
        </p:nvSpPr>
        <p:spPr>
          <a:xfrm>
            <a:off x="3810000" y="2324100"/>
            <a:ext cx="10515600" cy="1143000"/>
          </a:xfrm>
        </p:spPr>
        <p:txBody>
          <a:bodyPr>
            <a:normAutofit fontScale="90000"/>
          </a:bodyPr>
          <a:lstStyle/>
          <a:p>
            <a:r>
              <a:rPr lang="nl-NL" b="1" dirty="0">
                <a:latin typeface="Arial" panose="020B0604020202020204" pitchFamily="34" charset="0"/>
                <a:cs typeface="Arial" panose="020B0604020202020204" pitchFamily="34" charset="0"/>
              </a:rPr>
              <a:t>A joint approach </a:t>
            </a:r>
            <a:r>
              <a:rPr lang="nl-NL" b="1" dirty="0" err="1">
                <a:latin typeface="Arial" panose="020B0604020202020204" pitchFamily="34" charset="0"/>
                <a:cs typeface="Arial" panose="020B0604020202020204" pitchFamily="34" charset="0"/>
              </a:rPr>
              <a:t>to</a:t>
            </a:r>
            <a:r>
              <a:rPr lang="nl-NL" b="1" dirty="0">
                <a:latin typeface="Arial" panose="020B0604020202020204" pitchFamily="34" charset="0"/>
                <a:cs typeface="Arial" panose="020B0604020202020204" pitchFamily="34" charset="0"/>
              </a:rPr>
              <a:t> </a:t>
            </a:r>
            <a:r>
              <a:rPr lang="nl-NL" b="1" dirty="0" err="1">
                <a:latin typeface="Arial" panose="020B0604020202020204" pitchFamily="34" charset="0"/>
                <a:cs typeface="Arial" panose="020B0604020202020204" pitchFamily="34" charset="0"/>
              </a:rPr>
              <a:t>nutrition</a:t>
            </a:r>
            <a:r>
              <a:rPr lang="nl-NL" b="1" dirty="0">
                <a:latin typeface="Arial" panose="020B0604020202020204" pitchFamily="34" charset="0"/>
                <a:cs typeface="Arial" panose="020B0604020202020204" pitchFamily="34" charset="0"/>
              </a:rPr>
              <a:t> care in Europe</a:t>
            </a:r>
          </a:p>
        </p:txBody>
      </p:sp>
      <p:sp>
        <p:nvSpPr>
          <p:cNvPr id="6" name="Tijdelijke aanduiding voor inhoud 5">
            <a:extLst>
              <a:ext uri="{FF2B5EF4-FFF2-40B4-BE49-F238E27FC236}">
                <a16:creationId xmlns:a16="http://schemas.microsoft.com/office/drawing/2014/main" id="{1329F9D1-D9E7-474F-FEC0-633193B8B3C4}"/>
              </a:ext>
            </a:extLst>
          </p:cNvPr>
          <p:cNvSpPr>
            <a:spLocks noGrp="1"/>
          </p:cNvSpPr>
          <p:nvPr>
            <p:ph idx="1"/>
          </p:nvPr>
        </p:nvSpPr>
        <p:spPr>
          <a:xfrm>
            <a:off x="3657600" y="4556919"/>
            <a:ext cx="12573000" cy="4525963"/>
          </a:xfrm>
        </p:spPr>
        <p:txBody>
          <a:bodyPr>
            <a:normAutofit lnSpcReduction="10000"/>
          </a:bodyPr>
          <a:lstStyle/>
          <a:p>
            <a:pPr algn="l">
              <a:buNone/>
            </a:pPr>
            <a:endParaRPr lang="en-US" b="1" i="0" dirty="0">
              <a:solidFill>
                <a:srgbClr val="000000"/>
              </a:solidFill>
              <a:effectLst/>
              <a:latin typeface="Arial" panose="020B0604020202020204" pitchFamily="34" charset="0"/>
            </a:endParaRPr>
          </a:p>
          <a:p>
            <a:pPr algn="l">
              <a:buNone/>
            </a:pPr>
            <a:r>
              <a:rPr lang="en-US" b="1" dirty="0">
                <a:solidFill>
                  <a:srgbClr val="000000"/>
                </a:solidFill>
                <a:latin typeface="Arial" panose="020B0604020202020204" pitchFamily="34" charset="0"/>
              </a:rPr>
              <a:t>Grigoris Risvas,</a:t>
            </a:r>
          </a:p>
          <a:p>
            <a:pPr algn="l">
              <a:buNone/>
            </a:pPr>
            <a:r>
              <a:rPr lang="en-US" dirty="0">
                <a:solidFill>
                  <a:srgbClr val="000000"/>
                </a:solidFill>
                <a:latin typeface="Arial" panose="020B0604020202020204" pitchFamily="34" charset="0"/>
              </a:rPr>
              <a:t>Dr. RD, Vice-President of European Federation of the Associations</a:t>
            </a:r>
          </a:p>
          <a:p>
            <a:pPr algn="l">
              <a:buNone/>
            </a:pPr>
            <a:r>
              <a:rPr lang="en-US" dirty="0">
                <a:solidFill>
                  <a:srgbClr val="000000"/>
                </a:solidFill>
                <a:latin typeface="Arial" panose="020B0604020202020204" pitchFamily="34" charset="0"/>
              </a:rPr>
              <a:t>of Dietitians (EFAD)</a:t>
            </a:r>
          </a:p>
          <a:p>
            <a:pPr algn="l">
              <a:buNone/>
            </a:pPr>
            <a:endParaRPr lang="en-US" b="1" i="0" dirty="0">
              <a:solidFill>
                <a:srgbClr val="000000"/>
              </a:solidFill>
              <a:effectLst/>
              <a:latin typeface="Arial" panose="020B0604020202020204" pitchFamily="34" charset="0"/>
            </a:endParaRPr>
          </a:p>
          <a:p>
            <a:pPr algn="l">
              <a:buNone/>
            </a:pPr>
            <a:r>
              <a:rPr lang="en-US" b="1" i="0" dirty="0">
                <a:solidFill>
                  <a:srgbClr val="000000"/>
                </a:solidFill>
                <a:effectLst/>
                <a:latin typeface="Arial" panose="020B0604020202020204" pitchFamily="34" charset="0"/>
              </a:rPr>
              <a:t>Christina Cuerda, </a:t>
            </a:r>
          </a:p>
          <a:p>
            <a:pPr algn="l">
              <a:buNone/>
            </a:pPr>
            <a:r>
              <a:rPr lang="en-US" b="0" i="0" dirty="0">
                <a:solidFill>
                  <a:srgbClr val="000000"/>
                </a:solidFill>
                <a:effectLst/>
                <a:latin typeface="Arial" panose="020B0604020202020204" pitchFamily="34" charset="0"/>
              </a:rPr>
              <a:t>M.D., General Secretary of European Society for Clinical Nutrition</a:t>
            </a:r>
          </a:p>
          <a:p>
            <a:pPr algn="l">
              <a:buNone/>
            </a:pPr>
            <a:r>
              <a:rPr lang="en-US" b="0" i="0" dirty="0">
                <a:solidFill>
                  <a:srgbClr val="000000"/>
                </a:solidFill>
                <a:effectLst/>
                <a:latin typeface="Arial" panose="020B0604020202020204" pitchFamily="34" charset="0"/>
              </a:rPr>
              <a:t>and Metabolism (ESPEN)</a:t>
            </a:r>
          </a:p>
          <a:p>
            <a:endParaRPr lang="nl-NL" dirty="0"/>
          </a:p>
        </p:txBody>
      </p:sp>
    </p:spTree>
    <p:extLst>
      <p:ext uri="{BB962C8B-B14F-4D97-AF65-F5344CB8AC3E}">
        <p14:creationId xmlns:p14="http://schemas.microsoft.com/office/powerpoint/2010/main" val="790864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nl-NL"/>
          </a:p>
        </p:txBody>
      </p:sp>
      <p:sp>
        <p:nvSpPr>
          <p:cNvPr id="3" name="Freeform 3"/>
          <p:cNvSpPr/>
          <p:nvPr/>
        </p:nvSpPr>
        <p:spPr>
          <a:xfrm>
            <a:off x="12277007" y="354536"/>
            <a:ext cx="2707530" cy="1348328"/>
          </a:xfrm>
          <a:custGeom>
            <a:avLst/>
            <a:gdLst/>
            <a:ahLst/>
            <a:cxnLst/>
            <a:rect l="l" t="t" r="r" b="b"/>
            <a:pathLst>
              <a:path w="2707530" h="1348328">
                <a:moveTo>
                  <a:pt x="0" y="0"/>
                </a:moveTo>
                <a:lnTo>
                  <a:pt x="2707530" y="0"/>
                </a:lnTo>
                <a:lnTo>
                  <a:pt x="2707530" y="1348328"/>
                </a:lnTo>
                <a:lnTo>
                  <a:pt x="0" y="1348328"/>
                </a:lnTo>
                <a:lnTo>
                  <a:pt x="0" y="0"/>
                </a:lnTo>
                <a:close/>
              </a:path>
            </a:pathLst>
          </a:custGeom>
          <a:blipFill>
            <a:blip r:embed="rId4"/>
            <a:stretch>
              <a:fillRect l="-21153" t="-48414" r="-26773" b="-51637"/>
            </a:stretch>
          </a:blipFill>
        </p:spPr>
        <p:txBody>
          <a:bodyPr/>
          <a:lstStyle/>
          <a:p>
            <a:endParaRPr lang="nl-NL"/>
          </a:p>
        </p:txBody>
      </p:sp>
      <p:pic>
        <p:nvPicPr>
          <p:cNvPr id="4" name="Afbeelding 3">
            <a:extLst>
              <a:ext uri="{FF2B5EF4-FFF2-40B4-BE49-F238E27FC236}">
                <a16:creationId xmlns:a16="http://schemas.microsoft.com/office/drawing/2014/main" id="{C22BA56B-FEC7-5C61-2567-1A1B7C14C98F}"/>
              </a:ext>
            </a:extLst>
          </p:cNvPr>
          <p:cNvPicPr>
            <a:picLocks noChangeAspect="1"/>
          </p:cNvPicPr>
          <p:nvPr/>
        </p:nvPicPr>
        <p:blipFill>
          <a:blip r:embed="rId5"/>
          <a:stretch>
            <a:fillRect/>
          </a:stretch>
        </p:blipFill>
        <p:spPr>
          <a:xfrm>
            <a:off x="12389931" y="8687257"/>
            <a:ext cx="5189212" cy="1216939"/>
          </a:xfrm>
          <a:prstGeom prst="rect">
            <a:avLst/>
          </a:prstGeom>
        </p:spPr>
      </p:pic>
      <p:pic>
        <p:nvPicPr>
          <p:cNvPr id="5" name="Afbeelding 4">
            <a:extLst>
              <a:ext uri="{FF2B5EF4-FFF2-40B4-BE49-F238E27FC236}">
                <a16:creationId xmlns:a16="http://schemas.microsoft.com/office/drawing/2014/main" id="{5EB4F343-4592-E8C7-D108-DA99947B4E19}"/>
              </a:ext>
            </a:extLst>
          </p:cNvPr>
          <p:cNvPicPr>
            <a:picLocks noChangeAspect="1"/>
          </p:cNvPicPr>
          <p:nvPr/>
        </p:nvPicPr>
        <p:blipFill>
          <a:blip r:embed="rId6"/>
          <a:stretch>
            <a:fillRect/>
          </a:stretch>
        </p:blipFill>
        <p:spPr>
          <a:xfrm>
            <a:off x="3200400" y="2457991"/>
            <a:ext cx="12192000" cy="506109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802B4-1191-0F43-30C5-3EAA792FCD9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183783A-B94B-24B7-7A7C-2952F14E5112}"/>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nl-NL"/>
          </a:p>
        </p:txBody>
      </p:sp>
      <p:sp>
        <p:nvSpPr>
          <p:cNvPr id="3" name="Freeform 3">
            <a:extLst>
              <a:ext uri="{FF2B5EF4-FFF2-40B4-BE49-F238E27FC236}">
                <a16:creationId xmlns:a16="http://schemas.microsoft.com/office/drawing/2014/main" id="{009058E1-58BC-4E3C-DC2C-715DD98282D0}"/>
              </a:ext>
            </a:extLst>
          </p:cNvPr>
          <p:cNvSpPr/>
          <p:nvPr/>
        </p:nvSpPr>
        <p:spPr>
          <a:xfrm>
            <a:off x="12277007" y="354536"/>
            <a:ext cx="2707530" cy="1348328"/>
          </a:xfrm>
          <a:custGeom>
            <a:avLst/>
            <a:gdLst/>
            <a:ahLst/>
            <a:cxnLst/>
            <a:rect l="l" t="t" r="r" b="b"/>
            <a:pathLst>
              <a:path w="2707530" h="1348328">
                <a:moveTo>
                  <a:pt x="0" y="0"/>
                </a:moveTo>
                <a:lnTo>
                  <a:pt x="2707530" y="0"/>
                </a:lnTo>
                <a:lnTo>
                  <a:pt x="2707530" y="1348328"/>
                </a:lnTo>
                <a:lnTo>
                  <a:pt x="0" y="1348328"/>
                </a:lnTo>
                <a:lnTo>
                  <a:pt x="0" y="0"/>
                </a:lnTo>
                <a:close/>
              </a:path>
            </a:pathLst>
          </a:custGeom>
          <a:blipFill>
            <a:blip r:embed="rId4"/>
            <a:stretch>
              <a:fillRect l="-21153" t="-48414" r="-26773" b="-51637"/>
            </a:stretch>
          </a:blipFill>
        </p:spPr>
        <p:txBody>
          <a:bodyPr/>
          <a:lstStyle/>
          <a:p>
            <a:endParaRPr lang="nl-NL"/>
          </a:p>
        </p:txBody>
      </p:sp>
      <p:pic>
        <p:nvPicPr>
          <p:cNvPr id="5" name="Afbeelding 4">
            <a:extLst>
              <a:ext uri="{FF2B5EF4-FFF2-40B4-BE49-F238E27FC236}">
                <a16:creationId xmlns:a16="http://schemas.microsoft.com/office/drawing/2014/main" id="{5FFCF16A-D300-AC0C-2003-44D029B8121D}"/>
              </a:ext>
            </a:extLst>
          </p:cNvPr>
          <p:cNvPicPr>
            <a:picLocks noChangeAspect="1"/>
          </p:cNvPicPr>
          <p:nvPr/>
        </p:nvPicPr>
        <p:blipFill>
          <a:blip r:embed="rId5"/>
          <a:stretch>
            <a:fillRect/>
          </a:stretch>
        </p:blipFill>
        <p:spPr>
          <a:xfrm>
            <a:off x="2743200" y="1745270"/>
            <a:ext cx="5624048" cy="7898814"/>
          </a:xfrm>
          <a:prstGeom prst="rect">
            <a:avLst/>
          </a:prstGeom>
        </p:spPr>
      </p:pic>
      <p:pic>
        <p:nvPicPr>
          <p:cNvPr id="6" name="Afbeelding 5">
            <a:extLst>
              <a:ext uri="{FF2B5EF4-FFF2-40B4-BE49-F238E27FC236}">
                <a16:creationId xmlns:a16="http://schemas.microsoft.com/office/drawing/2014/main" id="{FBE82EE6-5210-5586-7FBA-EA7F19D70985}"/>
              </a:ext>
            </a:extLst>
          </p:cNvPr>
          <p:cNvPicPr>
            <a:picLocks noChangeAspect="1"/>
          </p:cNvPicPr>
          <p:nvPr/>
        </p:nvPicPr>
        <p:blipFill>
          <a:blip r:embed="rId6"/>
          <a:stretch>
            <a:fillRect/>
          </a:stretch>
        </p:blipFill>
        <p:spPr>
          <a:xfrm>
            <a:off x="9677400" y="1702864"/>
            <a:ext cx="5738358" cy="8013125"/>
          </a:xfrm>
          <a:prstGeom prst="rect">
            <a:avLst/>
          </a:prstGeom>
        </p:spPr>
      </p:pic>
    </p:spTree>
    <p:extLst>
      <p:ext uri="{BB962C8B-B14F-4D97-AF65-F5344CB8AC3E}">
        <p14:creationId xmlns:p14="http://schemas.microsoft.com/office/powerpoint/2010/main" val="3817106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A0AD09-0209-BDF5-1609-B2C74C2E994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1DC00EA-6427-C89D-BD46-559DDE774F5D}"/>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nl-NL"/>
          </a:p>
        </p:txBody>
      </p:sp>
      <p:sp>
        <p:nvSpPr>
          <p:cNvPr id="3" name="Freeform 3">
            <a:extLst>
              <a:ext uri="{FF2B5EF4-FFF2-40B4-BE49-F238E27FC236}">
                <a16:creationId xmlns:a16="http://schemas.microsoft.com/office/drawing/2014/main" id="{979D9741-BD52-0503-E152-74A520A5088E}"/>
              </a:ext>
            </a:extLst>
          </p:cNvPr>
          <p:cNvSpPr/>
          <p:nvPr/>
        </p:nvSpPr>
        <p:spPr>
          <a:xfrm>
            <a:off x="12277007" y="354536"/>
            <a:ext cx="2707530" cy="1348328"/>
          </a:xfrm>
          <a:custGeom>
            <a:avLst/>
            <a:gdLst/>
            <a:ahLst/>
            <a:cxnLst/>
            <a:rect l="l" t="t" r="r" b="b"/>
            <a:pathLst>
              <a:path w="2707530" h="1348328">
                <a:moveTo>
                  <a:pt x="0" y="0"/>
                </a:moveTo>
                <a:lnTo>
                  <a:pt x="2707530" y="0"/>
                </a:lnTo>
                <a:lnTo>
                  <a:pt x="2707530" y="1348328"/>
                </a:lnTo>
                <a:lnTo>
                  <a:pt x="0" y="1348328"/>
                </a:lnTo>
                <a:lnTo>
                  <a:pt x="0" y="0"/>
                </a:lnTo>
                <a:close/>
              </a:path>
            </a:pathLst>
          </a:custGeom>
          <a:blipFill>
            <a:blip r:embed="rId4"/>
            <a:stretch>
              <a:fillRect l="-21153" t="-48414" r="-26773" b="-51637"/>
            </a:stretch>
          </a:blipFill>
        </p:spPr>
        <p:txBody>
          <a:bodyPr/>
          <a:lstStyle/>
          <a:p>
            <a:endParaRPr lang="nl-NL"/>
          </a:p>
        </p:txBody>
      </p:sp>
      <p:pic>
        <p:nvPicPr>
          <p:cNvPr id="6" name="Afbeelding 5">
            <a:extLst>
              <a:ext uri="{FF2B5EF4-FFF2-40B4-BE49-F238E27FC236}">
                <a16:creationId xmlns:a16="http://schemas.microsoft.com/office/drawing/2014/main" id="{7FE4FD31-BCF1-3DDB-35E2-9F607AF06F17}"/>
              </a:ext>
            </a:extLst>
          </p:cNvPr>
          <p:cNvPicPr>
            <a:picLocks noChangeAspect="1"/>
          </p:cNvPicPr>
          <p:nvPr/>
        </p:nvPicPr>
        <p:blipFill>
          <a:blip r:embed="rId5"/>
          <a:stretch>
            <a:fillRect/>
          </a:stretch>
        </p:blipFill>
        <p:spPr>
          <a:xfrm>
            <a:off x="2590800" y="1526915"/>
            <a:ext cx="5030522" cy="7162800"/>
          </a:xfrm>
          <a:prstGeom prst="rect">
            <a:avLst/>
          </a:prstGeom>
        </p:spPr>
      </p:pic>
      <p:pic>
        <p:nvPicPr>
          <p:cNvPr id="8" name="Afbeelding 7">
            <a:extLst>
              <a:ext uri="{FF2B5EF4-FFF2-40B4-BE49-F238E27FC236}">
                <a16:creationId xmlns:a16="http://schemas.microsoft.com/office/drawing/2014/main" id="{559394B1-075A-7B97-0CC7-0687F943444E}"/>
              </a:ext>
            </a:extLst>
          </p:cNvPr>
          <p:cNvPicPr>
            <a:picLocks noChangeAspect="1"/>
          </p:cNvPicPr>
          <p:nvPr/>
        </p:nvPicPr>
        <p:blipFill>
          <a:blip r:embed="rId6"/>
          <a:stretch>
            <a:fillRect/>
          </a:stretch>
        </p:blipFill>
        <p:spPr>
          <a:xfrm>
            <a:off x="8284986" y="723900"/>
            <a:ext cx="7070066" cy="8991600"/>
          </a:xfrm>
          <a:prstGeom prst="rect">
            <a:avLst/>
          </a:prstGeom>
        </p:spPr>
      </p:pic>
      <p:pic>
        <p:nvPicPr>
          <p:cNvPr id="4" name="Afbeelding 3">
            <a:extLst>
              <a:ext uri="{FF2B5EF4-FFF2-40B4-BE49-F238E27FC236}">
                <a16:creationId xmlns:a16="http://schemas.microsoft.com/office/drawing/2014/main" id="{9E429AA7-567B-6398-1FD6-0EF2C8928A58}"/>
              </a:ext>
            </a:extLst>
          </p:cNvPr>
          <p:cNvPicPr>
            <a:picLocks noChangeAspect="1"/>
          </p:cNvPicPr>
          <p:nvPr/>
        </p:nvPicPr>
        <p:blipFill>
          <a:blip r:embed="rId7"/>
          <a:stretch>
            <a:fillRect/>
          </a:stretch>
        </p:blipFill>
        <p:spPr>
          <a:xfrm>
            <a:off x="12389931" y="8689715"/>
            <a:ext cx="5189212" cy="1216939"/>
          </a:xfrm>
          <a:prstGeom prst="rect">
            <a:avLst/>
          </a:prstGeom>
        </p:spPr>
      </p:pic>
    </p:spTree>
    <p:extLst>
      <p:ext uri="{BB962C8B-B14F-4D97-AF65-F5344CB8AC3E}">
        <p14:creationId xmlns:p14="http://schemas.microsoft.com/office/powerpoint/2010/main" val="222513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DB6DCF-ED2E-873A-8108-AA5C902635D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4DAB1D8-C408-889A-6509-5BD7511C007C}"/>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nl-NL"/>
          </a:p>
        </p:txBody>
      </p:sp>
      <p:sp>
        <p:nvSpPr>
          <p:cNvPr id="3" name="Freeform 3">
            <a:extLst>
              <a:ext uri="{FF2B5EF4-FFF2-40B4-BE49-F238E27FC236}">
                <a16:creationId xmlns:a16="http://schemas.microsoft.com/office/drawing/2014/main" id="{8153CAD5-778F-8B95-EE8A-C252461A4FDD}"/>
              </a:ext>
            </a:extLst>
          </p:cNvPr>
          <p:cNvSpPr/>
          <p:nvPr/>
        </p:nvSpPr>
        <p:spPr>
          <a:xfrm>
            <a:off x="12277007" y="354536"/>
            <a:ext cx="2707530" cy="1348328"/>
          </a:xfrm>
          <a:custGeom>
            <a:avLst/>
            <a:gdLst/>
            <a:ahLst/>
            <a:cxnLst/>
            <a:rect l="l" t="t" r="r" b="b"/>
            <a:pathLst>
              <a:path w="2707530" h="1348328">
                <a:moveTo>
                  <a:pt x="0" y="0"/>
                </a:moveTo>
                <a:lnTo>
                  <a:pt x="2707530" y="0"/>
                </a:lnTo>
                <a:lnTo>
                  <a:pt x="2707530" y="1348328"/>
                </a:lnTo>
                <a:lnTo>
                  <a:pt x="0" y="1348328"/>
                </a:lnTo>
                <a:lnTo>
                  <a:pt x="0" y="0"/>
                </a:lnTo>
                <a:close/>
              </a:path>
            </a:pathLst>
          </a:custGeom>
          <a:blipFill>
            <a:blip r:embed="rId4"/>
            <a:stretch>
              <a:fillRect l="-21153" t="-48414" r="-26773" b="-51637"/>
            </a:stretch>
          </a:blipFill>
        </p:spPr>
        <p:txBody>
          <a:bodyPr/>
          <a:lstStyle/>
          <a:p>
            <a:endParaRPr lang="nl-NL"/>
          </a:p>
        </p:txBody>
      </p:sp>
      <p:pic>
        <p:nvPicPr>
          <p:cNvPr id="4" name="Afbeelding 3">
            <a:extLst>
              <a:ext uri="{FF2B5EF4-FFF2-40B4-BE49-F238E27FC236}">
                <a16:creationId xmlns:a16="http://schemas.microsoft.com/office/drawing/2014/main" id="{BA258225-188F-D279-088C-8C0B75E691DD}"/>
              </a:ext>
            </a:extLst>
          </p:cNvPr>
          <p:cNvPicPr>
            <a:picLocks noChangeAspect="1"/>
          </p:cNvPicPr>
          <p:nvPr/>
        </p:nvPicPr>
        <p:blipFill>
          <a:blip r:embed="rId5"/>
          <a:stretch>
            <a:fillRect/>
          </a:stretch>
        </p:blipFill>
        <p:spPr>
          <a:xfrm>
            <a:off x="12389931" y="8689715"/>
            <a:ext cx="5189212" cy="1216939"/>
          </a:xfrm>
          <a:prstGeom prst="rect">
            <a:avLst/>
          </a:prstGeom>
        </p:spPr>
      </p:pic>
      <p:pic>
        <p:nvPicPr>
          <p:cNvPr id="6" name="Afbeelding 5">
            <a:extLst>
              <a:ext uri="{FF2B5EF4-FFF2-40B4-BE49-F238E27FC236}">
                <a16:creationId xmlns:a16="http://schemas.microsoft.com/office/drawing/2014/main" id="{E737B690-5B92-1998-08AB-86DED3F3038A}"/>
              </a:ext>
            </a:extLst>
          </p:cNvPr>
          <p:cNvPicPr>
            <a:picLocks noChangeAspect="1"/>
          </p:cNvPicPr>
          <p:nvPr/>
        </p:nvPicPr>
        <p:blipFill>
          <a:blip r:embed="rId6"/>
          <a:stretch>
            <a:fillRect/>
          </a:stretch>
        </p:blipFill>
        <p:spPr>
          <a:xfrm>
            <a:off x="1981200" y="1457205"/>
            <a:ext cx="5867400" cy="7840979"/>
          </a:xfrm>
          <a:prstGeom prst="rect">
            <a:avLst/>
          </a:prstGeom>
        </p:spPr>
      </p:pic>
      <p:pic>
        <p:nvPicPr>
          <p:cNvPr id="8" name="Afbeelding 7" descr="Afbeelding met tekst, Lettertype, logo, schermopname&#10;&#10;Door AI gegenereerde inhoud is mogelijk onjuist.">
            <a:extLst>
              <a:ext uri="{FF2B5EF4-FFF2-40B4-BE49-F238E27FC236}">
                <a16:creationId xmlns:a16="http://schemas.microsoft.com/office/drawing/2014/main" id="{DF33817B-7EF3-688B-637D-DA54449C87C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96400" y="2760518"/>
            <a:ext cx="4765964" cy="4765964"/>
          </a:xfrm>
          <a:prstGeom prst="rect">
            <a:avLst/>
          </a:prstGeom>
        </p:spPr>
      </p:pic>
    </p:spTree>
    <p:extLst>
      <p:ext uri="{BB962C8B-B14F-4D97-AF65-F5344CB8AC3E}">
        <p14:creationId xmlns:p14="http://schemas.microsoft.com/office/powerpoint/2010/main" val="170567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A51A2B-D551-6391-AA76-24244CF880C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3716994-E15B-385B-B366-CE4BAB0A671D}"/>
              </a:ext>
            </a:extLst>
          </p:cNvPr>
          <p:cNvSpPr/>
          <p:nvPr/>
        </p:nvSpPr>
        <p:spPr>
          <a:xfrm>
            <a:off x="-31955"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nl-NL" dirty="0"/>
          </a:p>
        </p:txBody>
      </p:sp>
      <p:sp>
        <p:nvSpPr>
          <p:cNvPr id="3" name="Freeform 3">
            <a:extLst>
              <a:ext uri="{FF2B5EF4-FFF2-40B4-BE49-F238E27FC236}">
                <a16:creationId xmlns:a16="http://schemas.microsoft.com/office/drawing/2014/main" id="{96529C5E-0A81-6F40-980F-639FB75B3050}"/>
              </a:ext>
            </a:extLst>
          </p:cNvPr>
          <p:cNvSpPr/>
          <p:nvPr/>
        </p:nvSpPr>
        <p:spPr>
          <a:xfrm>
            <a:off x="12277007" y="354536"/>
            <a:ext cx="2707530" cy="1348328"/>
          </a:xfrm>
          <a:custGeom>
            <a:avLst/>
            <a:gdLst/>
            <a:ahLst/>
            <a:cxnLst/>
            <a:rect l="l" t="t" r="r" b="b"/>
            <a:pathLst>
              <a:path w="2707530" h="1348328">
                <a:moveTo>
                  <a:pt x="0" y="0"/>
                </a:moveTo>
                <a:lnTo>
                  <a:pt x="2707530" y="0"/>
                </a:lnTo>
                <a:lnTo>
                  <a:pt x="2707530" y="1348328"/>
                </a:lnTo>
                <a:lnTo>
                  <a:pt x="0" y="1348328"/>
                </a:lnTo>
                <a:lnTo>
                  <a:pt x="0" y="0"/>
                </a:lnTo>
                <a:close/>
              </a:path>
            </a:pathLst>
          </a:custGeom>
          <a:blipFill>
            <a:blip r:embed="rId4"/>
            <a:stretch>
              <a:fillRect l="-21153" t="-48414" r="-26773" b="-51637"/>
            </a:stretch>
          </a:blipFill>
        </p:spPr>
        <p:txBody>
          <a:bodyPr/>
          <a:lstStyle/>
          <a:p>
            <a:endParaRPr lang="nl-NL"/>
          </a:p>
        </p:txBody>
      </p:sp>
      <p:pic>
        <p:nvPicPr>
          <p:cNvPr id="4" name="Afbeelding 3">
            <a:extLst>
              <a:ext uri="{FF2B5EF4-FFF2-40B4-BE49-F238E27FC236}">
                <a16:creationId xmlns:a16="http://schemas.microsoft.com/office/drawing/2014/main" id="{39F52DCE-D7F2-57EE-6F9B-0011EB989079}"/>
              </a:ext>
            </a:extLst>
          </p:cNvPr>
          <p:cNvPicPr>
            <a:picLocks noChangeAspect="1"/>
          </p:cNvPicPr>
          <p:nvPr/>
        </p:nvPicPr>
        <p:blipFill>
          <a:blip r:embed="rId5"/>
          <a:stretch>
            <a:fillRect/>
          </a:stretch>
        </p:blipFill>
        <p:spPr>
          <a:xfrm>
            <a:off x="12277007" y="8715525"/>
            <a:ext cx="5189212" cy="1216939"/>
          </a:xfrm>
          <a:prstGeom prst="rect">
            <a:avLst/>
          </a:prstGeom>
        </p:spPr>
      </p:pic>
      <p:pic>
        <p:nvPicPr>
          <p:cNvPr id="5" name="Picture 2" descr="ESPEN Guidelines - Apps en Google Play">
            <a:extLst>
              <a:ext uri="{FF2B5EF4-FFF2-40B4-BE49-F238E27FC236}">
                <a16:creationId xmlns:a16="http://schemas.microsoft.com/office/drawing/2014/main" id="{873D819B-E91B-534C-F913-87C0DC85A65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3141" y="4921629"/>
            <a:ext cx="19431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12013962-2AC7-8E2E-F4D5-D036AB301377}"/>
              </a:ext>
            </a:extLst>
          </p:cNvPr>
          <p:cNvPicPr>
            <a:picLocks noChangeAspect="1"/>
          </p:cNvPicPr>
          <p:nvPr/>
        </p:nvPicPr>
        <p:blipFill>
          <a:blip r:embed="rId7"/>
          <a:stretch>
            <a:fillRect/>
          </a:stretch>
        </p:blipFill>
        <p:spPr>
          <a:xfrm>
            <a:off x="7239619" y="4705213"/>
            <a:ext cx="4495800" cy="1945122"/>
          </a:xfrm>
          <a:prstGeom prst="rect">
            <a:avLst/>
          </a:prstGeom>
        </p:spPr>
      </p:pic>
      <p:pic>
        <p:nvPicPr>
          <p:cNvPr id="7" name="Afbeelding 6">
            <a:extLst>
              <a:ext uri="{FF2B5EF4-FFF2-40B4-BE49-F238E27FC236}">
                <a16:creationId xmlns:a16="http://schemas.microsoft.com/office/drawing/2014/main" id="{489DAE2A-E976-7FEB-A682-33A97F66894B}"/>
              </a:ext>
            </a:extLst>
          </p:cNvPr>
          <p:cNvPicPr>
            <a:picLocks noChangeAspect="1"/>
          </p:cNvPicPr>
          <p:nvPr/>
        </p:nvPicPr>
        <p:blipFill>
          <a:blip r:embed="rId8"/>
          <a:stretch>
            <a:fillRect/>
          </a:stretch>
        </p:blipFill>
        <p:spPr>
          <a:xfrm>
            <a:off x="2743200" y="2580389"/>
            <a:ext cx="5228746" cy="1237824"/>
          </a:xfrm>
          <a:prstGeom prst="rect">
            <a:avLst/>
          </a:prstGeom>
        </p:spPr>
      </p:pic>
      <p:pic>
        <p:nvPicPr>
          <p:cNvPr id="8" name="Afbeelding 7">
            <a:extLst>
              <a:ext uri="{FF2B5EF4-FFF2-40B4-BE49-F238E27FC236}">
                <a16:creationId xmlns:a16="http://schemas.microsoft.com/office/drawing/2014/main" id="{B4B0C493-A88C-C33C-77F1-673BCFCFE43D}"/>
              </a:ext>
            </a:extLst>
          </p:cNvPr>
          <p:cNvPicPr>
            <a:picLocks noChangeAspect="1"/>
          </p:cNvPicPr>
          <p:nvPr/>
        </p:nvPicPr>
        <p:blipFill>
          <a:blip r:embed="rId9"/>
          <a:stretch>
            <a:fillRect/>
          </a:stretch>
        </p:blipFill>
        <p:spPr>
          <a:xfrm>
            <a:off x="5628415" y="7227858"/>
            <a:ext cx="1836612" cy="860583"/>
          </a:xfrm>
          <a:prstGeom prst="rect">
            <a:avLst/>
          </a:prstGeom>
        </p:spPr>
      </p:pic>
      <p:pic>
        <p:nvPicPr>
          <p:cNvPr id="9" name="Afbeelding 8">
            <a:extLst>
              <a:ext uri="{FF2B5EF4-FFF2-40B4-BE49-F238E27FC236}">
                <a16:creationId xmlns:a16="http://schemas.microsoft.com/office/drawing/2014/main" id="{5B1EE3BB-DCC5-B82C-387D-B21B98AF32CE}"/>
              </a:ext>
            </a:extLst>
          </p:cNvPr>
          <p:cNvPicPr>
            <a:picLocks noChangeAspect="1"/>
          </p:cNvPicPr>
          <p:nvPr/>
        </p:nvPicPr>
        <p:blipFill>
          <a:blip r:embed="rId10"/>
          <a:stretch>
            <a:fillRect/>
          </a:stretch>
        </p:blipFill>
        <p:spPr>
          <a:xfrm>
            <a:off x="10822975" y="6750429"/>
            <a:ext cx="1836612" cy="1532460"/>
          </a:xfrm>
          <a:prstGeom prst="rect">
            <a:avLst/>
          </a:prstGeom>
        </p:spPr>
      </p:pic>
      <p:sp>
        <p:nvSpPr>
          <p:cNvPr id="12" name="Titel 11">
            <a:extLst>
              <a:ext uri="{FF2B5EF4-FFF2-40B4-BE49-F238E27FC236}">
                <a16:creationId xmlns:a16="http://schemas.microsoft.com/office/drawing/2014/main" id="{F5180AF0-B9F7-EB87-0144-EDC74FC4327F}"/>
              </a:ext>
            </a:extLst>
          </p:cNvPr>
          <p:cNvSpPr>
            <a:spLocks noGrp="1"/>
          </p:cNvSpPr>
          <p:nvPr>
            <p:ph type="title"/>
          </p:nvPr>
        </p:nvSpPr>
        <p:spPr/>
        <p:txBody>
          <a:bodyPr/>
          <a:lstStyle/>
          <a:p>
            <a:endParaRPr lang="nl-NL"/>
          </a:p>
        </p:txBody>
      </p:sp>
      <p:sp>
        <p:nvSpPr>
          <p:cNvPr id="13" name="Tijdelijke aanduiding voor inhoud 12">
            <a:extLst>
              <a:ext uri="{FF2B5EF4-FFF2-40B4-BE49-F238E27FC236}">
                <a16:creationId xmlns:a16="http://schemas.microsoft.com/office/drawing/2014/main" id="{821C3DF8-179F-7D65-57FD-C1508F8DBB5B}"/>
              </a:ext>
            </a:extLst>
          </p:cNvPr>
          <p:cNvSpPr>
            <a:spLocks noGrp="1"/>
          </p:cNvSpPr>
          <p:nvPr>
            <p:ph idx="1"/>
          </p:nvPr>
        </p:nvSpPr>
        <p:spPr>
          <a:xfrm>
            <a:off x="13396358" y="4820432"/>
            <a:ext cx="4042822" cy="2892461"/>
          </a:xfrm>
        </p:spPr>
        <p:txBody>
          <a:bodyPr/>
          <a:lstStyle/>
          <a:p>
            <a:pPr marL="0" indent="0">
              <a:buNone/>
            </a:pPr>
            <a:r>
              <a:rPr lang="nl-NL" dirty="0">
                <a:solidFill>
                  <a:srgbClr val="003DA8"/>
                </a:solidFill>
              </a:rPr>
              <a:t>…and many more </a:t>
            </a:r>
          </a:p>
        </p:txBody>
      </p:sp>
    </p:spTree>
    <p:extLst>
      <p:ext uri="{BB962C8B-B14F-4D97-AF65-F5344CB8AC3E}">
        <p14:creationId xmlns:p14="http://schemas.microsoft.com/office/powerpoint/2010/main" val="2281613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B4CFF1-54C9-E53E-49D9-92EEAB99483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D6BA181-9E60-DB9C-418A-98FD25B69712}"/>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nl-NL"/>
          </a:p>
        </p:txBody>
      </p:sp>
      <p:sp>
        <p:nvSpPr>
          <p:cNvPr id="3" name="Freeform 3">
            <a:extLst>
              <a:ext uri="{FF2B5EF4-FFF2-40B4-BE49-F238E27FC236}">
                <a16:creationId xmlns:a16="http://schemas.microsoft.com/office/drawing/2014/main" id="{9C03E154-D23F-D0E6-4769-82052E0ABB0E}"/>
              </a:ext>
            </a:extLst>
          </p:cNvPr>
          <p:cNvSpPr/>
          <p:nvPr/>
        </p:nvSpPr>
        <p:spPr>
          <a:xfrm>
            <a:off x="12277007" y="354536"/>
            <a:ext cx="2707530" cy="1348328"/>
          </a:xfrm>
          <a:custGeom>
            <a:avLst/>
            <a:gdLst/>
            <a:ahLst/>
            <a:cxnLst/>
            <a:rect l="l" t="t" r="r" b="b"/>
            <a:pathLst>
              <a:path w="2707530" h="1348328">
                <a:moveTo>
                  <a:pt x="0" y="0"/>
                </a:moveTo>
                <a:lnTo>
                  <a:pt x="2707530" y="0"/>
                </a:lnTo>
                <a:lnTo>
                  <a:pt x="2707530" y="1348328"/>
                </a:lnTo>
                <a:lnTo>
                  <a:pt x="0" y="1348328"/>
                </a:lnTo>
                <a:lnTo>
                  <a:pt x="0" y="0"/>
                </a:lnTo>
                <a:close/>
              </a:path>
            </a:pathLst>
          </a:custGeom>
          <a:blipFill>
            <a:blip r:embed="rId4"/>
            <a:stretch>
              <a:fillRect l="-21153" t="-48414" r="-26773" b="-51637"/>
            </a:stretch>
          </a:blipFill>
        </p:spPr>
        <p:txBody>
          <a:bodyPr/>
          <a:lstStyle/>
          <a:p>
            <a:endParaRPr lang="nl-NL"/>
          </a:p>
        </p:txBody>
      </p:sp>
      <p:pic>
        <p:nvPicPr>
          <p:cNvPr id="4" name="Afbeelding 3">
            <a:extLst>
              <a:ext uri="{FF2B5EF4-FFF2-40B4-BE49-F238E27FC236}">
                <a16:creationId xmlns:a16="http://schemas.microsoft.com/office/drawing/2014/main" id="{C441A299-3073-0FAF-6590-00EA8E506E03}"/>
              </a:ext>
            </a:extLst>
          </p:cNvPr>
          <p:cNvPicPr>
            <a:picLocks noChangeAspect="1"/>
          </p:cNvPicPr>
          <p:nvPr/>
        </p:nvPicPr>
        <p:blipFill>
          <a:blip r:embed="rId5"/>
          <a:stretch>
            <a:fillRect/>
          </a:stretch>
        </p:blipFill>
        <p:spPr>
          <a:xfrm>
            <a:off x="12389931" y="8689715"/>
            <a:ext cx="5189212" cy="1216939"/>
          </a:xfrm>
          <a:prstGeom prst="rect">
            <a:avLst/>
          </a:prstGeom>
        </p:spPr>
      </p:pic>
      <p:pic>
        <p:nvPicPr>
          <p:cNvPr id="6" name="Afbeelding 5">
            <a:extLst>
              <a:ext uri="{FF2B5EF4-FFF2-40B4-BE49-F238E27FC236}">
                <a16:creationId xmlns:a16="http://schemas.microsoft.com/office/drawing/2014/main" id="{A729311A-149E-A544-EC85-F611BA48B21D}"/>
              </a:ext>
            </a:extLst>
          </p:cNvPr>
          <p:cNvPicPr>
            <a:picLocks noChangeAspect="1"/>
          </p:cNvPicPr>
          <p:nvPr/>
        </p:nvPicPr>
        <p:blipFill>
          <a:blip r:embed="rId6"/>
          <a:stretch>
            <a:fillRect/>
          </a:stretch>
        </p:blipFill>
        <p:spPr>
          <a:xfrm>
            <a:off x="1939720" y="1670626"/>
            <a:ext cx="3673158" cy="5578323"/>
          </a:xfrm>
          <a:prstGeom prst="rect">
            <a:avLst/>
          </a:prstGeom>
        </p:spPr>
      </p:pic>
      <p:pic>
        <p:nvPicPr>
          <p:cNvPr id="8" name="Afbeelding 7">
            <a:extLst>
              <a:ext uri="{FF2B5EF4-FFF2-40B4-BE49-F238E27FC236}">
                <a16:creationId xmlns:a16="http://schemas.microsoft.com/office/drawing/2014/main" id="{686E8B13-E8E3-CE91-C34D-D5EC042D4FA7}"/>
              </a:ext>
            </a:extLst>
          </p:cNvPr>
          <p:cNvPicPr>
            <a:picLocks noChangeAspect="1"/>
          </p:cNvPicPr>
          <p:nvPr/>
        </p:nvPicPr>
        <p:blipFill>
          <a:blip r:embed="rId7"/>
          <a:stretch>
            <a:fillRect/>
          </a:stretch>
        </p:blipFill>
        <p:spPr>
          <a:xfrm>
            <a:off x="5788796" y="2236177"/>
            <a:ext cx="3527603" cy="5033287"/>
          </a:xfrm>
          <a:prstGeom prst="rect">
            <a:avLst/>
          </a:prstGeom>
        </p:spPr>
      </p:pic>
      <p:pic>
        <p:nvPicPr>
          <p:cNvPr id="10" name="Afbeelding 9">
            <a:extLst>
              <a:ext uri="{FF2B5EF4-FFF2-40B4-BE49-F238E27FC236}">
                <a16:creationId xmlns:a16="http://schemas.microsoft.com/office/drawing/2014/main" id="{D5A3D8D1-B35E-9CDE-737E-775131B425A7}"/>
              </a:ext>
            </a:extLst>
          </p:cNvPr>
          <p:cNvPicPr>
            <a:picLocks noChangeAspect="1"/>
          </p:cNvPicPr>
          <p:nvPr/>
        </p:nvPicPr>
        <p:blipFill>
          <a:blip r:embed="rId8"/>
          <a:stretch>
            <a:fillRect/>
          </a:stretch>
        </p:blipFill>
        <p:spPr>
          <a:xfrm>
            <a:off x="9615914" y="2212256"/>
            <a:ext cx="3527604" cy="5057208"/>
          </a:xfrm>
          <a:prstGeom prst="rect">
            <a:avLst/>
          </a:prstGeom>
        </p:spPr>
      </p:pic>
      <p:pic>
        <p:nvPicPr>
          <p:cNvPr id="12" name="Afbeelding 11">
            <a:extLst>
              <a:ext uri="{FF2B5EF4-FFF2-40B4-BE49-F238E27FC236}">
                <a16:creationId xmlns:a16="http://schemas.microsoft.com/office/drawing/2014/main" id="{2B97C938-48DB-B506-B495-B6C341CCF5AB}"/>
              </a:ext>
            </a:extLst>
          </p:cNvPr>
          <p:cNvPicPr>
            <a:picLocks noChangeAspect="1"/>
          </p:cNvPicPr>
          <p:nvPr/>
        </p:nvPicPr>
        <p:blipFill>
          <a:blip r:embed="rId9"/>
          <a:stretch>
            <a:fillRect/>
          </a:stretch>
        </p:blipFill>
        <p:spPr>
          <a:xfrm>
            <a:off x="13473396" y="2318382"/>
            <a:ext cx="3673158" cy="4930567"/>
          </a:xfrm>
          <a:prstGeom prst="rect">
            <a:avLst/>
          </a:prstGeom>
        </p:spPr>
      </p:pic>
      <p:sp>
        <p:nvSpPr>
          <p:cNvPr id="17" name="Titel 16">
            <a:extLst>
              <a:ext uri="{FF2B5EF4-FFF2-40B4-BE49-F238E27FC236}">
                <a16:creationId xmlns:a16="http://schemas.microsoft.com/office/drawing/2014/main" id="{9AE54285-DB1C-D2F9-BCE0-57A169F3497E}"/>
              </a:ext>
            </a:extLst>
          </p:cNvPr>
          <p:cNvSpPr>
            <a:spLocks noGrp="1"/>
          </p:cNvSpPr>
          <p:nvPr>
            <p:ph type="title"/>
          </p:nvPr>
        </p:nvSpPr>
        <p:spPr/>
        <p:txBody>
          <a:bodyPr/>
          <a:lstStyle/>
          <a:p>
            <a:endParaRPr lang="nl-NL"/>
          </a:p>
        </p:txBody>
      </p:sp>
    </p:spTree>
    <p:extLst>
      <p:ext uri="{BB962C8B-B14F-4D97-AF65-F5344CB8AC3E}">
        <p14:creationId xmlns:p14="http://schemas.microsoft.com/office/powerpoint/2010/main" val="3417374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0F456-D80C-A677-02B9-999EC7FF836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B4E2447-5459-7296-E668-D3F247280412}"/>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nl-NL"/>
          </a:p>
        </p:txBody>
      </p:sp>
      <p:sp>
        <p:nvSpPr>
          <p:cNvPr id="3" name="Freeform 3">
            <a:extLst>
              <a:ext uri="{FF2B5EF4-FFF2-40B4-BE49-F238E27FC236}">
                <a16:creationId xmlns:a16="http://schemas.microsoft.com/office/drawing/2014/main" id="{E870D907-835D-B020-0063-0E74204F2F37}"/>
              </a:ext>
            </a:extLst>
          </p:cNvPr>
          <p:cNvSpPr/>
          <p:nvPr/>
        </p:nvSpPr>
        <p:spPr>
          <a:xfrm>
            <a:off x="12277007" y="354536"/>
            <a:ext cx="2707530" cy="1348328"/>
          </a:xfrm>
          <a:custGeom>
            <a:avLst/>
            <a:gdLst/>
            <a:ahLst/>
            <a:cxnLst/>
            <a:rect l="l" t="t" r="r" b="b"/>
            <a:pathLst>
              <a:path w="2707530" h="1348328">
                <a:moveTo>
                  <a:pt x="0" y="0"/>
                </a:moveTo>
                <a:lnTo>
                  <a:pt x="2707530" y="0"/>
                </a:lnTo>
                <a:lnTo>
                  <a:pt x="2707530" y="1348328"/>
                </a:lnTo>
                <a:lnTo>
                  <a:pt x="0" y="1348328"/>
                </a:lnTo>
                <a:lnTo>
                  <a:pt x="0" y="0"/>
                </a:lnTo>
                <a:close/>
              </a:path>
            </a:pathLst>
          </a:custGeom>
          <a:blipFill>
            <a:blip r:embed="rId4"/>
            <a:stretch>
              <a:fillRect l="-21153" t="-48414" r="-26773" b="-51637"/>
            </a:stretch>
          </a:blipFill>
        </p:spPr>
        <p:txBody>
          <a:bodyPr/>
          <a:lstStyle/>
          <a:p>
            <a:endParaRPr lang="nl-NL"/>
          </a:p>
        </p:txBody>
      </p:sp>
      <p:pic>
        <p:nvPicPr>
          <p:cNvPr id="4" name="Afbeelding 3">
            <a:extLst>
              <a:ext uri="{FF2B5EF4-FFF2-40B4-BE49-F238E27FC236}">
                <a16:creationId xmlns:a16="http://schemas.microsoft.com/office/drawing/2014/main" id="{13C1FFA8-76A2-8B84-D307-ECF83BBF40E3}"/>
              </a:ext>
            </a:extLst>
          </p:cNvPr>
          <p:cNvPicPr>
            <a:picLocks noChangeAspect="1"/>
          </p:cNvPicPr>
          <p:nvPr/>
        </p:nvPicPr>
        <p:blipFill>
          <a:blip r:embed="rId5"/>
          <a:stretch>
            <a:fillRect/>
          </a:stretch>
        </p:blipFill>
        <p:spPr>
          <a:xfrm>
            <a:off x="12389931" y="8689715"/>
            <a:ext cx="5189212" cy="1216939"/>
          </a:xfrm>
          <a:prstGeom prst="rect">
            <a:avLst/>
          </a:prstGeom>
        </p:spPr>
      </p:pic>
      <p:sp>
        <p:nvSpPr>
          <p:cNvPr id="5" name="Titel 4">
            <a:extLst>
              <a:ext uri="{FF2B5EF4-FFF2-40B4-BE49-F238E27FC236}">
                <a16:creationId xmlns:a16="http://schemas.microsoft.com/office/drawing/2014/main" id="{5A0599C0-1130-289A-1CAD-667609F6BA15}"/>
              </a:ext>
            </a:extLst>
          </p:cNvPr>
          <p:cNvSpPr>
            <a:spLocks noGrp="1"/>
          </p:cNvSpPr>
          <p:nvPr>
            <p:ph type="title"/>
          </p:nvPr>
        </p:nvSpPr>
        <p:spPr>
          <a:xfrm>
            <a:off x="3695700" y="2735263"/>
            <a:ext cx="10896600" cy="1143000"/>
          </a:xfrm>
        </p:spPr>
        <p:txBody>
          <a:bodyPr>
            <a:normAutofit fontScale="90000"/>
          </a:bodyPr>
          <a:lstStyle/>
          <a:p>
            <a:r>
              <a:rPr lang="en-US" dirty="0">
                <a:latin typeface="Arial" panose="020B0604020202020204" pitchFamily="34" charset="0"/>
                <a:cs typeface="Arial" panose="020B0604020202020204" pitchFamily="34" charset="0"/>
              </a:rPr>
              <a:t>Dietetic addendum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to the ESPEN original scientific guidelines</a:t>
            </a:r>
            <a:endParaRPr lang="nl-NL" dirty="0">
              <a:latin typeface="Arial" panose="020B0604020202020204" pitchFamily="34" charset="0"/>
              <a:cs typeface="Arial" panose="020B0604020202020204" pitchFamily="34" charset="0"/>
            </a:endParaRPr>
          </a:p>
        </p:txBody>
      </p:sp>
      <p:pic>
        <p:nvPicPr>
          <p:cNvPr id="8" name="Afbeelding 7">
            <a:extLst>
              <a:ext uri="{FF2B5EF4-FFF2-40B4-BE49-F238E27FC236}">
                <a16:creationId xmlns:a16="http://schemas.microsoft.com/office/drawing/2014/main" id="{5D4E0637-FF06-036F-5806-88FC2F78676F}"/>
              </a:ext>
            </a:extLst>
          </p:cNvPr>
          <p:cNvPicPr>
            <a:picLocks noChangeAspect="1"/>
          </p:cNvPicPr>
          <p:nvPr/>
        </p:nvPicPr>
        <p:blipFill>
          <a:blip r:embed="rId6"/>
          <a:stretch>
            <a:fillRect/>
          </a:stretch>
        </p:blipFill>
        <p:spPr>
          <a:xfrm>
            <a:off x="4445613" y="4947542"/>
            <a:ext cx="2287118" cy="2560792"/>
          </a:xfrm>
          <a:prstGeom prst="rect">
            <a:avLst/>
          </a:prstGeom>
        </p:spPr>
      </p:pic>
    </p:spTree>
    <p:extLst>
      <p:ext uri="{BB962C8B-B14F-4D97-AF65-F5344CB8AC3E}">
        <p14:creationId xmlns:p14="http://schemas.microsoft.com/office/powerpoint/2010/main" val="26857156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121</TotalTime>
  <Words>984</Words>
  <Application>Microsoft Office PowerPoint</Application>
  <PresentationFormat>Custom</PresentationFormat>
  <Paragraphs>85</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Inter</vt:lpstr>
      <vt:lpstr>Calibri</vt:lpstr>
      <vt:lpstr>Aptos</vt:lpstr>
      <vt:lpstr>Office Theme</vt:lpstr>
      <vt:lpstr>PowerPoint Presentation</vt:lpstr>
      <vt:lpstr>A joint approach to nutrition care in Europe</vt:lpstr>
      <vt:lpstr>PowerPoint Presentation</vt:lpstr>
      <vt:lpstr>PowerPoint Presentation</vt:lpstr>
      <vt:lpstr>PowerPoint Presentation</vt:lpstr>
      <vt:lpstr>PowerPoint Presentation</vt:lpstr>
      <vt:lpstr>PowerPoint Presentation</vt:lpstr>
      <vt:lpstr>PowerPoint Presentation</vt:lpstr>
      <vt:lpstr>Dietetic addendum  to the ESPEN original scientific guidelines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ONCA Athens 2025.pptx</dc:title>
  <dc:creator>Wineke Remijnse</dc:creator>
  <cp:lastModifiedBy>Grigoris Risvas</cp:lastModifiedBy>
  <cp:revision>3</cp:revision>
  <cp:lastPrinted>2025-05-04T21:07:34Z</cp:lastPrinted>
  <dcterms:created xsi:type="dcterms:W3CDTF">2006-08-16T00:00:00Z</dcterms:created>
  <dcterms:modified xsi:type="dcterms:W3CDTF">2025-05-04T23:02:58Z</dcterms:modified>
  <dc:identifier>DAGlWnBGCG8</dc:identifier>
</cp:coreProperties>
</file>