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</p:sldIdLst>
  <p:sldSz cx="18288000" cy="10287000"/>
  <p:notesSz cx="6858000" cy="9144000"/>
  <p:embeddedFontLst>
    <p:embeddedFont>
      <p:font typeface="Montserrat" pitchFamily="2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B8B9"/>
    <a:srgbClr val="FF9D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90" autoAdjust="0"/>
    <p:restoredTop sz="94737" autoAdjust="0"/>
  </p:normalViewPr>
  <p:slideViewPr>
    <p:cSldViewPr>
      <p:cViewPr varScale="1">
        <p:scale>
          <a:sx n="46" d="100"/>
          <a:sy n="46" d="100"/>
        </p:scale>
        <p:origin x="216" y="6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590557-EFD1-6C42-894E-DA21E8086340}" type="doc">
      <dgm:prSet loTypeId="urn:microsoft.com/office/officeart/2005/8/layout/cycle8" loCatId="" qsTypeId="urn:microsoft.com/office/officeart/2005/8/quickstyle/3d4" qsCatId="3D" csTypeId="urn:microsoft.com/office/officeart/2005/8/colors/accent2_4" csCatId="accent2" phldr="1"/>
      <dgm:spPr/>
      <dgm:t>
        <a:bodyPr/>
        <a:lstStyle/>
        <a:p>
          <a:endParaRPr lang="el-GR"/>
        </a:p>
      </dgm:t>
    </dgm:pt>
    <dgm:pt modelId="{88D6387C-CB2C-9F48-A48A-0F1FCE8916BF}">
      <dgm:prSet phldrT="[Κείμενο]"/>
      <dgm:spPr/>
      <dgm:t>
        <a:bodyPr/>
        <a:lstStyle/>
        <a:p>
          <a:r>
            <a:rPr lang="en-US" dirty="0"/>
            <a:t>Community</a:t>
          </a:r>
          <a:endParaRPr lang="el-GR" dirty="0"/>
        </a:p>
      </dgm:t>
    </dgm:pt>
    <dgm:pt modelId="{ECE9A504-EE43-B241-AE3F-D09F3A00133C}" type="parTrans" cxnId="{8E5B7B91-E6F6-1C42-9D21-7953B36BD4D3}">
      <dgm:prSet/>
      <dgm:spPr/>
      <dgm:t>
        <a:bodyPr/>
        <a:lstStyle/>
        <a:p>
          <a:endParaRPr lang="el-GR"/>
        </a:p>
      </dgm:t>
    </dgm:pt>
    <dgm:pt modelId="{06BE7460-C688-814B-9EFC-504CD29C4C6B}" type="sibTrans" cxnId="{8E5B7B91-E6F6-1C42-9D21-7953B36BD4D3}">
      <dgm:prSet/>
      <dgm:spPr/>
      <dgm:t>
        <a:bodyPr/>
        <a:lstStyle/>
        <a:p>
          <a:endParaRPr lang="el-GR"/>
        </a:p>
      </dgm:t>
    </dgm:pt>
    <dgm:pt modelId="{6FE7E257-9935-E54F-BB07-4FCB6ACAFE60}">
      <dgm:prSet phldrT="[Κείμενο]"/>
      <dgm:spPr/>
      <dgm:t>
        <a:bodyPr/>
        <a:lstStyle/>
        <a:p>
          <a:r>
            <a:rPr lang="en-US" dirty="0"/>
            <a:t>Academia</a:t>
          </a:r>
          <a:endParaRPr lang="el-GR" dirty="0"/>
        </a:p>
      </dgm:t>
    </dgm:pt>
    <dgm:pt modelId="{E8E3DB86-2B44-EB4C-8C17-3E338C9C16FA}" type="parTrans" cxnId="{C21D96CA-4B20-FD43-8E6C-11481F950B57}">
      <dgm:prSet/>
      <dgm:spPr/>
      <dgm:t>
        <a:bodyPr/>
        <a:lstStyle/>
        <a:p>
          <a:endParaRPr lang="el-GR"/>
        </a:p>
      </dgm:t>
    </dgm:pt>
    <dgm:pt modelId="{4A84CEAF-09F3-924A-9494-F72C641BB395}" type="sibTrans" cxnId="{C21D96CA-4B20-FD43-8E6C-11481F950B57}">
      <dgm:prSet/>
      <dgm:spPr/>
      <dgm:t>
        <a:bodyPr/>
        <a:lstStyle/>
        <a:p>
          <a:endParaRPr lang="el-GR"/>
        </a:p>
      </dgm:t>
    </dgm:pt>
    <dgm:pt modelId="{C9DADA75-4D1E-3C4F-B835-ABBC6132DBE4}">
      <dgm:prSet phldrT="[Κείμενο]"/>
      <dgm:spPr>
        <a:solidFill>
          <a:srgbClr val="D3B8B9"/>
        </a:solidFill>
      </dgm:spPr>
      <dgm:t>
        <a:bodyPr/>
        <a:lstStyle/>
        <a:p>
          <a:r>
            <a:rPr lang="en-US" dirty="0"/>
            <a:t>Policy makers</a:t>
          </a:r>
          <a:endParaRPr lang="el-GR" dirty="0"/>
        </a:p>
      </dgm:t>
    </dgm:pt>
    <dgm:pt modelId="{1E037B76-A7DB-4C47-8044-0BC49356F406}" type="parTrans" cxnId="{22975A24-477C-CE42-A842-7487E8ACE4B4}">
      <dgm:prSet/>
      <dgm:spPr/>
      <dgm:t>
        <a:bodyPr/>
        <a:lstStyle/>
        <a:p>
          <a:endParaRPr lang="el-GR"/>
        </a:p>
      </dgm:t>
    </dgm:pt>
    <dgm:pt modelId="{C56C3A20-7484-BB45-9BAC-B6255620DCFE}" type="sibTrans" cxnId="{22975A24-477C-CE42-A842-7487E8ACE4B4}">
      <dgm:prSet/>
      <dgm:spPr/>
      <dgm:t>
        <a:bodyPr/>
        <a:lstStyle/>
        <a:p>
          <a:endParaRPr lang="el-GR"/>
        </a:p>
      </dgm:t>
    </dgm:pt>
    <dgm:pt modelId="{86A5DC0A-5AF3-324D-B3F3-733BB9CF0B97}">
      <dgm:prSet/>
      <dgm:spPr>
        <a:solidFill>
          <a:srgbClr val="FF9D9D"/>
        </a:solidFill>
      </dgm:spPr>
      <dgm:t>
        <a:bodyPr/>
        <a:lstStyle/>
        <a:p>
          <a:r>
            <a:rPr lang="en-US" dirty="0"/>
            <a:t>Industry</a:t>
          </a:r>
          <a:endParaRPr lang="el-GR" dirty="0"/>
        </a:p>
      </dgm:t>
    </dgm:pt>
    <dgm:pt modelId="{6C846771-6AC3-3342-B5E8-7386D2531BE9}" type="parTrans" cxnId="{7E020D37-A9EA-EE4B-A661-5549864D774F}">
      <dgm:prSet/>
      <dgm:spPr/>
      <dgm:t>
        <a:bodyPr/>
        <a:lstStyle/>
        <a:p>
          <a:endParaRPr lang="el-GR"/>
        </a:p>
      </dgm:t>
    </dgm:pt>
    <dgm:pt modelId="{2AF541C7-C110-5F45-B556-926A3077AC85}" type="sibTrans" cxnId="{7E020D37-A9EA-EE4B-A661-5549864D774F}">
      <dgm:prSet/>
      <dgm:spPr/>
      <dgm:t>
        <a:bodyPr/>
        <a:lstStyle/>
        <a:p>
          <a:endParaRPr lang="el-GR"/>
        </a:p>
      </dgm:t>
    </dgm:pt>
    <dgm:pt modelId="{AA9F5C16-5E2B-EC41-A1B0-09A5CD6ECCC5}" type="pres">
      <dgm:prSet presAssocID="{CB590557-EFD1-6C42-894E-DA21E8086340}" presName="compositeShape" presStyleCnt="0">
        <dgm:presLayoutVars>
          <dgm:chMax val="7"/>
          <dgm:dir/>
          <dgm:resizeHandles val="exact"/>
        </dgm:presLayoutVars>
      </dgm:prSet>
      <dgm:spPr/>
    </dgm:pt>
    <dgm:pt modelId="{C23E3696-AAA9-0945-B8DF-AADB219F7383}" type="pres">
      <dgm:prSet presAssocID="{CB590557-EFD1-6C42-894E-DA21E8086340}" presName="wedge1" presStyleLbl="node1" presStyleIdx="0" presStyleCnt="4"/>
      <dgm:spPr/>
    </dgm:pt>
    <dgm:pt modelId="{13A2FC18-3D1A-234B-97D6-B00E054072B2}" type="pres">
      <dgm:prSet presAssocID="{CB590557-EFD1-6C42-894E-DA21E8086340}" presName="dummy1a" presStyleCnt="0"/>
      <dgm:spPr/>
    </dgm:pt>
    <dgm:pt modelId="{7A4B1BC7-97AB-6849-A6B8-FE55B78FE48E}" type="pres">
      <dgm:prSet presAssocID="{CB590557-EFD1-6C42-894E-DA21E8086340}" presName="dummy1b" presStyleCnt="0"/>
      <dgm:spPr/>
    </dgm:pt>
    <dgm:pt modelId="{6F1D0268-E893-D849-9DC9-7FAC10E1A236}" type="pres">
      <dgm:prSet presAssocID="{CB590557-EFD1-6C42-894E-DA21E8086340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9CF6CD7-2575-5244-A31F-3930069F5E09}" type="pres">
      <dgm:prSet presAssocID="{CB590557-EFD1-6C42-894E-DA21E8086340}" presName="wedge2" presStyleLbl="node1" presStyleIdx="1" presStyleCnt="4"/>
      <dgm:spPr/>
    </dgm:pt>
    <dgm:pt modelId="{300C5037-CD30-8A4C-8D1D-0F79C0E8D4E4}" type="pres">
      <dgm:prSet presAssocID="{CB590557-EFD1-6C42-894E-DA21E8086340}" presName="dummy2a" presStyleCnt="0"/>
      <dgm:spPr/>
    </dgm:pt>
    <dgm:pt modelId="{318C6DE3-5623-5C48-BEDC-4CD30E9BED8D}" type="pres">
      <dgm:prSet presAssocID="{CB590557-EFD1-6C42-894E-DA21E8086340}" presName="dummy2b" presStyleCnt="0"/>
      <dgm:spPr/>
    </dgm:pt>
    <dgm:pt modelId="{49804635-6436-6B4B-BB71-4037CEC4230B}" type="pres">
      <dgm:prSet presAssocID="{CB590557-EFD1-6C42-894E-DA21E8086340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2FA6665-DDA0-5F47-B5AD-286ECF0C1FEE}" type="pres">
      <dgm:prSet presAssocID="{CB590557-EFD1-6C42-894E-DA21E8086340}" presName="wedge3" presStyleLbl="node1" presStyleIdx="2" presStyleCnt="4"/>
      <dgm:spPr/>
    </dgm:pt>
    <dgm:pt modelId="{825C28F6-DE51-5744-AAF9-BC78596448A7}" type="pres">
      <dgm:prSet presAssocID="{CB590557-EFD1-6C42-894E-DA21E8086340}" presName="dummy3a" presStyleCnt="0"/>
      <dgm:spPr/>
    </dgm:pt>
    <dgm:pt modelId="{29249F38-31DD-834B-85C1-0F1D88661EFF}" type="pres">
      <dgm:prSet presAssocID="{CB590557-EFD1-6C42-894E-DA21E8086340}" presName="dummy3b" presStyleCnt="0"/>
      <dgm:spPr/>
    </dgm:pt>
    <dgm:pt modelId="{02FF0E20-6E46-104A-8A97-FCD3BAE47C3A}" type="pres">
      <dgm:prSet presAssocID="{CB590557-EFD1-6C42-894E-DA21E8086340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7AA672F-D0CC-1C40-AB05-7B1CBC03A75C}" type="pres">
      <dgm:prSet presAssocID="{CB590557-EFD1-6C42-894E-DA21E8086340}" presName="wedge4" presStyleLbl="node1" presStyleIdx="3" presStyleCnt="4"/>
      <dgm:spPr/>
    </dgm:pt>
    <dgm:pt modelId="{28FDA138-87EF-FB43-9F0B-1919DD6AF207}" type="pres">
      <dgm:prSet presAssocID="{CB590557-EFD1-6C42-894E-DA21E8086340}" presName="dummy4a" presStyleCnt="0"/>
      <dgm:spPr/>
    </dgm:pt>
    <dgm:pt modelId="{FB394D6A-D28B-F245-A9E7-58C608EAE162}" type="pres">
      <dgm:prSet presAssocID="{CB590557-EFD1-6C42-894E-DA21E8086340}" presName="dummy4b" presStyleCnt="0"/>
      <dgm:spPr/>
    </dgm:pt>
    <dgm:pt modelId="{20EDDC9B-7077-504F-819C-7C40E9468F58}" type="pres">
      <dgm:prSet presAssocID="{CB590557-EFD1-6C42-894E-DA21E8086340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C317BAEE-38F9-4D4B-9EFB-F3DD5E170BEF}" type="pres">
      <dgm:prSet presAssocID="{06BE7460-C688-814B-9EFC-504CD29C4C6B}" presName="arrowWedge1" presStyleLbl="fgSibTrans2D1" presStyleIdx="0" presStyleCnt="4"/>
      <dgm:spPr/>
    </dgm:pt>
    <dgm:pt modelId="{C0C63259-D7F9-C64E-8B27-C192F4A1E08C}" type="pres">
      <dgm:prSet presAssocID="{4A84CEAF-09F3-924A-9494-F72C641BB395}" presName="arrowWedge2" presStyleLbl="fgSibTrans2D1" presStyleIdx="1" presStyleCnt="4"/>
      <dgm:spPr/>
    </dgm:pt>
    <dgm:pt modelId="{002D2C30-CA11-A749-B6FA-A9C45BD3BFCC}" type="pres">
      <dgm:prSet presAssocID="{C56C3A20-7484-BB45-9BAC-B6255620DCFE}" presName="arrowWedge3" presStyleLbl="fgSibTrans2D1" presStyleIdx="2" presStyleCnt="4"/>
      <dgm:spPr/>
    </dgm:pt>
    <dgm:pt modelId="{82538421-F789-2E48-9664-F850980919E3}" type="pres">
      <dgm:prSet presAssocID="{2AF541C7-C110-5F45-B556-926A3077AC85}" presName="arrowWedge4" presStyleLbl="fgSibTrans2D1" presStyleIdx="3" presStyleCnt="4"/>
      <dgm:spPr/>
    </dgm:pt>
  </dgm:ptLst>
  <dgm:cxnLst>
    <dgm:cxn modelId="{22975A24-477C-CE42-A842-7487E8ACE4B4}" srcId="{CB590557-EFD1-6C42-894E-DA21E8086340}" destId="{C9DADA75-4D1E-3C4F-B835-ABBC6132DBE4}" srcOrd="2" destOrd="0" parTransId="{1E037B76-A7DB-4C47-8044-0BC49356F406}" sibTransId="{C56C3A20-7484-BB45-9BAC-B6255620DCFE}"/>
    <dgm:cxn modelId="{7E020D37-A9EA-EE4B-A661-5549864D774F}" srcId="{CB590557-EFD1-6C42-894E-DA21E8086340}" destId="{86A5DC0A-5AF3-324D-B3F3-733BB9CF0B97}" srcOrd="3" destOrd="0" parTransId="{6C846771-6AC3-3342-B5E8-7386D2531BE9}" sibTransId="{2AF541C7-C110-5F45-B556-926A3077AC85}"/>
    <dgm:cxn modelId="{0EFCE53C-DE7D-E840-A3FE-D887BD9440CF}" type="presOf" srcId="{CB590557-EFD1-6C42-894E-DA21E8086340}" destId="{AA9F5C16-5E2B-EC41-A1B0-09A5CD6ECCC5}" srcOrd="0" destOrd="0" presId="urn:microsoft.com/office/officeart/2005/8/layout/cycle8"/>
    <dgm:cxn modelId="{EBC3CD50-3196-6A45-9C6B-70D4BB01BD77}" type="presOf" srcId="{86A5DC0A-5AF3-324D-B3F3-733BB9CF0B97}" destId="{20EDDC9B-7077-504F-819C-7C40E9468F58}" srcOrd="1" destOrd="0" presId="urn:microsoft.com/office/officeart/2005/8/layout/cycle8"/>
    <dgm:cxn modelId="{ADBBDF55-56DB-7A41-B34F-91A65FE68407}" type="presOf" srcId="{C9DADA75-4D1E-3C4F-B835-ABBC6132DBE4}" destId="{42FA6665-DDA0-5F47-B5AD-286ECF0C1FEE}" srcOrd="0" destOrd="0" presId="urn:microsoft.com/office/officeart/2005/8/layout/cycle8"/>
    <dgm:cxn modelId="{67415F5C-4EAC-4646-869E-8BE6840E3CBF}" type="presOf" srcId="{6FE7E257-9935-E54F-BB07-4FCB6ACAFE60}" destId="{E9CF6CD7-2575-5244-A31F-3930069F5E09}" srcOrd="0" destOrd="0" presId="urn:microsoft.com/office/officeart/2005/8/layout/cycle8"/>
    <dgm:cxn modelId="{B1DD685D-5D0F-7F49-B27D-C6DF37ABD493}" type="presOf" srcId="{88D6387C-CB2C-9F48-A48A-0F1FCE8916BF}" destId="{C23E3696-AAA9-0945-B8DF-AADB219F7383}" srcOrd="0" destOrd="0" presId="urn:microsoft.com/office/officeart/2005/8/layout/cycle8"/>
    <dgm:cxn modelId="{448B0572-3C87-374F-B0DC-FEA254F373C7}" type="presOf" srcId="{C9DADA75-4D1E-3C4F-B835-ABBC6132DBE4}" destId="{02FF0E20-6E46-104A-8A97-FCD3BAE47C3A}" srcOrd="1" destOrd="0" presId="urn:microsoft.com/office/officeart/2005/8/layout/cycle8"/>
    <dgm:cxn modelId="{8E5B7B91-E6F6-1C42-9D21-7953B36BD4D3}" srcId="{CB590557-EFD1-6C42-894E-DA21E8086340}" destId="{88D6387C-CB2C-9F48-A48A-0F1FCE8916BF}" srcOrd="0" destOrd="0" parTransId="{ECE9A504-EE43-B241-AE3F-D09F3A00133C}" sibTransId="{06BE7460-C688-814B-9EFC-504CD29C4C6B}"/>
    <dgm:cxn modelId="{7DA641A6-85D6-1B4F-9189-316FE4DF1EDA}" type="presOf" srcId="{86A5DC0A-5AF3-324D-B3F3-733BB9CF0B97}" destId="{17AA672F-D0CC-1C40-AB05-7B1CBC03A75C}" srcOrd="0" destOrd="0" presId="urn:microsoft.com/office/officeart/2005/8/layout/cycle8"/>
    <dgm:cxn modelId="{D86A09BD-17F7-8C43-BA7C-B9473772DB00}" type="presOf" srcId="{6FE7E257-9935-E54F-BB07-4FCB6ACAFE60}" destId="{49804635-6436-6B4B-BB71-4037CEC4230B}" srcOrd="1" destOrd="0" presId="urn:microsoft.com/office/officeart/2005/8/layout/cycle8"/>
    <dgm:cxn modelId="{C21D96CA-4B20-FD43-8E6C-11481F950B57}" srcId="{CB590557-EFD1-6C42-894E-DA21E8086340}" destId="{6FE7E257-9935-E54F-BB07-4FCB6ACAFE60}" srcOrd="1" destOrd="0" parTransId="{E8E3DB86-2B44-EB4C-8C17-3E338C9C16FA}" sibTransId="{4A84CEAF-09F3-924A-9494-F72C641BB395}"/>
    <dgm:cxn modelId="{20D786F5-CAFD-D14E-A997-E597CA183452}" type="presOf" srcId="{88D6387C-CB2C-9F48-A48A-0F1FCE8916BF}" destId="{6F1D0268-E893-D849-9DC9-7FAC10E1A236}" srcOrd="1" destOrd="0" presId="urn:microsoft.com/office/officeart/2005/8/layout/cycle8"/>
    <dgm:cxn modelId="{311A9002-A7EB-D940-A20E-AE622D012375}" type="presParOf" srcId="{AA9F5C16-5E2B-EC41-A1B0-09A5CD6ECCC5}" destId="{C23E3696-AAA9-0945-B8DF-AADB219F7383}" srcOrd="0" destOrd="0" presId="urn:microsoft.com/office/officeart/2005/8/layout/cycle8"/>
    <dgm:cxn modelId="{7126094B-91DE-4A44-9DF2-9FCC3333BA7F}" type="presParOf" srcId="{AA9F5C16-5E2B-EC41-A1B0-09A5CD6ECCC5}" destId="{13A2FC18-3D1A-234B-97D6-B00E054072B2}" srcOrd="1" destOrd="0" presId="urn:microsoft.com/office/officeart/2005/8/layout/cycle8"/>
    <dgm:cxn modelId="{8BB086F8-65A0-7A45-A0C9-37161D864BC2}" type="presParOf" srcId="{AA9F5C16-5E2B-EC41-A1B0-09A5CD6ECCC5}" destId="{7A4B1BC7-97AB-6849-A6B8-FE55B78FE48E}" srcOrd="2" destOrd="0" presId="urn:microsoft.com/office/officeart/2005/8/layout/cycle8"/>
    <dgm:cxn modelId="{FA9E4547-3993-FF42-AE0B-60DF3BB45E37}" type="presParOf" srcId="{AA9F5C16-5E2B-EC41-A1B0-09A5CD6ECCC5}" destId="{6F1D0268-E893-D849-9DC9-7FAC10E1A236}" srcOrd="3" destOrd="0" presId="urn:microsoft.com/office/officeart/2005/8/layout/cycle8"/>
    <dgm:cxn modelId="{F1835BF9-423C-F84B-950E-A4B15DFF9E6C}" type="presParOf" srcId="{AA9F5C16-5E2B-EC41-A1B0-09A5CD6ECCC5}" destId="{E9CF6CD7-2575-5244-A31F-3930069F5E09}" srcOrd="4" destOrd="0" presId="urn:microsoft.com/office/officeart/2005/8/layout/cycle8"/>
    <dgm:cxn modelId="{82725336-F3F1-824A-B5BB-647253D556E8}" type="presParOf" srcId="{AA9F5C16-5E2B-EC41-A1B0-09A5CD6ECCC5}" destId="{300C5037-CD30-8A4C-8D1D-0F79C0E8D4E4}" srcOrd="5" destOrd="0" presId="urn:microsoft.com/office/officeart/2005/8/layout/cycle8"/>
    <dgm:cxn modelId="{AF63C2AF-6E52-9F46-8B36-8D6F8E058750}" type="presParOf" srcId="{AA9F5C16-5E2B-EC41-A1B0-09A5CD6ECCC5}" destId="{318C6DE3-5623-5C48-BEDC-4CD30E9BED8D}" srcOrd="6" destOrd="0" presId="urn:microsoft.com/office/officeart/2005/8/layout/cycle8"/>
    <dgm:cxn modelId="{34A5D73C-0A62-434D-8D2D-AED41247AFCB}" type="presParOf" srcId="{AA9F5C16-5E2B-EC41-A1B0-09A5CD6ECCC5}" destId="{49804635-6436-6B4B-BB71-4037CEC4230B}" srcOrd="7" destOrd="0" presId="urn:microsoft.com/office/officeart/2005/8/layout/cycle8"/>
    <dgm:cxn modelId="{C6F3C206-6250-1B4F-82A4-B577C4E81CEA}" type="presParOf" srcId="{AA9F5C16-5E2B-EC41-A1B0-09A5CD6ECCC5}" destId="{42FA6665-DDA0-5F47-B5AD-286ECF0C1FEE}" srcOrd="8" destOrd="0" presId="urn:microsoft.com/office/officeart/2005/8/layout/cycle8"/>
    <dgm:cxn modelId="{106EA6B3-C958-3541-8C82-656983D509D7}" type="presParOf" srcId="{AA9F5C16-5E2B-EC41-A1B0-09A5CD6ECCC5}" destId="{825C28F6-DE51-5744-AAF9-BC78596448A7}" srcOrd="9" destOrd="0" presId="urn:microsoft.com/office/officeart/2005/8/layout/cycle8"/>
    <dgm:cxn modelId="{2A299561-AF6F-5A43-B765-26CB7E4D1937}" type="presParOf" srcId="{AA9F5C16-5E2B-EC41-A1B0-09A5CD6ECCC5}" destId="{29249F38-31DD-834B-85C1-0F1D88661EFF}" srcOrd="10" destOrd="0" presId="urn:microsoft.com/office/officeart/2005/8/layout/cycle8"/>
    <dgm:cxn modelId="{F344365D-6227-2343-B547-698188F2C384}" type="presParOf" srcId="{AA9F5C16-5E2B-EC41-A1B0-09A5CD6ECCC5}" destId="{02FF0E20-6E46-104A-8A97-FCD3BAE47C3A}" srcOrd="11" destOrd="0" presId="urn:microsoft.com/office/officeart/2005/8/layout/cycle8"/>
    <dgm:cxn modelId="{FA2D1DEF-EC3A-E041-86C8-45C7FE470377}" type="presParOf" srcId="{AA9F5C16-5E2B-EC41-A1B0-09A5CD6ECCC5}" destId="{17AA672F-D0CC-1C40-AB05-7B1CBC03A75C}" srcOrd="12" destOrd="0" presId="urn:microsoft.com/office/officeart/2005/8/layout/cycle8"/>
    <dgm:cxn modelId="{858290FB-7F91-BB48-91D6-3F6F01533B8B}" type="presParOf" srcId="{AA9F5C16-5E2B-EC41-A1B0-09A5CD6ECCC5}" destId="{28FDA138-87EF-FB43-9F0B-1919DD6AF207}" srcOrd="13" destOrd="0" presId="urn:microsoft.com/office/officeart/2005/8/layout/cycle8"/>
    <dgm:cxn modelId="{AD71D71B-41B2-A14F-8EED-56DC0A692930}" type="presParOf" srcId="{AA9F5C16-5E2B-EC41-A1B0-09A5CD6ECCC5}" destId="{FB394D6A-D28B-F245-A9E7-58C608EAE162}" srcOrd="14" destOrd="0" presId="urn:microsoft.com/office/officeart/2005/8/layout/cycle8"/>
    <dgm:cxn modelId="{5B4DC029-1DF9-B14F-BB23-7001D98C4BEF}" type="presParOf" srcId="{AA9F5C16-5E2B-EC41-A1B0-09A5CD6ECCC5}" destId="{20EDDC9B-7077-504F-819C-7C40E9468F58}" srcOrd="15" destOrd="0" presId="urn:microsoft.com/office/officeart/2005/8/layout/cycle8"/>
    <dgm:cxn modelId="{2635D1C6-BAF4-634B-9284-60FA6C6628CA}" type="presParOf" srcId="{AA9F5C16-5E2B-EC41-A1B0-09A5CD6ECCC5}" destId="{C317BAEE-38F9-4D4B-9EFB-F3DD5E170BEF}" srcOrd="16" destOrd="0" presId="urn:microsoft.com/office/officeart/2005/8/layout/cycle8"/>
    <dgm:cxn modelId="{A0FB2086-5547-4941-892D-DC82492D0D49}" type="presParOf" srcId="{AA9F5C16-5E2B-EC41-A1B0-09A5CD6ECCC5}" destId="{C0C63259-D7F9-C64E-8B27-C192F4A1E08C}" srcOrd="17" destOrd="0" presId="urn:microsoft.com/office/officeart/2005/8/layout/cycle8"/>
    <dgm:cxn modelId="{4ED34980-147E-714A-974B-B35E0502D272}" type="presParOf" srcId="{AA9F5C16-5E2B-EC41-A1B0-09A5CD6ECCC5}" destId="{002D2C30-CA11-A749-B6FA-A9C45BD3BFCC}" srcOrd="18" destOrd="0" presId="urn:microsoft.com/office/officeart/2005/8/layout/cycle8"/>
    <dgm:cxn modelId="{BDB77A1A-CC52-3345-B6C8-F89818B37A8E}" type="presParOf" srcId="{AA9F5C16-5E2B-EC41-A1B0-09A5CD6ECCC5}" destId="{82538421-F789-2E48-9664-F850980919E3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3E3696-AAA9-0945-B8DF-AADB219F7383}">
      <dsp:nvSpPr>
        <dsp:cNvPr id="0" name=""/>
        <dsp:cNvSpPr/>
      </dsp:nvSpPr>
      <dsp:spPr>
        <a:xfrm>
          <a:off x="2029089" y="470166"/>
          <a:ext cx="6222454" cy="6222454"/>
        </a:xfrm>
        <a:prstGeom prst="pie">
          <a:avLst>
            <a:gd name="adj1" fmla="val 16200000"/>
            <a:gd name="adj2" fmla="val 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Community</a:t>
          </a:r>
          <a:endParaRPr lang="el-GR" sz="3600" kern="1200" dirty="0"/>
        </a:p>
      </dsp:txBody>
      <dsp:txXfrm>
        <a:off x="5332175" y="1759844"/>
        <a:ext cx="2296382" cy="1703767"/>
      </dsp:txXfrm>
    </dsp:sp>
    <dsp:sp modelId="{E9CF6CD7-2575-5244-A31F-3930069F5E09}">
      <dsp:nvSpPr>
        <dsp:cNvPr id="0" name=""/>
        <dsp:cNvSpPr/>
      </dsp:nvSpPr>
      <dsp:spPr>
        <a:xfrm>
          <a:off x="2029089" y="679063"/>
          <a:ext cx="6222454" cy="6222454"/>
        </a:xfrm>
        <a:prstGeom prst="pie">
          <a:avLst>
            <a:gd name="adj1" fmla="val 0"/>
            <a:gd name="adj2" fmla="val 5400000"/>
          </a:avLst>
        </a:prstGeom>
        <a:solidFill>
          <a:schemeClr val="accent2">
            <a:shade val="50000"/>
            <a:hueOff val="-20742"/>
            <a:satOff val="-4204"/>
            <a:lumOff val="2312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Academia</a:t>
          </a:r>
          <a:endParaRPr lang="el-GR" sz="3600" kern="1200" dirty="0"/>
        </a:p>
      </dsp:txBody>
      <dsp:txXfrm>
        <a:off x="5332175" y="3908072"/>
        <a:ext cx="2296382" cy="1703767"/>
      </dsp:txXfrm>
    </dsp:sp>
    <dsp:sp modelId="{42FA6665-DDA0-5F47-B5AD-286ECF0C1FEE}">
      <dsp:nvSpPr>
        <dsp:cNvPr id="0" name=""/>
        <dsp:cNvSpPr/>
      </dsp:nvSpPr>
      <dsp:spPr>
        <a:xfrm>
          <a:off x="1820192" y="679063"/>
          <a:ext cx="6222454" cy="6222454"/>
        </a:xfrm>
        <a:prstGeom prst="pie">
          <a:avLst>
            <a:gd name="adj1" fmla="val 5400000"/>
            <a:gd name="adj2" fmla="val 10800000"/>
          </a:avLst>
        </a:prstGeom>
        <a:solidFill>
          <a:srgbClr val="D3B8B9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Policy makers</a:t>
          </a:r>
          <a:endParaRPr lang="el-GR" sz="3600" kern="1200" dirty="0"/>
        </a:p>
      </dsp:txBody>
      <dsp:txXfrm>
        <a:off x="2443179" y="3908072"/>
        <a:ext cx="2296382" cy="1703767"/>
      </dsp:txXfrm>
    </dsp:sp>
    <dsp:sp modelId="{17AA672F-D0CC-1C40-AB05-7B1CBC03A75C}">
      <dsp:nvSpPr>
        <dsp:cNvPr id="0" name=""/>
        <dsp:cNvSpPr/>
      </dsp:nvSpPr>
      <dsp:spPr>
        <a:xfrm>
          <a:off x="1820192" y="470166"/>
          <a:ext cx="6222454" cy="6222454"/>
        </a:xfrm>
        <a:prstGeom prst="pie">
          <a:avLst>
            <a:gd name="adj1" fmla="val 10800000"/>
            <a:gd name="adj2" fmla="val 16200000"/>
          </a:avLst>
        </a:prstGeom>
        <a:solidFill>
          <a:srgbClr val="FF9D9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Industry</a:t>
          </a:r>
          <a:endParaRPr lang="el-GR" sz="3600" kern="1200" dirty="0"/>
        </a:p>
      </dsp:txBody>
      <dsp:txXfrm>
        <a:off x="2443179" y="1759844"/>
        <a:ext cx="2296382" cy="1703767"/>
      </dsp:txXfrm>
    </dsp:sp>
    <dsp:sp modelId="{C317BAEE-38F9-4D4B-9EFB-F3DD5E170BEF}">
      <dsp:nvSpPr>
        <dsp:cNvPr id="0" name=""/>
        <dsp:cNvSpPr/>
      </dsp:nvSpPr>
      <dsp:spPr>
        <a:xfrm>
          <a:off x="1643889" y="84966"/>
          <a:ext cx="6992853" cy="6992853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C63259-D7F9-C64E-8B27-C192F4A1E08C}">
      <dsp:nvSpPr>
        <dsp:cNvPr id="0" name=""/>
        <dsp:cNvSpPr/>
      </dsp:nvSpPr>
      <dsp:spPr>
        <a:xfrm>
          <a:off x="1643889" y="293863"/>
          <a:ext cx="6992853" cy="6992853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2">
            <a:shade val="90000"/>
            <a:hueOff val="-20501"/>
            <a:satOff val="-3472"/>
            <a:lumOff val="1605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2D2C30-CA11-A749-B6FA-A9C45BD3BFCC}">
      <dsp:nvSpPr>
        <dsp:cNvPr id="0" name=""/>
        <dsp:cNvSpPr/>
      </dsp:nvSpPr>
      <dsp:spPr>
        <a:xfrm>
          <a:off x="1434993" y="293863"/>
          <a:ext cx="6992853" cy="6992853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2">
            <a:shade val="90000"/>
            <a:hueOff val="-41001"/>
            <a:satOff val="-6944"/>
            <a:lumOff val="3211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538421-F789-2E48-9664-F850980919E3}">
      <dsp:nvSpPr>
        <dsp:cNvPr id="0" name=""/>
        <dsp:cNvSpPr/>
      </dsp:nvSpPr>
      <dsp:spPr>
        <a:xfrm>
          <a:off x="1434993" y="84966"/>
          <a:ext cx="6992853" cy="6992853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accent2">
            <a:shade val="90000"/>
            <a:hueOff val="-20501"/>
            <a:satOff val="-3472"/>
            <a:lumOff val="1605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10445-CA27-F844-A29A-2F952F3FA414}" type="datetimeFigureOut">
              <a:rPr lang="el-GR" smtClean="0"/>
              <a:t>3/5/25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78941-BEDF-9448-9A4C-9BD9E5FA4BF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4772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78941-BEDF-9448-9A4C-9BD9E5FA4BF0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8188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61945-FFE1-2BEA-7B1B-B33DA6231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054F3B74-14E5-5E40-6B26-4A48D3C3D4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57CEAEEA-8236-4AC4-61D2-FEF00273C6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0306A0A5-AF2E-D56A-CBF2-07E3A21B93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78941-BEDF-9448-9A4C-9BD9E5FA4BF0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4315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7.jp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Freeform 3" descr="Afbeelding met tekst, Lettertype, schermopname, Elektrisch blauw  Door AI gegenereerde inhoud is mogelijk onjuist.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l-GR" dirty="0"/>
          </a:p>
        </p:txBody>
      </p:sp>
      <p:grpSp>
        <p:nvGrpSpPr>
          <p:cNvPr id="4" name="Group 4"/>
          <p:cNvGrpSpPr/>
          <p:nvPr/>
        </p:nvGrpSpPr>
        <p:grpSpPr>
          <a:xfrm>
            <a:off x="14874787" y="8389261"/>
            <a:ext cx="3258020" cy="1157254"/>
            <a:chOff x="0" y="0"/>
            <a:chExt cx="858079" cy="3047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58079" cy="304791"/>
            </a:xfrm>
            <a:custGeom>
              <a:avLst/>
              <a:gdLst/>
              <a:ahLst/>
              <a:cxnLst/>
              <a:rect l="l" t="t" r="r" b="b"/>
              <a:pathLst>
                <a:path w="858079" h="304791">
                  <a:moveTo>
                    <a:pt x="0" y="0"/>
                  </a:moveTo>
                  <a:lnTo>
                    <a:pt x="858079" y="0"/>
                  </a:lnTo>
                  <a:lnTo>
                    <a:pt x="858079" y="304791"/>
                  </a:lnTo>
                  <a:lnTo>
                    <a:pt x="0" y="3047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58079" cy="342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067858" y="8389261"/>
            <a:ext cx="2871878" cy="942367"/>
          </a:xfrm>
          <a:custGeom>
            <a:avLst/>
            <a:gdLst/>
            <a:ahLst/>
            <a:cxnLst/>
            <a:rect l="l" t="t" r="r" b="b"/>
            <a:pathLst>
              <a:path w="2871878" h="942367">
                <a:moveTo>
                  <a:pt x="0" y="0"/>
                </a:moveTo>
                <a:lnTo>
                  <a:pt x="2871878" y="0"/>
                </a:lnTo>
                <a:lnTo>
                  <a:pt x="2871878" y="942367"/>
                </a:lnTo>
                <a:lnTo>
                  <a:pt x="0" y="9423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B668F-E05E-6B53-F595-F4128DAAE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6176245-20EC-4812-EE0E-9184614DD30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E972699-1A59-E32B-63F1-F607555E1D0D}"/>
              </a:ext>
            </a:extLst>
          </p:cNvPr>
          <p:cNvSpPr/>
          <p:nvPr/>
        </p:nvSpPr>
        <p:spPr>
          <a:xfrm>
            <a:off x="12277007" y="354536"/>
            <a:ext cx="2707530" cy="1348328"/>
          </a:xfrm>
          <a:custGeom>
            <a:avLst/>
            <a:gdLst/>
            <a:ahLst/>
            <a:cxnLst/>
            <a:rect l="l" t="t" r="r" b="b"/>
            <a:pathLst>
              <a:path w="2707530" h="1348328">
                <a:moveTo>
                  <a:pt x="0" y="0"/>
                </a:moveTo>
                <a:lnTo>
                  <a:pt x="2707530" y="0"/>
                </a:lnTo>
                <a:lnTo>
                  <a:pt x="2707530" y="1348328"/>
                </a:lnTo>
                <a:lnTo>
                  <a:pt x="0" y="1348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153" t="-48414" r="-26773" b="-51637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597E5B-39DD-41BA-C1A7-52FEBAD0463A}"/>
              </a:ext>
            </a:extLst>
          </p:cNvPr>
          <p:cNvSpPr txBox="1"/>
          <p:nvPr/>
        </p:nvSpPr>
        <p:spPr>
          <a:xfrm>
            <a:off x="1905000" y="2405453"/>
            <a:ext cx="153924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Γραμματοσειρά συστήματος, κανονικά"/>
              <a:buChar char="✊🏼"/>
            </a:pPr>
            <a:r>
              <a:rPr lang="en-US" sz="4000" b="1" dirty="0"/>
              <a:t>Contribute to informed, evidence-based decisions on legislation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" sz="4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Participation in advisory boards, consultations, policy roundtables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Publication of policy recommendations, statements, manifestos..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" sz="400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Track implementation of patient-centered policies</a:t>
            </a:r>
            <a:endParaRPr lang="en-US" sz="400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marL="571500" indent="-571500">
              <a:buFont typeface="Γραμματοσειρά συστήματος, κανονικά"/>
              <a:buChar char="✊🏼"/>
            </a:pPr>
            <a:r>
              <a:rPr lang="en" sz="40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Connect policymakers with other stakeholders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" sz="4000" dirty="0" err="1">
                <a:solidFill>
                  <a:srgbClr val="000000"/>
                </a:solidFill>
                <a:latin typeface="-webkit-standard"/>
              </a:rPr>
              <a:t>Organisation</a:t>
            </a:r>
            <a:r>
              <a:rPr lang="en" sz="4000" dirty="0">
                <a:solidFill>
                  <a:srgbClr val="000000"/>
                </a:solidFill>
                <a:latin typeface="-webkit-standard"/>
              </a:rPr>
              <a:t> of events with key actors </a:t>
            </a:r>
            <a:endParaRPr lang="en" sz="400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marL="571500" indent="-571500">
              <a:buFont typeface="Γραμματοσειρά συστήματος, κανονικά"/>
              <a:buChar char="✊🏼"/>
            </a:pPr>
            <a:r>
              <a:rPr lang="en" sz="4000" b="1" dirty="0" err="1">
                <a:solidFill>
                  <a:srgbClr val="000000"/>
                </a:solidFill>
                <a:latin typeface="-webkit-standard"/>
              </a:rPr>
              <a:t>Mobilise</a:t>
            </a:r>
            <a:r>
              <a:rPr lang="en" sz="4000" b="1" dirty="0">
                <a:solidFill>
                  <a:srgbClr val="000000"/>
                </a:solidFill>
                <a:latin typeface="-webkit-standard"/>
              </a:rPr>
              <a:t> public support and media for policy changes</a:t>
            </a:r>
          </a:p>
          <a:p>
            <a:pPr marL="571500" indent="-571500">
              <a:buFont typeface="Γραμματοσειρά συστήματος, κανονικά"/>
              <a:buChar char="✊🏼"/>
            </a:pPr>
            <a:r>
              <a:rPr lang="en" sz="4000" b="1" dirty="0">
                <a:solidFill>
                  <a:srgbClr val="000000"/>
                </a:solidFill>
                <a:latin typeface="-webkit-standard"/>
              </a:rPr>
              <a:t>Build capacity among patient </a:t>
            </a:r>
            <a:r>
              <a:rPr lang="en" sz="4000" b="1" dirty="0" err="1">
                <a:solidFill>
                  <a:srgbClr val="000000"/>
                </a:solidFill>
                <a:latin typeface="-webkit-standard"/>
              </a:rPr>
              <a:t>organisations</a:t>
            </a:r>
            <a:r>
              <a:rPr lang="en" sz="4000" b="1" dirty="0">
                <a:solidFill>
                  <a:srgbClr val="000000"/>
                </a:solidFill>
                <a:latin typeface="-webkit-standard"/>
              </a:rPr>
              <a:t> for advocacy and engagement at the political level</a:t>
            </a:r>
          </a:p>
          <a:p>
            <a:pPr marL="571500" indent="-571500">
              <a:buFont typeface="Γραμματοσειρά συστήματος, κανονικά"/>
              <a:buChar char="✊🏼"/>
            </a:pPr>
            <a:endParaRPr lang="en" sz="4000" b="1" dirty="0">
              <a:solidFill>
                <a:srgbClr val="000000"/>
              </a:solidFill>
              <a:latin typeface="-webkit-standar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20232-BAB7-B382-54A1-227468CB3C81}"/>
              </a:ext>
            </a:extLst>
          </p:cNvPr>
          <p:cNvSpPr txBox="1"/>
          <p:nvPr/>
        </p:nvSpPr>
        <p:spPr>
          <a:xfrm>
            <a:off x="1905000" y="1541350"/>
            <a:ext cx="15392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" sz="40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Patient Advocates in Policymaking</a:t>
            </a:r>
            <a:endParaRPr lang="en" sz="16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70614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5AF60-E685-A022-792F-F0503EE62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56354FB-FDB0-32DB-EBD3-1C1386F984F7}"/>
              </a:ext>
            </a:extLst>
          </p:cNvPr>
          <p:cNvSpPr/>
          <p:nvPr/>
        </p:nvSpPr>
        <p:spPr>
          <a:xfrm>
            <a:off x="457200" y="1632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AF1627C-709D-2049-6805-CC39A96F2964}"/>
              </a:ext>
            </a:extLst>
          </p:cNvPr>
          <p:cNvSpPr/>
          <p:nvPr/>
        </p:nvSpPr>
        <p:spPr>
          <a:xfrm>
            <a:off x="12277007" y="354536"/>
            <a:ext cx="2707530" cy="1348328"/>
          </a:xfrm>
          <a:custGeom>
            <a:avLst/>
            <a:gdLst/>
            <a:ahLst/>
            <a:cxnLst/>
            <a:rect l="l" t="t" r="r" b="b"/>
            <a:pathLst>
              <a:path w="2707530" h="1348328">
                <a:moveTo>
                  <a:pt x="0" y="0"/>
                </a:moveTo>
                <a:lnTo>
                  <a:pt x="2707530" y="0"/>
                </a:lnTo>
                <a:lnTo>
                  <a:pt x="2707530" y="1348328"/>
                </a:lnTo>
                <a:lnTo>
                  <a:pt x="0" y="1348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153" t="-48414" r="-26773" b="-51637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7A195E-A526-9E2C-6C17-ED24A03C8C35}"/>
              </a:ext>
            </a:extLst>
          </p:cNvPr>
          <p:cNvSpPr txBox="1"/>
          <p:nvPr/>
        </p:nvSpPr>
        <p:spPr>
          <a:xfrm>
            <a:off x="2286000" y="1520174"/>
            <a:ext cx="15392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" sz="40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Patient Advocates in Policymaking - Key Actions in Greece </a:t>
            </a:r>
            <a:endParaRPr lang="en" sz="1600" b="1" dirty="0">
              <a:effectLst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5E145002-AD71-CE83-CA4E-72AD0D415FC1}"/>
              </a:ext>
            </a:extLst>
          </p:cNvPr>
          <p:cNvSpPr txBox="1">
            <a:spLocks/>
          </p:cNvSpPr>
          <p:nvPr/>
        </p:nvSpPr>
        <p:spPr>
          <a:xfrm>
            <a:off x="7741302" y="2753256"/>
            <a:ext cx="9556098" cy="296608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Working meeting with the Minister of Health, </a:t>
            </a:r>
            <a:r>
              <a:rPr lang="en-US" dirty="0" err="1"/>
              <a:t>Mr</a:t>
            </a:r>
            <a:r>
              <a:rPr lang="en-US" dirty="0"/>
              <a:t> Michalis </a:t>
            </a:r>
            <a:r>
              <a:rPr lang="en-US" dirty="0" err="1"/>
              <a:t>Chrysochoidis</a:t>
            </a:r>
            <a:r>
              <a:rPr lang="en-US" dirty="0"/>
              <a:t>, and the Secretary General of Health Services, </a:t>
            </a:r>
            <a:r>
              <a:rPr lang="en-US" dirty="0" err="1"/>
              <a:t>Ms</a:t>
            </a:r>
            <a:r>
              <a:rPr lang="en-US" dirty="0"/>
              <a:t> Lilian </a:t>
            </a:r>
            <a:r>
              <a:rPr lang="en-US" dirty="0" err="1"/>
              <a:t>Vildiridi</a:t>
            </a:r>
            <a:r>
              <a:rPr lang="en-US" dirty="0"/>
              <a:t> on the</a:t>
            </a:r>
            <a:r>
              <a:rPr lang="el-GR" dirty="0"/>
              <a:t> </a:t>
            </a:r>
            <a:r>
              <a:rPr lang="en-US" dirty="0"/>
              <a:t>next steps to be implemented to advance the </a:t>
            </a:r>
            <a:r>
              <a:rPr lang="en-US" b="1" i="1" dirty="0"/>
              <a:t>National Cancer Action Plan,</a:t>
            </a:r>
            <a:r>
              <a:rPr lang="en-US" dirty="0"/>
              <a:t> the National Cancer Council, and the National Cancer Registry</a:t>
            </a:r>
          </a:p>
          <a:p>
            <a:endParaRPr lang="fr-BE" dirty="0"/>
          </a:p>
          <a:p>
            <a:pPr marL="285750" indent="-285750"/>
            <a:endParaRPr lang="fr-BE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CC17661-BE66-807C-B116-0660ADD33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2753256"/>
            <a:ext cx="5329598" cy="2966086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F810FE50-EAAD-844C-0563-58CAE1392B37}"/>
              </a:ext>
            </a:extLst>
          </p:cNvPr>
          <p:cNvSpPr txBox="1">
            <a:spLocks/>
          </p:cNvSpPr>
          <p:nvPr/>
        </p:nvSpPr>
        <p:spPr>
          <a:xfrm>
            <a:off x="7741302" y="5993166"/>
            <a:ext cx="9556098" cy="296608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013D4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Montserrat"/>
              </a:rPr>
              <a:t>M</a:t>
            </a:r>
            <a:r>
              <a:rPr lang="en-US" sz="3200" dirty="0">
                <a:latin typeface="+mn-lt"/>
              </a:rPr>
              <a:t>eeting with the Minister of National Economy and Finance, Mr. Kostis Hatzidakis. on the need to enact legislative regulations to ensure the </a:t>
            </a:r>
            <a:r>
              <a:rPr lang="en-US" sz="3200" b="1" i="1" dirty="0">
                <a:latin typeface="+mn-lt"/>
              </a:rPr>
              <a:t>"Right to Be Forgotten" </a:t>
            </a:r>
            <a:r>
              <a:rPr lang="en-US" sz="3200" dirty="0">
                <a:latin typeface="+mn-lt"/>
              </a:rPr>
              <a:t>for individuals with a history of cancer</a:t>
            </a:r>
            <a:endParaRPr lang="fr-BE" sz="32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B74D60EB-38E8-CC94-6EA8-ED588ADB2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5993166"/>
            <a:ext cx="5329598" cy="425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72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EDAD0-E9D8-5365-8A5D-C987EA1A5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ACF80AA-F135-26B5-6635-D8A6BABB3070}"/>
              </a:ext>
            </a:extLst>
          </p:cNvPr>
          <p:cNvSpPr/>
          <p:nvPr/>
        </p:nvSpPr>
        <p:spPr>
          <a:xfrm>
            <a:off x="457200" y="1632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l-GR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A90D845-2378-AB60-20FE-9ABB8CAEAD7B}"/>
              </a:ext>
            </a:extLst>
          </p:cNvPr>
          <p:cNvSpPr/>
          <p:nvPr/>
        </p:nvSpPr>
        <p:spPr>
          <a:xfrm>
            <a:off x="12277007" y="354536"/>
            <a:ext cx="2707530" cy="1348328"/>
          </a:xfrm>
          <a:custGeom>
            <a:avLst/>
            <a:gdLst/>
            <a:ahLst/>
            <a:cxnLst/>
            <a:rect l="l" t="t" r="r" b="b"/>
            <a:pathLst>
              <a:path w="2707530" h="1348328">
                <a:moveTo>
                  <a:pt x="0" y="0"/>
                </a:moveTo>
                <a:lnTo>
                  <a:pt x="2707530" y="0"/>
                </a:lnTo>
                <a:lnTo>
                  <a:pt x="2707530" y="1348328"/>
                </a:lnTo>
                <a:lnTo>
                  <a:pt x="0" y="13483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153" t="-48414" r="-26773" b="-51637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91E25F-46B0-1A65-8E81-30B025341AB0}"/>
              </a:ext>
            </a:extLst>
          </p:cNvPr>
          <p:cNvSpPr txBox="1"/>
          <p:nvPr/>
        </p:nvSpPr>
        <p:spPr>
          <a:xfrm>
            <a:off x="2286000" y="1520174"/>
            <a:ext cx="15392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" sz="40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Patient Advocates in Policymaking - Publications</a:t>
            </a:r>
            <a:endParaRPr lang="en" sz="1600" b="1" dirty="0">
              <a:effectLst/>
            </a:endParaRPr>
          </a:p>
        </p:txBody>
      </p:sp>
      <p:pic>
        <p:nvPicPr>
          <p:cNvPr id="12" name="Εικόνα 11" descr="Εικόνα που περιέχει κείμενο, στιγμιότυπο οθόνη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589C7807-1E35-E00C-2DC7-2F941A0B04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2058150"/>
            <a:ext cx="8547100" cy="8009369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ανθρώπινο πρόσωπο, άτομο, στιγμιότυπο οθόνη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B458D0A0-5C9F-26D6-4200-0B4B079E90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314081"/>
            <a:ext cx="5473700" cy="7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73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46D45-EC6F-F8B5-DCFD-ACB03C28C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02DD542-B933-83BD-57EE-62C2B7231068}"/>
              </a:ext>
            </a:extLst>
          </p:cNvPr>
          <p:cNvSpPr/>
          <p:nvPr/>
        </p:nvSpPr>
        <p:spPr>
          <a:xfrm>
            <a:off x="457200" y="1632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l-GR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7F7A45A-B117-2772-4520-96E64AD382C7}"/>
              </a:ext>
            </a:extLst>
          </p:cNvPr>
          <p:cNvSpPr/>
          <p:nvPr/>
        </p:nvSpPr>
        <p:spPr>
          <a:xfrm>
            <a:off x="12277007" y="354536"/>
            <a:ext cx="2707530" cy="1348328"/>
          </a:xfrm>
          <a:custGeom>
            <a:avLst/>
            <a:gdLst/>
            <a:ahLst/>
            <a:cxnLst/>
            <a:rect l="l" t="t" r="r" b="b"/>
            <a:pathLst>
              <a:path w="2707530" h="1348328">
                <a:moveTo>
                  <a:pt x="0" y="0"/>
                </a:moveTo>
                <a:lnTo>
                  <a:pt x="2707530" y="0"/>
                </a:lnTo>
                <a:lnTo>
                  <a:pt x="2707530" y="1348328"/>
                </a:lnTo>
                <a:lnTo>
                  <a:pt x="0" y="13483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153" t="-48414" r="-26773" b="-51637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5D4A7B-EAAB-5316-47A7-6BF431F5D116}"/>
              </a:ext>
            </a:extLst>
          </p:cNvPr>
          <p:cNvSpPr txBox="1"/>
          <p:nvPr/>
        </p:nvSpPr>
        <p:spPr>
          <a:xfrm>
            <a:off x="2286000" y="1520174"/>
            <a:ext cx="15392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" sz="40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Patient Advocates in Policymaking - Events</a:t>
            </a:r>
            <a:endParaRPr lang="en" sz="1600" b="1" dirty="0">
              <a:effectLst/>
            </a:endParaRPr>
          </a:p>
        </p:txBody>
      </p:sp>
      <p:pic>
        <p:nvPicPr>
          <p:cNvPr id="5" name="Εικόνα 4" descr="Εικόνα που περιέχει κείμενο, γραμματοσειρά, λογότυπο, γραφικά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97A2196D-8C9A-6B4D-7CCD-E154779751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31" y="2476500"/>
            <a:ext cx="12698537" cy="716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50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B271C-5ADC-CC3C-A1C7-F55FC4AB9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855AFEC-8029-F1FE-5761-D094B22BF18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D7F8375-2A23-8FA2-1E84-84FCCE7FCE24}"/>
              </a:ext>
            </a:extLst>
          </p:cNvPr>
          <p:cNvSpPr/>
          <p:nvPr/>
        </p:nvSpPr>
        <p:spPr>
          <a:xfrm>
            <a:off x="12277007" y="354536"/>
            <a:ext cx="2707530" cy="1348328"/>
          </a:xfrm>
          <a:custGeom>
            <a:avLst/>
            <a:gdLst/>
            <a:ahLst/>
            <a:cxnLst/>
            <a:rect l="l" t="t" r="r" b="b"/>
            <a:pathLst>
              <a:path w="2707530" h="1348328">
                <a:moveTo>
                  <a:pt x="0" y="0"/>
                </a:moveTo>
                <a:lnTo>
                  <a:pt x="2707530" y="0"/>
                </a:lnTo>
                <a:lnTo>
                  <a:pt x="2707530" y="1348328"/>
                </a:lnTo>
                <a:lnTo>
                  <a:pt x="0" y="1348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153" t="-48414" r="-26773" b="-51637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E19544-BF8E-E836-5C75-D8354D38C1D1}"/>
              </a:ext>
            </a:extLst>
          </p:cNvPr>
          <p:cNvSpPr txBox="1"/>
          <p:nvPr/>
        </p:nvSpPr>
        <p:spPr>
          <a:xfrm>
            <a:off x="1905000" y="2405453"/>
            <a:ext cx="15392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Γραμματοσειρά συστήματος, κανονικά"/>
              <a:buChar char="✊🏼"/>
            </a:pPr>
            <a:r>
              <a:rPr lang="en-US" sz="4000" b="1" dirty="0"/>
              <a:t>Participatory research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" sz="4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Participation of patients as partners in the key stages of research design, development, and implementation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" sz="4000" i="0" u="none" strike="noStrike" dirty="0">
                <a:solidFill>
                  <a:srgbClr val="000000"/>
                </a:solidFill>
                <a:effectLst/>
              </a:rPr>
              <a:t>Multidisciplinary team —&gt; patients possess expertise through experience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" sz="4000" i="0" u="none" strike="noStrike" dirty="0" err="1">
                <a:solidFill>
                  <a:srgbClr val="000000"/>
                </a:solidFill>
                <a:effectLst/>
              </a:rPr>
              <a:t>Prioritisation</a:t>
            </a:r>
            <a:r>
              <a:rPr lang="en" sz="4000" i="0" u="none" strike="noStrike" dirty="0">
                <a:solidFill>
                  <a:srgbClr val="000000"/>
                </a:solidFill>
                <a:effectLst/>
              </a:rPr>
              <a:t> of research questions based on patients' needs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" sz="4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Aims at the practical application of the knowledge produced, to improve patient care and quality of life</a:t>
            </a:r>
          </a:p>
          <a:p>
            <a:pPr marL="571500" indent="-571500">
              <a:buFont typeface="Γραμματοσειρά συστήματος, κανονικά"/>
              <a:buChar char="✊🏼"/>
            </a:pPr>
            <a:endParaRPr lang="en" sz="4000" b="1" dirty="0">
              <a:solidFill>
                <a:srgbClr val="000000"/>
              </a:solidFill>
              <a:latin typeface="-webkit-standar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929410-444D-B171-27D7-B947D8576C9A}"/>
              </a:ext>
            </a:extLst>
          </p:cNvPr>
          <p:cNvSpPr txBox="1"/>
          <p:nvPr/>
        </p:nvSpPr>
        <p:spPr>
          <a:xfrm>
            <a:off x="1905000" y="1541350"/>
            <a:ext cx="15392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" sz="40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Patient Advocates in Academia</a:t>
            </a:r>
            <a:endParaRPr lang="en" sz="16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64490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E23C1-BF93-CEC0-157B-833E68B32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422B8CB-F922-F7BD-A8E9-1BBA14C8A42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225ACFC-921A-839F-24FD-2902C0A0372C}"/>
              </a:ext>
            </a:extLst>
          </p:cNvPr>
          <p:cNvSpPr/>
          <p:nvPr/>
        </p:nvSpPr>
        <p:spPr>
          <a:xfrm>
            <a:off x="12277007" y="354536"/>
            <a:ext cx="2707530" cy="1348328"/>
          </a:xfrm>
          <a:custGeom>
            <a:avLst/>
            <a:gdLst/>
            <a:ahLst/>
            <a:cxnLst/>
            <a:rect l="l" t="t" r="r" b="b"/>
            <a:pathLst>
              <a:path w="2707530" h="1348328">
                <a:moveTo>
                  <a:pt x="0" y="0"/>
                </a:moveTo>
                <a:lnTo>
                  <a:pt x="2707530" y="0"/>
                </a:lnTo>
                <a:lnTo>
                  <a:pt x="2707530" y="1348328"/>
                </a:lnTo>
                <a:lnTo>
                  <a:pt x="0" y="1348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153" t="-48414" r="-26773" b="-51637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6825D8-D22C-F172-4B59-E49D6B432E29}"/>
              </a:ext>
            </a:extLst>
          </p:cNvPr>
          <p:cNvSpPr txBox="1"/>
          <p:nvPr/>
        </p:nvSpPr>
        <p:spPr>
          <a:xfrm>
            <a:off x="1905000" y="2405453"/>
            <a:ext cx="15392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4000" dirty="0">
                <a:solidFill>
                  <a:srgbClr val="000000"/>
                </a:solidFill>
                <a:latin typeface="-webkit-standard"/>
              </a:rPr>
              <a:t>ELLOK is currently collaborating with the “Thessaloniki Action for Health &amp; Well-Being Living Lab (</a:t>
            </a:r>
            <a:r>
              <a:rPr lang="en" sz="4000" dirty="0" err="1">
                <a:solidFill>
                  <a:srgbClr val="000000"/>
                </a:solidFill>
                <a:latin typeface="-webkit-standard"/>
              </a:rPr>
              <a:t>Thess</a:t>
            </a:r>
            <a:r>
              <a:rPr lang="en" sz="4000" dirty="0">
                <a:solidFill>
                  <a:srgbClr val="000000"/>
                </a:solidFill>
                <a:latin typeface="-webkit-standard"/>
              </a:rPr>
              <a:t>-AHALL)”, under the governance of the AUTH School of Medicine, Lab of Medical Physics &amp; Digital Innovation to establish:</a:t>
            </a:r>
          </a:p>
          <a:p>
            <a:endParaRPr lang="en" sz="4000" dirty="0">
              <a:solidFill>
                <a:srgbClr val="000000"/>
              </a:solidFill>
              <a:latin typeface="-webkit-standard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4000" dirty="0">
                <a:solidFill>
                  <a:srgbClr val="000000"/>
                </a:solidFill>
                <a:latin typeface="-webkit-standard"/>
              </a:rPr>
              <a:t>the first Living Lab in Greece led by patients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4000" dirty="0">
                <a:solidFill>
                  <a:srgbClr val="000000"/>
                </a:solidFill>
                <a:latin typeface="-webkit-standard"/>
              </a:rPr>
              <a:t>culture of mutual collaboration between cancer patients/representatives, researchers, and healthcare professionals</a:t>
            </a:r>
          </a:p>
          <a:p>
            <a:endParaRPr lang="en" sz="4000" b="1" dirty="0">
              <a:solidFill>
                <a:srgbClr val="000000"/>
              </a:solidFill>
              <a:latin typeface="-webkit-standar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521885-E2CE-BEB8-AE39-15449F09FB2C}"/>
              </a:ext>
            </a:extLst>
          </p:cNvPr>
          <p:cNvSpPr txBox="1"/>
          <p:nvPr/>
        </p:nvSpPr>
        <p:spPr>
          <a:xfrm>
            <a:off x="1905000" y="1541350"/>
            <a:ext cx="15392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" sz="40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Patient Advocates in Academia – Living Labs</a:t>
            </a:r>
            <a:endParaRPr lang="en" sz="1600" b="1" dirty="0">
              <a:effectLst/>
            </a:endParaRP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636C6432-D4C7-C358-0ED8-6599CA001F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69" t="31838" r="13203" b="28832"/>
          <a:stretch/>
        </p:blipFill>
        <p:spPr>
          <a:xfrm>
            <a:off x="11807647" y="7519427"/>
            <a:ext cx="5489753" cy="213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90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9CFFA-CB0A-974F-8BB5-34B63ED59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881F890-FD41-24F8-59B5-191E0D195E6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BA96342-5547-09EE-813A-5192796A8E14}"/>
              </a:ext>
            </a:extLst>
          </p:cNvPr>
          <p:cNvSpPr/>
          <p:nvPr/>
        </p:nvSpPr>
        <p:spPr>
          <a:xfrm>
            <a:off x="12277007" y="354536"/>
            <a:ext cx="2707530" cy="1348328"/>
          </a:xfrm>
          <a:custGeom>
            <a:avLst/>
            <a:gdLst/>
            <a:ahLst/>
            <a:cxnLst/>
            <a:rect l="l" t="t" r="r" b="b"/>
            <a:pathLst>
              <a:path w="2707530" h="1348328">
                <a:moveTo>
                  <a:pt x="0" y="0"/>
                </a:moveTo>
                <a:lnTo>
                  <a:pt x="2707530" y="0"/>
                </a:lnTo>
                <a:lnTo>
                  <a:pt x="2707530" y="1348328"/>
                </a:lnTo>
                <a:lnTo>
                  <a:pt x="0" y="1348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153" t="-48414" r="-26773" b="-51637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CD8A96-6334-9C7D-022A-5C20CA761AF1}"/>
              </a:ext>
            </a:extLst>
          </p:cNvPr>
          <p:cNvSpPr txBox="1"/>
          <p:nvPr/>
        </p:nvSpPr>
        <p:spPr>
          <a:xfrm>
            <a:off x="1905000" y="2405453"/>
            <a:ext cx="153924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Γραμματοσειρά συστήματος, κανονικά"/>
              <a:buChar char="✊🏼"/>
            </a:pPr>
            <a:r>
              <a:rPr lang="en" sz="4000" b="1" dirty="0">
                <a:solidFill>
                  <a:srgbClr val="000000"/>
                </a:solidFill>
                <a:latin typeface="-webkit-standard"/>
              </a:rPr>
              <a:t>Provide</a:t>
            </a:r>
            <a:r>
              <a:rPr lang="en" sz="40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insights into patient needs, preferences, and experiences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" sz="4000" dirty="0">
                <a:solidFill>
                  <a:srgbClr val="000000"/>
                </a:solidFill>
                <a:latin typeface="-webkit-standard"/>
              </a:rPr>
              <a:t>Development of new solutions</a:t>
            </a:r>
            <a:endParaRPr lang="en" sz="400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marL="571500" indent="-571500">
              <a:buFont typeface="Γραμματοσειρά συστήματος, κανονικά"/>
              <a:buChar char="✊🏼"/>
            </a:pPr>
            <a:r>
              <a:rPr lang="en" sz="40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Participatory research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" sz="4000" dirty="0">
                <a:solidFill>
                  <a:srgbClr val="000000"/>
                </a:solidFill>
                <a:latin typeface="-webkit-standard"/>
              </a:rPr>
              <a:t>Co-design of clinical trials</a:t>
            </a:r>
          </a:p>
          <a:p>
            <a:pPr marL="571500" indent="-571500">
              <a:buFont typeface="Γραμματοσειρά συστήματος, κανονικά"/>
              <a:buChar char="✊🏼"/>
            </a:pPr>
            <a:r>
              <a:rPr lang="en" sz="40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Co-creation of education</a:t>
            </a:r>
            <a:r>
              <a:rPr lang="en" sz="4000" b="1" dirty="0">
                <a:solidFill>
                  <a:srgbClr val="000000"/>
                </a:solidFill>
                <a:latin typeface="-webkit-standard"/>
              </a:rPr>
              <a:t>al and awareness initiatives</a:t>
            </a:r>
            <a:endParaRPr lang="en" sz="400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marL="571500" indent="-571500">
              <a:buFont typeface="Γραμματοσειρά συστήματος, κανονικά"/>
              <a:buChar char="✊🏼"/>
            </a:pPr>
            <a:r>
              <a:rPr lang="en" sz="40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Collaboration to influence policy and regulatory decisions</a:t>
            </a:r>
          </a:p>
          <a:p>
            <a:pPr marL="571500" indent="-571500">
              <a:buFont typeface="Γραμματοσειρά συστήματος, κανονικά"/>
              <a:buChar char="✊🏼"/>
            </a:pPr>
            <a:r>
              <a:rPr lang="en" sz="40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Funding opportunities</a:t>
            </a:r>
          </a:p>
          <a:p>
            <a:pPr marL="571500" indent="-571500">
              <a:buFont typeface="Γραμματοσειρά συστήματος, κανονικά"/>
              <a:buChar char="✊🏼"/>
            </a:pPr>
            <a:endParaRPr lang="en" sz="4000" b="1" dirty="0">
              <a:solidFill>
                <a:srgbClr val="000000"/>
              </a:solidFill>
              <a:latin typeface="-webkit-standard"/>
            </a:endParaRPr>
          </a:p>
          <a:p>
            <a:pPr marL="571500" indent="-571500">
              <a:buFont typeface="Γραμματοσειρά συστήματος, κανονικά"/>
              <a:buChar char="✊🏼"/>
            </a:pPr>
            <a:endParaRPr lang="en" sz="4000" b="1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r>
              <a:rPr lang="en" sz="4000" b="1" i="0" u="none" strike="noStrike" dirty="0">
                <a:solidFill>
                  <a:srgbClr val="000000"/>
                </a:solidFill>
                <a:effectLst/>
              </a:rPr>
              <a:t>Codes of conduct</a:t>
            </a:r>
            <a:r>
              <a:rPr lang="en" sz="4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that promote </a:t>
            </a:r>
            <a:r>
              <a:rPr lang="en" sz="4000" b="1" i="0" u="none" strike="noStrike" dirty="0">
                <a:solidFill>
                  <a:srgbClr val="000000"/>
                </a:solidFill>
                <a:effectLst/>
              </a:rPr>
              <a:t>transparency, independence, and ethical collaboration</a:t>
            </a:r>
            <a:r>
              <a:rPr lang="en" sz="4000" dirty="0">
                <a:solidFill>
                  <a:srgbClr val="000000"/>
                </a:solidFill>
                <a:latin typeface="-webkit-standard"/>
              </a:rPr>
              <a:t> are important!!</a:t>
            </a:r>
            <a:endParaRPr lang="en" sz="4000" b="1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714211-D6C7-5EB6-A24B-FAE7ADD98024}"/>
              </a:ext>
            </a:extLst>
          </p:cNvPr>
          <p:cNvSpPr txBox="1"/>
          <p:nvPr/>
        </p:nvSpPr>
        <p:spPr>
          <a:xfrm>
            <a:off x="1905000" y="1541350"/>
            <a:ext cx="15392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" sz="40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Patient Advocates in Industry</a:t>
            </a:r>
            <a:endParaRPr lang="en" sz="16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0427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919D9-37FE-0AF4-EEE0-39C2F2D0B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E07339D-A090-0124-77E9-CA1FB6A28CB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0DE80FF-4EEF-99B2-C657-9F4C0AB8608B}"/>
              </a:ext>
            </a:extLst>
          </p:cNvPr>
          <p:cNvSpPr/>
          <p:nvPr/>
        </p:nvSpPr>
        <p:spPr>
          <a:xfrm>
            <a:off x="12277007" y="354536"/>
            <a:ext cx="2707530" cy="1348328"/>
          </a:xfrm>
          <a:custGeom>
            <a:avLst/>
            <a:gdLst/>
            <a:ahLst/>
            <a:cxnLst/>
            <a:rect l="l" t="t" r="r" b="b"/>
            <a:pathLst>
              <a:path w="2707530" h="1348328">
                <a:moveTo>
                  <a:pt x="0" y="0"/>
                </a:moveTo>
                <a:lnTo>
                  <a:pt x="2707530" y="0"/>
                </a:lnTo>
                <a:lnTo>
                  <a:pt x="2707530" y="1348328"/>
                </a:lnTo>
                <a:lnTo>
                  <a:pt x="0" y="1348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153" t="-48414" r="-26773" b="-51637"/>
            </a:stretch>
          </a:blipFill>
        </p:spPr>
        <p:txBody>
          <a:bodyPr/>
          <a:lstStyle/>
          <a:p>
            <a:endParaRPr lang="el-GR"/>
          </a:p>
        </p:txBody>
      </p:sp>
      <p:pic>
        <p:nvPicPr>
          <p:cNvPr id="11" name="Εικόνα 10" descr="Εικόνα που περιέχει κείμενο, γραμματοσειρά, στιγμιότυπο οθόνης, γραφικά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90F5C207-B8D4-13DF-0E74-E180042085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8944" y="1053662"/>
            <a:ext cx="8430111" cy="843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00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 dirty="0"/>
          </a:p>
        </p:txBody>
      </p:sp>
      <p:sp>
        <p:nvSpPr>
          <p:cNvPr id="3" name="Freeform 3"/>
          <p:cNvSpPr/>
          <p:nvPr/>
        </p:nvSpPr>
        <p:spPr>
          <a:xfrm>
            <a:off x="12277007" y="354536"/>
            <a:ext cx="2707530" cy="1348328"/>
          </a:xfrm>
          <a:custGeom>
            <a:avLst/>
            <a:gdLst/>
            <a:ahLst/>
            <a:cxnLst/>
            <a:rect l="l" t="t" r="r" b="b"/>
            <a:pathLst>
              <a:path w="2707530" h="1348328">
                <a:moveTo>
                  <a:pt x="0" y="0"/>
                </a:moveTo>
                <a:lnTo>
                  <a:pt x="2707530" y="0"/>
                </a:lnTo>
                <a:lnTo>
                  <a:pt x="2707530" y="1348328"/>
                </a:lnTo>
                <a:lnTo>
                  <a:pt x="0" y="1348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153" t="-48414" r="-26773" b="-51637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917C36-A70A-0417-FFAE-98214CFE8424}"/>
              </a:ext>
            </a:extLst>
          </p:cNvPr>
          <p:cNvSpPr txBox="1"/>
          <p:nvPr/>
        </p:nvSpPr>
        <p:spPr>
          <a:xfrm>
            <a:off x="9049407" y="4599161"/>
            <a:ext cx="7696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/>
              <a:t>Katerina Nikitara,</a:t>
            </a:r>
          </a:p>
          <a:p>
            <a:pPr algn="r"/>
            <a:r>
              <a:rPr lang="en-US" sz="4000" dirty="0"/>
              <a:t>Dietitian – Nutritionist, MSc, </a:t>
            </a:r>
            <a:r>
              <a:rPr lang="en-US" sz="4000" dirty="0" err="1"/>
              <a:t>PhDc</a:t>
            </a:r>
            <a:endParaRPr lang="en-US" sz="4000" dirty="0"/>
          </a:p>
          <a:p>
            <a:pPr algn="r"/>
            <a:r>
              <a:rPr lang="en-US" sz="4000" dirty="0"/>
              <a:t>Head of EU Programs</a:t>
            </a:r>
          </a:p>
          <a:p>
            <a:pPr algn="r"/>
            <a:r>
              <a:rPr lang="en-US" sz="4000" dirty="0"/>
              <a:t>Hellenic Cancer Federation (ELLOK)</a:t>
            </a:r>
            <a:endParaRPr lang="el-GR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E93F44-D7DA-C279-6285-34EA9FC11618}"/>
              </a:ext>
            </a:extLst>
          </p:cNvPr>
          <p:cNvSpPr txBox="1"/>
          <p:nvPr/>
        </p:nvSpPr>
        <p:spPr>
          <a:xfrm>
            <a:off x="2286000" y="2785388"/>
            <a:ext cx="8686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" sz="5400" b="1" i="0" dirty="0">
                <a:effectLst/>
              </a:rPr>
              <a:t>The role of patient advocates </a:t>
            </a:r>
          </a:p>
          <a:p>
            <a:pPr rtl="0"/>
            <a:r>
              <a:rPr lang="en" sz="5400" b="1" i="0" dirty="0">
                <a:effectLst/>
              </a:rPr>
              <a:t>on nutrition in Europe</a:t>
            </a:r>
            <a:r>
              <a:rPr lang="en" sz="2400" b="1" i="0" dirty="0">
                <a:solidFill>
                  <a:srgbClr val="FFFFFF"/>
                </a:solidFill>
                <a:effectLst/>
              </a:rPr>
              <a:t>, self-efficacy</a:t>
            </a:r>
            <a:endParaRPr lang="en" sz="2400" b="1" dirty="0">
              <a:effectLst/>
            </a:endParaRPr>
          </a:p>
        </p:txBody>
      </p:sp>
      <p:pic>
        <p:nvPicPr>
          <p:cNvPr id="8" name="Εικόνα 7" descr="Εικόνα που περιέχει γραμματοσειρά, κείμενο, γραφικά, στιγμιότυπο οθόνη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17FDCCD0-38AC-CC39-1289-81A709A21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2607" y="7590185"/>
            <a:ext cx="4953000" cy="20253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08662-7099-D7D0-30E1-4D1FA788D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7786F51-87D3-FB82-6FC0-3E81759D1A4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FC36DF3-EDBF-4677-518B-0E64AB9BDC30}"/>
              </a:ext>
            </a:extLst>
          </p:cNvPr>
          <p:cNvSpPr/>
          <p:nvPr/>
        </p:nvSpPr>
        <p:spPr>
          <a:xfrm>
            <a:off x="12277007" y="354536"/>
            <a:ext cx="2707530" cy="1348328"/>
          </a:xfrm>
          <a:custGeom>
            <a:avLst/>
            <a:gdLst/>
            <a:ahLst/>
            <a:cxnLst/>
            <a:rect l="l" t="t" r="r" b="b"/>
            <a:pathLst>
              <a:path w="2707530" h="1348328">
                <a:moveTo>
                  <a:pt x="0" y="0"/>
                </a:moveTo>
                <a:lnTo>
                  <a:pt x="2707530" y="0"/>
                </a:lnTo>
                <a:lnTo>
                  <a:pt x="2707530" y="1348328"/>
                </a:lnTo>
                <a:lnTo>
                  <a:pt x="0" y="1348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153" t="-48414" r="-26773" b="-51637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C610A0-5831-13EE-647C-FB78369AFE4B}"/>
              </a:ext>
            </a:extLst>
          </p:cNvPr>
          <p:cNvSpPr txBox="1"/>
          <p:nvPr/>
        </p:nvSpPr>
        <p:spPr>
          <a:xfrm>
            <a:off x="2133600" y="1318143"/>
            <a:ext cx="60960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" sz="4400" b="1" i="0" dirty="0">
                <a:effectLst/>
              </a:rPr>
              <a:t>Setting the scene…</a:t>
            </a:r>
            <a:r>
              <a:rPr lang="en" b="1" i="0" dirty="0">
                <a:solidFill>
                  <a:srgbClr val="FFFFFF"/>
                </a:solidFill>
                <a:effectLst/>
              </a:rPr>
              <a:t>,</a:t>
            </a:r>
            <a:r>
              <a:rPr lang="en" b="1" i="0" dirty="0" err="1">
                <a:solidFill>
                  <a:srgbClr val="FFFFFF"/>
                </a:solidFill>
                <a:effectLst/>
              </a:rPr>
              <a:t>ygLow</a:t>
            </a:r>
            <a:r>
              <a:rPr lang="en" b="1" i="0" dirty="0">
                <a:solidFill>
                  <a:srgbClr val="FFFFFF"/>
                </a:solidFill>
                <a:effectLst/>
              </a:rPr>
              <a:t> self-efficacy</a:t>
            </a:r>
            <a:endParaRPr lang="en" b="1" dirty="0">
              <a:effectLst/>
            </a:endParaRPr>
          </a:p>
        </p:txBody>
      </p:sp>
      <p:pic>
        <p:nvPicPr>
          <p:cNvPr id="7" name="Εικόνα 6" descr="Εικόνα που περιέχει κείμενο, γραμματοσειρά, στιγμιότυπο οθόνη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F566452C-63F2-6588-4E4A-5BC21FB5A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0" b="23024"/>
          <a:stretch/>
        </p:blipFill>
        <p:spPr>
          <a:xfrm>
            <a:off x="2133600" y="3021007"/>
            <a:ext cx="15283228" cy="53228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59B54F-F0DE-651B-AE80-653E5B8635B9}"/>
              </a:ext>
            </a:extLst>
          </p:cNvPr>
          <p:cNvSpPr txBox="1"/>
          <p:nvPr/>
        </p:nvSpPr>
        <p:spPr>
          <a:xfrm>
            <a:off x="3924300" y="8645691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PATIENT</a:t>
            </a:r>
            <a:endParaRPr lang="el-G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768002-E46B-717D-330D-59A3E4A51191}"/>
              </a:ext>
            </a:extLst>
          </p:cNvPr>
          <p:cNvSpPr txBox="1"/>
          <p:nvPr/>
        </p:nvSpPr>
        <p:spPr>
          <a:xfrm>
            <a:off x="13668612" y="864569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IDEAL SCENARIO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46572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77C90-2BDE-4DB7-1BB5-FD12AF1E5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49F32E6-DC53-095D-79FE-0F136328776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9ABABAA-F39F-A943-7E28-DE39B63B2190}"/>
              </a:ext>
            </a:extLst>
          </p:cNvPr>
          <p:cNvSpPr/>
          <p:nvPr/>
        </p:nvSpPr>
        <p:spPr>
          <a:xfrm>
            <a:off x="12277007" y="354536"/>
            <a:ext cx="2707530" cy="1348328"/>
          </a:xfrm>
          <a:custGeom>
            <a:avLst/>
            <a:gdLst/>
            <a:ahLst/>
            <a:cxnLst/>
            <a:rect l="l" t="t" r="r" b="b"/>
            <a:pathLst>
              <a:path w="2707530" h="1348328">
                <a:moveTo>
                  <a:pt x="0" y="0"/>
                </a:moveTo>
                <a:lnTo>
                  <a:pt x="2707530" y="0"/>
                </a:lnTo>
                <a:lnTo>
                  <a:pt x="2707530" y="1348328"/>
                </a:lnTo>
                <a:lnTo>
                  <a:pt x="0" y="1348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153" t="-48414" r="-26773" b="-51637"/>
            </a:stretch>
          </a:blipFill>
        </p:spPr>
        <p:txBody>
          <a:bodyPr/>
          <a:lstStyle/>
          <a:p>
            <a:endParaRPr lang="el-GR"/>
          </a:p>
        </p:txBody>
      </p:sp>
      <p:pic>
        <p:nvPicPr>
          <p:cNvPr id="5" name="Εικόνα 4" descr="Εικόνα που περιέχει κείμενο, στιγμιότυπο οθόνης, κύκλος, σχεδίαση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872469C6-A551-C793-8962-907703D93F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6" r="20800"/>
          <a:stretch/>
        </p:blipFill>
        <p:spPr>
          <a:xfrm>
            <a:off x="2133600" y="2055220"/>
            <a:ext cx="8458200" cy="8196797"/>
          </a:xfrm>
          <a:prstGeom prst="rect">
            <a:avLst/>
          </a:prstGeom>
        </p:spPr>
      </p:pic>
      <p:graphicFrame>
        <p:nvGraphicFramePr>
          <p:cNvPr id="10" name="Διάγραμμα 9">
            <a:extLst>
              <a:ext uri="{FF2B5EF4-FFF2-40B4-BE49-F238E27FC236}">
                <a16:creationId xmlns:a16="http://schemas.microsoft.com/office/drawing/2014/main" id="{8150EB2E-CD06-48D9-A878-AB69CD17D3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0577084"/>
              </p:ext>
            </p:extLst>
          </p:nvPr>
        </p:nvGraphicFramePr>
        <p:xfrm>
          <a:off x="9601200" y="2882780"/>
          <a:ext cx="10107737" cy="7407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78D9040-75FD-E1E9-EE03-915E0F72E58C}"/>
              </a:ext>
            </a:extLst>
          </p:cNvPr>
          <p:cNvSpPr txBox="1"/>
          <p:nvPr/>
        </p:nvSpPr>
        <p:spPr>
          <a:xfrm>
            <a:off x="12400452" y="1934799"/>
            <a:ext cx="4509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Quadruple-helix Model</a:t>
            </a:r>
            <a:endParaRPr lang="el-GR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8318E0-B3FF-9F1F-C9A2-C929A69E1246}"/>
              </a:ext>
            </a:extLst>
          </p:cNvPr>
          <p:cNvSpPr txBox="1"/>
          <p:nvPr/>
        </p:nvSpPr>
        <p:spPr>
          <a:xfrm>
            <a:off x="4108084" y="1373906"/>
            <a:ext cx="4509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Ecological Model</a:t>
            </a:r>
            <a:endParaRPr lang="el-GR" b="1" dirty="0"/>
          </a:p>
        </p:txBody>
      </p:sp>
      <p:sp>
        <p:nvSpPr>
          <p:cNvPr id="13" name="Δεξιό βέλος 12">
            <a:extLst>
              <a:ext uri="{FF2B5EF4-FFF2-40B4-BE49-F238E27FC236}">
                <a16:creationId xmlns:a16="http://schemas.microsoft.com/office/drawing/2014/main" id="{49FDE19A-473E-CDE4-0E0D-D3669611246F}"/>
              </a:ext>
            </a:extLst>
          </p:cNvPr>
          <p:cNvSpPr/>
          <p:nvPr/>
        </p:nvSpPr>
        <p:spPr>
          <a:xfrm>
            <a:off x="10591800" y="6210300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3190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353E5-9780-FF02-F95A-00E448B03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86F30E8-B4C0-A42F-04A9-FE6A07A966D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54418BC-DFC9-6C24-6BA7-B0F45EB28F0B}"/>
              </a:ext>
            </a:extLst>
          </p:cNvPr>
          <p:cNvSpPr/>
          <p:nvPr/>
        </p:nvSpPr>
        <p:spPr>
          <a:xfrm>
            <a:off x="12277007" y="354536"/>
            <a:ext cx="2707530" cy="1348328"/>
          </a:xfrm>
          <a:custGeom>
            <a:avLst/>
            <a:gdLst/>
            <a:ahLst/>
            <a:cxnLst/>
            <a:rect l="l" t="t" r="r" b="b"/>
            <a:pathLst>
              <a:path w="2707530" h="1348328">
                <a:moveTo>
                  <a:pt x="0" y="0"/>
                </a:moveTo>
                <a:lnTo>
                  <a:pt x="2707530" y="0"/>
                </a:lnTo>
                <a:lnTo>
                  <a:pt x="2707530" y="1348328"/>
                </a:lnTo>
                <a:lnTo>
                  <a:pt x="0" y="1348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153" t="-48414" r="-26773" b="-51637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47783E-7E7F-AB42-C5B9-F9BD3D47066B}"/>
              </a:ext>
            </a:extLst>
          </p:cNvPr>
          <p:cNvSpPr txBox="1"/>
          <p:nvPr/>
        </p:nvSpPr>
        <p:spPr>
          <a:xfrm>
            <a:off x="1905000" y="2405453"/>
            <a:ext cx="153924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Γραμματοσειρά συστήματος, κανονικά"/>
              <a:buChar char="✊🏼"/>
            </a:pPr>
            <a:r>
              <a:rPr lang="en" sz="4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Patient advocates play a vital role in </a:t>
            </a:r>
            <a:r>
              <a:rPr lang="en" sz="4000" b="1" i="0" u="none" strike="noStrike" dirty="0">
                <a:solidFill>
                  <a:srgbClr val="000000"/>
                </a:solidFill>
                <a:effectLst/>
              </a:rPr>
              <a:t>representing patients' needs</a:t>
            </a:r>
            <a:r>
              <a:rPr lang="en" sz="4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 </a:t>
            </a:r>
            <a:r>
              <a:rPr lang="en" sz="40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securing their rights</a:t>
            </a:r>
            <a:r>
              <a:rPr lang="en" sz="4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</a:t>
            </a:r>
            <a:r>
              <a:rPr lang="en" sz="4000" b="1" i="0" u="none" strike="noStrike" dirty="0">
                <a:solidFill>
                  <a:srgbClr val="000000"/>
                </a:solidFill>
                <a:effectLst/>
              </a:rPr>
              <a:t>influencing systems</a:t>
            </a:r>
            <a:r>
              <a:rPr lang="en" sz="4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and </a:t>
            </a:r>
            <a:r>
              <a:rPr lang="en" sz="4000" b="1" i="0" u="none" strike="noStrike" dirty="0">
                <a:solidFill>
                  <a:srgbClr val="000000"/>
                </a:solidFill>
                <a:effectLst/>
              </a:rPr>
              <a:t>bridging gaps</a:t>
            </a:r>
            <a:r>
              <a:rPr lang="en" sz="4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across all levels of health and society</a:t>
            </a:r>
          </a:p>
          <a:p>
            <a:pPr marL="571500" indent="-571500">
              <a:buFont typeface="Γραμματοσειρά συστήματος, κανονικά"/>
              <a:buChar char="✊🏼"/>
            </a:pPr>
            <a:r>
              <a:rPr lang="en" sz="4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Their involvement addresses the barriers listed across the </a:t>
            </a:r>
            <a:r>
              <a:rPr lang="en" sz="4000" b="1" i="0" u="none" strike="noStrike" dirty="0">
                <a:solidFill>
                  <a:srgbClr val="000000"/>
                </a:solidFill>
                <a:effectLst/>
              </a:rPr>
              <a:t>ecological model</a:t>
            </a:r>
            <a:r>
              <a:rPr lang="en" sz="4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and interacts dynamically with the </a:t>
            </a:r>
            <a:r>
              <a:rPr lang="en" sz="4000" b="1" i="0" u="none" strike="noStrike" dirty="0">
                <a:solidFill>
                  <a:srgbClr val="000000"/>
                </a:solidFill>
                <a:effectLst/>
              </a:rPr>
              <a:t>Quadruple Helix actors</a:t>
            </a:r>
            <a:endParaRPr lang="en" sz="4000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marL="571500" indent="-571500">
              <a:buFont typeface="Γραμματοσειρά συστήματος, κανονικά"/>
              <a:buChar char="✊🏼"/>
            </a:pPr>
            <a:endParaRPr lang="en" sz="4000" dirty="0">
              <a:solidFill>
                <a:srgbClr val="000000"/>
              </a:solidFill>
              <a:latin typeface="-webkit-standard"/>
            </a:endParaRPr>
          </a:p>
          <a:p>
            <a:pPr marL="571500" indent="-571500">
              <a:buFont typeface="Γραμματοσειρά συστήματος, κανονικά"/>
              <a:buChar char="✊🏼"/>
            </a:pPr>
            <a:r>
              <a:rPr lang="en" sz="4000" dirty="0">
                <a:solidFill>
                  <a:srgbClr val="000000"/>
                </a:solidFill>
                <a:latin typeface="-webkit-standard"/>
              </a:rPr>
              <a:t>Who can become a patient advocate?</a:t>
            </a:r>
          </a:p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en" sz="4000" dirty="0">
                <a:solidFill>
                  <a:srgbClr val="000000"/>
                </a:solidFill>
                <a:latin typeface="-webkit-standard"/>
              </a:rPr>
              <a:t>Patients - caregivers</a:t>
            </a:r>
          </a:p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en" sz="4000" dirty="0">
                <a:solidFill>
                  <a:srgbClr val="000000"/>
                </a:solidFill>
                <a:latin typeface="-webkit-standard"/>
              </a:rPr>
              <a:t>Healthcare professionals</a:t>
            </a:r>
          </a:p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en" sz="4000" dirty="0">
                <a:solidFill>
                  <a:srgbClr val="000000"/>
                </a:solidFill>
                <a:latin typeface="-webkit-standard"/>
              </a:rPr>
              <a:t>Social workers</a:t>
            </a:r>
          </a:p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en" sz="4000" dirty="0"/>
              <a:t>Nonprofit and civil society leaders</a:t>
            </a:r>
          </a:p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en" sz="4000" dirty="0"/>
              <a:t>Researchers and academics</a:t>
            </a:r>
            <a:endParaRPr lang="el-GR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E3BC80-5AB0-B1E9-D69D-27A8350671E7}"/>
              </a:ext>
            </a:extLst>
          </p:cNvPr>
          <p:cNvSpPr txBox="1"/>
          <p:nvPr/>
        </p:nvSpPr>
        <p:spPr>
          <a:xfrm>
            <a:off x="1905000" y="1541350"/>
            <a:ext cx="15392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" sz="40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Role of Patient Advocates: Bridging Barriers</a:t>
            </a:r>
            <a:r>
              <a:rPr lang="el-GR" sz="40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US" sz="40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for an Optimal Healthcare</a:t>
            </a:r>
            <a:endParaRPr lang="en" sz="16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08890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54DB3-9901-B1ED-6285-B13221E7C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779AFA8-4CE1-FD61-3F6A-AE60DD57BA6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DB1DF1F-F52C-904F-B699-BBAE5DB8E375}"/>
              </a:ext>
            </a:extLst>
          </p:cNvPr>
          <p:cNvSpPr/>
          <p:nvPr/>
        </p:nvSpPr>
        <p:spPr>
          <a:xfrm>
            <a:off x="12277007" y="354536"/>
            <a:ext cx="2707530" cy="1348328"/>
          </a:xfrm>
          <a:custGeom>
            <a:avLst/>
            <a:gdLst/>
            <a:ahLst/>
            <a:cxnLst/>
            <a:rect l="l" t="t" r="r" b="b"/>
            <a:pathLst>
              <a:path w="2707530" h="1348328">
                <a:moveTo>
                  <a:pt x="0" y="0"/>
                </a:moveTo>
                <a:lnTo>
                  <a:pt x="2707530" y="0"/>
                </a:lnTo>
                <a:lnTo>
                  <a:pt x="2707530" y="1348328"/>
                </a:lnTo>
                <a:lnTo>
                  <a:pt x="0" y="1348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153" t="-48414" r="-26773" b="-51637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DAE7AD-9E96-ACEC-92CB-FB86D8D79BE6}"/>
              </a:ext>
            </a:extLst>
          </p:cNvPr>
          <p:cNvSpPr txBox="1"/>
          <p:nvPr/>
        </p:nvSpPr>
        <p:spPr>
          <a:xfrm>
            <a:off x="1905000" y="2405453"/>
            <a:ext cx="153924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Γραμματοσειρά συστήματος, κανονικά"/>
              <a:buChar char="✊🏼"/>
            </a:pPr>
            <a:r>
              <a:rPr lang="en-US" sz="4000" b="1" dirty="0"/>
              <a:t>Empowering patients through community-based support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/>
              <a:t>Educate patients on their disease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" sz="4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Promote self-advocacy and independence among patients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" sz="4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Establish peer-led support groups</a:t>
            </a:r>
            <a:endParaRPr lang="en-US" sz="4000" b="1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marL="571500" indent="-571500">
              <a:buFont typeface="Γραμματοσειρά συστήματος, κανονικά"/>
              <a:buChar char="✊🏼"/>
            </a:pPr>
            <a:r>
              <a:rPr lang="en" sz="40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Bridging gaps between patients and services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" sz="4000" dirty="0">
                <a:solidFill>
                  <a:srgbClr val="000000"/>
                </a:solidFill>
                <a:latin typeface="-webkit-standard"/>
              </a:rPr>
              <a:t>Facilitate access to healthcare services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" sz="400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Develop and implement services to address unmet needs</a:t>
            </a:r>
          </a:p>
          <a:p>
            <a:pPr marL="571500" indent="-571500">
              <a:buFont typeface="Γραμματοσειρά συστήματος, κανονικά"/>
              <a:buChar char="✊🏼"/>
            </a:pPr>
            <a:r>
              <a:rPr lang="en" sz="4000" b="1" dirty="0">
                <a:solidFill>
                  <a:srgbClr val="000000"/>
                </a:solidFill>
                <a:latin typeface="-webkit-standard"/>
              </a:rPr>
              <a:t>Raising community awareness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4000" dirty="0">
                <a:solidFill>
                  <a:srgbClr val="000000"/>
                </a:solidFill>
                <a:latin typeface="-webkit-standard"/>
              </a:rPr>
              <a:t>C</a:t>
            </a:r>
            <a:r>
              <a:rPr lang="en" sz="4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onduct awareness campaigns on prevention and early detection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40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Organise</a:t>
            </a:r>
            <a:r>
              <a:rPr lang="en" sz="4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community events to reduce stigma and increase visibility of patient needs</a:t>
            </a:r>
            <a:endParaRPr lang="en" sz="4000" b="1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91D923-D68B-0D94-8471-C45B90902E29}"/>
              </a:ext>
            </a:extLst>
          </p:cNvPr>
          <p:cNvSpPr txBox="1"/>
          <p:nvPr/>
        </p:nvSpPr>
        <p:spPr>
          <a:xfrm>
            <a:off x="1905000" y="1541350"/>
            <a:ext cx="15392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" sz="40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Patient Advocates in the Community</a:t>
            </a:r>
            <a:endParaRPr lang="en" sz="16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52864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9E1DC-9FCE-4030-AC6C-B951CE306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A19FA7-4198-A561-C691-F33B7C8FBC08}"/>
              </a:ext>
            </a:extLst>
          </p:cNvPr>
          <p:cNvSpPr/>
          <p:nvPr/>
        </p:nvSpPr>
        <p:spPr>
          <a:xfrm>
            <a:off x="457200" y="2721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F2CF821-182B-83BF-3F0C-F2BE2AD98AD4}"/>
              </a:ext>
            </a:extLst>
          </p:cNvPr>
          <p:cNvSpPr/>
          <p:nvPr/>
        </p:nvSpPr>
        <p:spPr>
          <a:xfrm>
            <a:off x="12277007" y="354536"/>
            <a:ext cx="2707530" cy="1348328"/>
          </a:xfrm>
          <a:custGeom>
            <a:avLst/>
            <a:gdLst/>
            <a:ahLst/>
            <a:cxnLst/>
            <a:rect l="l" t="t" r="r" b="b"/>
            <a:pathLst>
              <a:path w="2707530" h="1348328">
                <a:moveTo>
                  <a:pt x="0" y="0"/>
                </a:moveTo>
                <a:lnTo>
                  <a:pt x="2707530" y="0"/>
                </a:lnTo>
                <a:lnTo>
                  <a:pt x="2707530" y="1348328"/>
                </a:lnTo>
                <a:lnTo>
                  <a:pt x="0" y="1348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153" t="-48414" r="-26773" b="-51637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16E8A6-A5B7-9AC8-6E83-6FDEB0AE117C}"/>
              </a:ext>
            </a:extLst>
          </p:cNvPr>
          <p:cNvSpPr txBox="1"/>
          <p:nvPr/>
        </p:nvSpPr>
        <p:spPr>
          <a:xfrm>
            <a:off x="2278333" y="1567010"/>
            <a:ext cx="15392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" sz="40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Patient Advocates in the Community – Empowering Patients </a:t>
            </a:r>
            <a:endParaRPr lang="en" sz="1600" b="1" dirty="0">
              <a:effectLst/>
            </a:endParaRPr>
          </a:p>
        </p:txBody>
      </p:sp>
      <p:pic>
        <p:nvPicPr>
          <p:cNvPr id="9" name="Εικόνα 8" descr="Εικόνα που περιέχει κείμενο, ρουχισμός, ανθρώπινο πρόσωπο, στιγμιότυπο οθόνη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BC92237E-1987-66C3-9C9F-450967277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603" y="6097596"/>
            <a:ext cx="3802334" cy="4094821"/>
          </a:xfrm>
          <a:prstGeom prst="rect">
            <a:avLst/>
          </a:prstGeom>
        </p:spPr>
      </p:pic>
      <p:pic>
        <p:nvPicPr>
          <p:cNvPr id="13" name="Εικόνα 12" descr="Εικόνα που περιέχει φρούτο, φυσικές τροφές, ομάδα τροφίμων, Μήλο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AE86E65B-CE65-1B2B-C830-C3CDAB1C90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949" y="4051394"/>
            <a:ext cx="4186211" cy="5925935"/>
          </a:xfrm>
          <a:prstGeom prst="rect">
            <a:avLst/>
          </a:prstGeom>
        </p:spPr>
      </p:pic>
      <p:pic>
        <p:nvPicPr>
          <p:cNvPr id="15" name="Εικόνα 14" descr="Εικόνα που περιέχει γραμματοσειρά, λογότυπο, γραφικά, σχεδίαση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D79C426C-41FD-2B02-0A45-FAA1DDD36D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7354" y="2915338"/>
            <a:ext cx="2819400" cy="1016000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φαγητό, αφίσα, ομάδα τροφίμων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002F34AF-63D8-8CC4-863A-D22B2AAC1D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759" y="3671143"/>
            <a:ext cx="3298481" cy="6306186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στιγμιότυπο οθόνης, γραμματοσειρά, σχεδίαση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9998AB7C-CAAB-9799-FDD6-2E14777E6A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604" y="3197560"/>
            <a:ext cx="3802333" cy="267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00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0719D-3E38-51DA-5355-E2747CD7D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EEA014A-9A09-F89F-2F8A-8194D089892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C2F333A-1117-DCB5-D8D7-0FAE39EB2245}"/>
              </a:ext>
            </a:extLst>
          </p:cNvPr>
          <p:cNvSpPr/>
          <p:nvPr/>
        </p:nvSpPr>
        <p:spPr>
          <a:xfrm>
            <a:off x="12277007" y="354536"/>
            <a:ext cx="2707530" cy="1348328"/>
          </a:xfrm>
          <a:custGeom>
            <a:avLst/>
            <a:gdLst/>
            <a:ahLst/>
            <a:cxnLst/>
            <a:rect l="l" t="t" r="r" b="b"/>
            <a:pathLst>
              <a:path w="2707530" h="1348328">
                <a:moveTo>
                  <a:pt x="0" y="0"/>
                </a:moveTo>
                <a:lnTo>
                  <a:pt x="2707530" y="0"/>
                </a:lnTo>
                <a:lnTo>
                  <a:pt x="2707530" y="1348328"/>
                </a:lnTo>
                <a:lnTo>
                  <a:pt x="0" y="1348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153" t="-48414" r="-26773" b="-51637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6EEF8E-B8EF-A613-4C3D-A57F8020CA63}"/>
              </a:ext>
            </a:extLst>
          </p:cNvPr>
          <p:cNvSpPr txBox="1"/>
          <p:nvPr/>
        </p:nvSpPr>
        <p:spPr>
          <a:xfrm>
            <a:off x="1905000" y="1541350"/>
            <a:ext cx="15392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0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Patient Advocates in the Community – Bridging Gaps </a:t>
            </a:r>
            <a:r>
              <a:rPr lang="en" sz="4000" b="1" dirty="0">
                <a:solidFill>
                  <a:srgbClr val="000000"/>
                </a:solidFill>
                <a:latin typeface="-webkit-standard"/>
              </a:rPr>
              <a:t>B</a:t>
            </a:r>
            <a:r>
              <a:rPr lang="en" sz="40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etween Patients and Services</a:t>
            </a:r>
          </a:p>
          <a:p>
            <a:pPr rtl="0"/>
            <a:endParaRPr lang="en" sz="1600" b="1" dirty="0">
              <a:effectLst/>
            </a:endParaRPr>
          </a:p>
        </p:txBody>
      </p:sp>
      <p:pic>
        <p:nvPicPr>
          <p:cNvPr id="5" name="Εικόνα 4" descr="Εικόνα που περιέχει κείμενο, στιγμιότυπο οθόνης, γραμματοσειρά, λογότυπο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0D579709-257C-248C-CB72-8781968693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937332"/>
            <a:ext cx="7542559" cy="3179589"/>
          </a:xfrm>
          <a:prstGeom prst="rect">
            <a:avLst/>
          </a:prstGeom>
        </p:spPr>
      </p:pic>
      <p:pic>
        <p:nvPicPr>
          <p:cNvPr id="8" name="Εικόνα 7" descr="Εικόνα που περιέχει κείμενο, ανθρώπινο πρόσωπο, ρουχισμός, χαμόγελο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EF43CCE6-12EE-FC86-18FF-466BE554A3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958963"/>
            <a:ext cx="7289800" cy="4164746"/>
          </a:xfrm>
          <a:prstGeom prst="rect">
            <a:avLst/>
          </a:prstGeom>
        </p:spPr>
      </p:pic>
      <p:pic>
        <p:nvPicPr>
          <p:cNvPr id="12" name="Εικόνα 11" descr="Εικόνα που περιέχει κείμενο, compact disc, κύκλος, γραμματοσειρά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22B6A21F-C30D-142F-A7F6-30B677D3F8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7465" y="2215450"/>
            <a:ext cx="5625235" cy="416474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γραμματοσειρά, στιγμιότυπο οθόνης, λογότυπο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F2A30587-7BE9-3AC4-5026-C604F3DC9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090" y="5943243"/>
            <a:ext cx="7772400" cy="425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09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05A31-57FD-B018-3AFC-0C5F68CE6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7769B82-7338-A171-BAB7-2015A53BF344}"/>
              </a:ext>
            </a:extLst>
          </p:cNvPr>
          <p:cNvSpPr/>
          <p:nvPr/>
        </p:nvSpPr>
        <p:spPr>
          <a:xfrm>
            <a:off x="457200" y="2721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C750707-49DE-6BFD-7969-2815F7714C9D}"/>
              </a:ext>
            </a:extLst>
          </p:cNvPr>
          <p:cNvSpPr/>
          <p:nvPr/>
        </p:nvSpPr>
        <p:spPr>
          <a:xfrm>
            <a:off x="12277007" y="354536"/>
            <a:ext cx="2707530" cy="1348328"/>
          </a:xfrm>
          <a:custGeom>
            <a:avLst/>
            <a:gdLst/>
            <a:ahLst/>
            <a:cxnLst/>
            <a:rect l="l" t="t" r="r" b="b"/>
            <a:pathLst>
              <a:path w="2707530" h="1348328">
                <a:moveTo>
                  <a:pt x="0" y="0"/>
                </a:moveTo>
                <a:lnTo>
                  <a:pt x="2707530" y="0"/>
                </a:lnTo>
                <a:lnTo>
                  <a:pt x="2707530" y="1348328"/>
                </a:lnTo>
                <a:lnTo>
                  <a:pt x="0" y="1348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153" t="-48414" r="-26773" b="-51637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85993C-7628-7A6D-BAD5-FDFE6A0A5F1A}"/>
              </a:ext>
            </a:extLst>
          </p:cNvPr>
          <p:cNvSpPr txBox="1"/>
          <p:nvPr/>
        </p:nvSpPr>
        <p:spPr>
          <a:xfrm>
            <a:off x="2278333" y="1567010"/>
            <a:ext cx="15392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" sz="40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Patient Advocates in the Community – </a:t>
            </a:r>
            <a:r>
              <a:rPr lang="en-US" sz="4000" b="1" dirty="0">
                <a:solidFill>
                  <a:srgbClr val="000000"/>
                </a:solidFill>
                <a:latin typeface="-webkit-standard"/>
              </a:rPr>
              <a:t>Raising Awareness</a:t>
            </a:r>
            <a:endParaRPr lang="en" sz="1600" b="1" dirty="0">
              <a:effectLst/>
            </a:endParaRPr>
          </a:p>
        </p:txBody>
      </p:sp>
      <p:pic>
        <p:nvPicPr>
          <p:cNvPr id="5" name="Εικόνα 4" descr="Εικόνα που περιέχει κείμενο, φρούτο, Μήλο, φυσικές τροφέ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1F1928E4-0AEA-5538-1A6E-01BC85518E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798" y="3267906"/>
            <a:ext cx="5821151" cy="6358157"/>
          </a:xfrm>
          <a:prstGeom prst="rect">
            <a:avLst/>
          </a:prstGeom>
        </p:spPr>
      </p:pic>
      <p:pic>
        <p:nvPicPr>
          <p:cNvPr id="8" name="Εικόνα 7" descr="Εικόνα που περιέχει κείμενο, στιγμιότυπο οθόνης, Διαφήμιση στο διαδίκτυο, τοποθεσία web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33803479-30AA-A7AC-DB27-C2AD401AA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56" y="3106806"/>
            <a:ext cx="5571544" cy="6731364"/>
          </a:xfrm>
          <a:prstGeom prst="rect">
            <a:avLst/>
          </a:prstGeom>
        </p:spPr>
      </p:pic>
      <p:pic>
        <p:nvPicPr>
          <p:cNvPr id="1026" name="Picture 2" descr="Foodprint, η Μεσογειακή Διατροφή στο ΕΜΣΤ&quot; - Έκθεση Φωτογραφίας για δράσεις  - iFocus">
            <a:extLst>
              <a:ext uri="{FF2B5EF4-FFF2-40B4-BE49-F238E27FC236}">
                <a16:creationId xmlns:a16="http://schemas.microsoft.com/office/drawing/2014/main" id="{BC328F3D-2354-D045-F12C-0DC9E05AC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7787" y="3106806"/>
            <a:ext cx="4759739" cy="673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760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2021</TotalTime>
  <Words>581</Words>
  <Application>Microsoft Macintosh PowerPoint</Application>
  <PresentationFormat>Προσαρμογή</PresentationFormat>
  <Paragraphs>77</Paragraphs>
  <Slides>17</Slides>
  <Notes>2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24" baseType="lpstr">
      <vt:lpstr>Aptos</vt:lpstr>
      <vt:lpstr>Arial</vt:lpstr>
      <vt:lpstr>-webkit-standard</vt:lpstr>
      <vt:lpstr>Γραμματοσειρά συστήματος, κανονικά</vt:lpstr>
      <vt:lpstr>Calibri</vt:lpstr>
      <vt:lpstr>Montserrat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ONCA Athens 2025.pptx</dc:title>
  <cp:lastModifiedBy>Katerina Nikitara</cp:lastModifiedBy>
  <cp:revision>4</cp:revision>
  <dcterms:created xsi:type="dcterms:W3CDTF">2006-08-16T00:00:00Z</dcterms:created>
  <dcterms:modified xsi:type="dcterms:W3CDTF">2025-05-03T18:41:23Z</dcterms:modified>
  <dc:identifier>DAGlWnBGCG8</dc:identifier>
</cp:coreProperties>
</file>