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65" r:id="rId3"/>
    <p:sldId id="2096975800" r:id="rId4"/>
    <p:sldId id="259" r:id="rId5"/>
    <p:sldId id="2096975798" r:id="rId6"/>
    <p:sldId id="2096975799" r:id="rId7"/>
    <p:sldId id="257" r:id="rId8"/>
    <p:sldId id="2096975804" r:id="rId9"/>
    <p:sldId id="264" r:id="rId10"/>
    <p:sldId id="263" r:id="rId11"/>
    <p:sldId id="2096975801" r:id="rId12"/>
    <p:sldId id="2096975802" r:id="rId13"/>
    <p:sldId id="2096975803" r:id="rId1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8C939-4C41-40CE-A7A8-1CF05914B6BC}" type="datetimeFigureOut">
              <a:rPr lang="el-GR" smtClean="0"/>
              <a:t>3/5/2025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2F911-3115-4483-A076-BE6B48C08230}" type="slidenum">
              <a:rPr lang="el-GR" smtClean="0"/>
              <a:t>‹#›</a:t>
            </a:fld>
            <a:endParaRPr lang="el-GR"/>
          </a:p>
        </p:txBody>
      </p:sp>
    </p:spTree>
    <p:extLst>
      <p:ext uri="{BB962C8B-B14F-4D97-AF65-F5344CB8AC3E}">
        <p14:creationId xmlns:p14="http://schemas.microsoft.com/office/powerpoint/2010/main" val="222446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8C2F911-3115-4483-A076-BE6B48C08230}" type="slidenum">
              <a:rPr lang="el-GR" smtClean="0"/>
              <a:t>11</a:t>
            </a:fld>
            <a:endParaRPr lang="el-GR"/>
          </a:p>
        </p:txBody>
      </p:sp>
    </p:spTree>
    <p:extLst>
      <p:ext uri="{BB962C8B-B14F-4D97-AF65-F5344CB8AC3E}">
        <p14:creationId xmlns:p14="http://schemas.microsoft.com/office/powerpoint/2010/main" val="222098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l-GR"/>
          </a:p>
        </p:txBody>
      </p:sp>
      <p:sp>
        <p:nvSpPr>
          <p:cNvPr id="3" name="Freeform 3" descr="Afbeelding met tekst, Lettertype, schermopname, Elektrisch blauw  Door AI gegenereerde inhoud is mogelijk onjuist."/>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l-GR"/>
          </a:p>
        </p:txBody>
      </p:sp>
      <p:grpSp>
        <p:nvGrpSpPr>
          <p:cNvPr id="4" name="Group 4"/>
          <p:cNvGrpSpPr/>
          <p:nvPr/>
        </p:nvGrpSpPr>
        <p:grpSpPr>
          <a:xfrm>
            <a:off x="14874787" y="8389261"/>
            <a:ext cx="3258020" cy="1157254"/>
            <a:chOff x="0" y="0"/>
            <a:chExt cx="858079" cy="304791"/>
          </a:xfrm>
        </p:grpSpPr>
        <p:sp>
          <p:nvSpPr>
            <p:cNvPr id="5" name="Freeform 5"/>
            <p:cNvSpPr/>
            <p:nvPr/>
          </p:nvSpPr>
          <p:spPr>
            <a:xfrm>
              <a:off x="0" y="0"/>
              <a:ext cx="858079" cy="304791"/>
            </a:xfrm>
            <a:custGeom>
              <a:avLst/>
              <a:gdLst/>
              <a:ahLst/>
              <a:cxnLst/>
              <a:rect l="l" t="t" r="r" b="b"/>
              <a:pathLst>
                <a:path w="858079" h="304791">
                  <a:moveTo>
                    <a:pt x="0" y="0"/>
                  </a:moveTo>
                  <a:lnTo>
                    <a:pt x="858079" y="0"/>
                  </a:lnTo>
                  <a:lnTo>
                    <a:pt x="858079" y="304791"/>
                  </a:lnTo>
                  <a:lnTo>
                    <a:pt x="0" y="304791"/>
                  </a:lnTo>
                  <a:close/>
                </a:path>
              </a:pathLst>
            </a:custGeom>
            <a:solidFill>
              <a:srgbClr val="FFFFFF"/>
            </a:solidFill>
          </p:spPr>
          <p:txBody>
            <a:bodyPr/>
            <a:lstStyle/>
            <a:p>
              <a:endParaRPr lang="el-GR"/>
            </a:p>
          </p:txBody>
        </p:sp>
        <p:sp>
          <p:nvSpPr>
            <p:cNvPr id="6" name="TextBox 6"/>
            <p:cNvSpPr txBox="1"/>
            <p:nvPr/>
          </p:nvSpPr>
          <p:spPr>
            <a:xfrm>
              <a:off x="0" y="-38100"/>
              <a:ext cx="858079" cy="34289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5067858" y="8389261"/>
            <a:ext cx="2871878" cy="942367"/>
          </a:xfrm>
          <a:custGeom>
            <a:avLst/>
            <a:gdLst/>
            <a:ahLst/>
            <a:cxnLst/>
            <a:rect l="l" t="t" r="r" b="b"/>
            <a:pathLst>
              <a:path w="2871878" h="942367">
                <a:moveTo>
                  <a:pt x="0" y="0"/>
                </a:moveTo>
                <a:lnTo>
                  <a:pt x="2871878" y="0"/>
                </a:lnTo>
                <a:lnTo>
                  <a:pt x="2871878" y="942367"/>
                </a:lnTo>
                <a:lnTo>
                  <a:pt x="0" y="942367"/>
                </a:lnTo>
                <a:lnTo>
                  <a:pt x="0" y="0"/>
                </a:lnTo>
                <a:close/>
              </a:path>
            </a:pathLst>
          </a:custGeom>
          <a:blipFill>
            <a:blip r:embed="rId4"/>
            <a:stretch>
              <a:fillRect/>
            </a:stretch>
          </a:blipFill>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l-GR"/>
          </a:p>
        </p:txBody>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txBody>
          <a:bodyPr/>
          <a:lstStyle/>
          <a:p>
            <a:endParaRPr lang="el-GR"/>
          </a:p>
        </p:txBody>
      </p:sp>
      <p:pic>
        <p:nvPicPr>
          <p:cNvPr id="5" name="Εικόνα 4">
            <a:extLst>
              <a:ext uri="{FF2B5EF4-FFF2-40B4-BE49-F238E27FC236}">
                <a16:creationId xmlns:a16="http://schemas.microsoft.com/office/drawing/2014/main" id="{6150E11A-9A6D-23DA-3AA2-8B4A6CC78C0B}"/>
              </a:ext>
            </a:extLst>
          </p:cNvPr>
          <p:cNvPicPr>
            <a:picLocks noChangeAspect="1"/>
          </p:cNvPicPr>
          <p:nvPr/>
        </p:nvPicPr>
        <p:blipFill>
          <a:blip r:embed="rId4"/>
          <a:stretch>
            <a:fillRect/>
          </a:stretch>
        </p:blipFill>
        <p:spPr>
          <a:xfrm>
            <a:off x="1828800" y="1380568"/>
            <a:ext cx="15916434" cy="8868332"/>
          </a:xfrm>
          <a:prstGeom prst="rect">
            <a:avLst/>
          </a:prstGeom>
        </p:spPr>
      </p:pic>
      <p:pic>
        <p:nvPicPr>
          <p:cNvPr id="10" name="Εικόνα 9">
            <a:extLst>
              <a:ext uri="{FF2B5EF4-FFF2-40B4-BE49-F238E27FC236}">
                <a16:creationId xmlns:a16="http://schemas.microsoft.com/office/drawing/2014/main" id="{F8ADF1FB-125B-5BC3-B3BE-9D59F421A7E3}"/>
              </a:ext>
            </a:extLst>
          </p:cNvPr>
          <p:cNvPicPr>
            <a:picLocks noChangeAspect="1"/>
          </p:cNvPicPr>
          <p:nvPr/>
        </p:nvPicPr>
        <p:blipFill>
          <a:blip r:embed="rId5"/>
          <a:stretch>
            <a:fillRect/>
          </a:stretch>
        </p:blipFill>
        <p:spPr>
          <a:xfrm>
            <a:off x="10247778" y="2753232"/>
            <a:ext cx="8040222" cy="7444868"/>
          </a:xfrm>
          <a:prstGeom prst="rect">
            <a:avLst/>
          </a:prstGeom>
        </p:spPr>
      </p:pic>
    </p:spTree>
    <p:extLst>
      <p:ext uri="{BB962C8B-B14F-4D97-AF65-F5344CB8AC3E}">
        <p14:creationId xmlns:p14="http://schemas.microsoft.com/office/powerpoint/2010/main" val="4174497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0EE9E-2BBE-826C-48BC-71790E91765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6F5D44-7CED-E540-01AF-A86D266E3469}"/>
              </a:ext>
            </a:extLst>
          </p:cNvPr>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l-GR"/>
          </a:p>
        </p:txBody>
      </p:sp>
      <p:sp>
        <p:nvSpPr>
          <p:cNvPr id="3" name="Freeform 3">
            <a:extLst>
              <a:ext uri="{FF2B5EF4-FFF2-40B4-BE49-F238E27FC236}">
                <a16:creationId xmlns:a16="http://schemas.microsoft.com/office/drawing/2014/main" id="{9184B3FC-FD59-567C-FBD5-FA50B4502F1A}"/>
              </a:ext>
            </a:extLst>
          </p:cNvPr>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txBody>
          <a:bodyPr/>
          <a:lstStyle/>
          <a:p>
            <a:endParaRPr lang="el-GR"/>
          </a:p>
        </p:txBody>
      </p:sp>
      <p:sp>
        <p:nvSpPr>
          <p:cNvPr id="6" name="Rectangle 4">
            <a:extLst>
              <a:ext uri="{FF2B5EF4-FFF2-40B4-BE49-F238E27FC236}">
                <a16:creationId xmlns:a16="http://schemas.microsoft.com/office/drawing/2014/main" id="{E3E8D5EB-F113-AA2E-1B3A-14BF1A58BCD4}"/>
              </a:ext>
            </a:extLst>
          </p:cNvPr>
          <p:cNvSpPr/>
          <p:nvPr/>
        </p:nvSpPr>
        <p:spPr>
          <a:xfrm>
            <a:off x="1861474" y="1360231"/>
            <a:ext cx="10415533" cy="1223161"/>
          </a:xfrm>
          <a:prstGeom prst="rect">
            <a:avLst/>
          </a:prstGeom>
          <a:solidFill>
            <a:srgbClr val="0086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80060" rtlCol="0" anchor="ctr"/>
          <a:lstStyle/>
          <a:p>
            <a:r>
              <a:rPr lang="en-GB" sz="3200" b="1" dirty="0"/>
              <a:t>Malnutrition &amp; undernutrition in patients with OB</a:t>
            </a:r>
            <a:endParaRPr lang="en-US" sz="32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4" name="Θέση περιεχομένου 2">
            <a:extLst>
              <a:ext uri="{FF2B5EF4-FFF2-40B4-BE49-F238E27FC236}">
                <a16:creationId xmlns:a16="http://schemas.microsoft.com/office/drawing/2014/main" id="{52A9D0B2-F69E-8494-26CB-A3996D223E05}"/>
              </a:ext>
            </a:extLst>
          </p:cNvPr>
          <p:cNvSpPr txBox="1">
            <a:spLocks/>
          </p:cNvSpPr>
          <p:nvPr/>
        </p:nvSpPr>
        <p:spPr>
          <a:xfrm>
            <a:off x="1981200" y="2933700"/>
            <a:ext cx="8085494" cy="5641668"/>
          </a:xfrm>
          <a:prstGeom prst="rect">
            <a:avLst/>
          </a:prstGeom>
        </p:spPr>
        <p:txBody>
          <a:bodyPr>
            <a:no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endParaRPr lang="en-US" sz="2400" b="0" i="0" dirty="0">
              <a:solidFill>
                <a:srgbClr val="212121"/>
              </a:solidFill>
              <a:effectLst/>
              <a:latin typeface="+mj-lt"/>
            </a:endParaRPr>
          </a:p>
          <a:p>
            <a:r>
              <a:rPr lang="en-US" sz="2400" b="0" i="0" dirty="0">
                <a:solidFill>
                  <a:srgbClr val="212121"/>
                </a:solidFill>
                <a:effectLst/>
                <a:latin typeface="+mj-lt"/>
              </a:rPr>
              <a:t>It is important to highlight that obesity and fat accumulation may induce nutritional imbalances, both directly through metabolic and body composition changes and indirectly through acute and chronic diseases with negative impact on nutritional status</a:t>
            </a:r>
          </a:p>
          <a:p>
            <a:endParaRPr lang="en-US" sz="2400" b="0" i="0" dirty="0">
              <a:solidFill>
                <a:srgbClr val="212121"/>
              </a:solidFill>
              <a:effectLst/>
              <a:latin typeface="+mj-lt"/>
            </a:endParaRPr>
          </a:p>
          <a:p>
            <a:r>
              <a:rPr lang="en-US" sz="2400" dirty="0">
                <a:solidFill>
                  <a:schemeClr val="tx1"/>
                </a:solidFill>
                <a:latin typeface="+mj-lt"/>
                <a:ea typeface="Calibri" panose="020F0502020204030204" pitchFamily="34" charset="0"/>
                <a:cs typeface="Calibri" panose="020F0502020204030204" pitchFamily="34" charset="0"/>
              </a:rPr>
              <a:t>Malnutrition/undernutrition is observed in patients with OW/OB with several forms:</a:t>
            </a:r>
          </a:p>
          <a:p>
            <a:pPr>
              <a:buFontTx/>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Micronutrient deficiencies (intake, absorption, metabolism)</a:t>
            </a:r>
          </a:p>
          <a:p>
            <a:pPr>
              <a:buFontTx/>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Skeletal muscle loss and dysfunction-Sarcopenic Obesity</a:t>
            </a:r>
          </a:p>
          <a:p>
            <a:pPr>
              <a:buFontTx/>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Other disease related to obesity malnutrition</a:t>
            </a:r>
            <a:endParaRPr lang="el-G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Εικόνα 7">
            <a:extLst>
              <a:ext uri="{FF2B5EF4-FFF2-40B4-BE49-F238E27FC236}">
                <a16:creationId xmlns:a16="http://schemas.microsoft.com/office/drawing/2014/main" id="{E9FF9788-E484-2A56-9771-C83CD6697230}"/>
              </a:ext>
            </a:extLst>
          </p:cNvPr>
          <p:cNvPicPr>
            <a:picLocks noChangeAspect="1"/>
          </p:cNvPicPr>
          <p:nvPr/>
        </p:nvPicPr>
        <p:blipFill>
          <a:blip r:embed="rId5"/>
          <a:stretch>
            <a:fillRect/>
          </a:stretch>
        </p:blipFill>
        <p:spPr>
          <a:xfrm>
            <a:off x="10287000" y="2583392"/>
            <a:ext cx="7780694" cy="1699407"/>
          </a:xfrm>
          <a:prstGeom prst="rect">
            <a:avLst/>
          </a:prstGeom>
        </p:spPr>
      </p:pic>
      <p:pic>
        <p:nvPicPr>
          <p:cNvPr id="9" name="Εικόνα 8">
            <a:extLst>
              <a:ext uri="{FF2B5EF4-FFF2-40B4-BE49-F238E27FC236}">
                <a16:creationId xmlns:a16="http://schemas.microsoft.com/office/drawing/2014/main" id="{247ACB3E-BDF2-FE03-F2D9-343D7DD4833E}"/>
              </a:ext>
            </a:extLst>
          </p:cNvPr>
          <p:cNvPicPr>
            <a:picLocks noChangeAspect="1"/>
          </p:cNvPicPr>
          <p:nvPr/>
        </p:nvPicPr>
        <p:blipFill>
          <a:blip r:embed="rId6"/>
          <a:stretch>
            <a:fillRect/>
          </a:stretch>
        </p:blipFill>
        <p:spPr>
          <a:xfrm>
            <a:off x="10287000" y="8145943"/>
            <a:ext cx="6858000" cy="2144521"/>
          </a:xfrm>
          <a:prstGeom prst="rect">
            <a:avLst/>
          </a:prstGeom>
        </p:spPr>
      </p:pic>
      <p:pic>
        <p:nvPicPr>
          <p:cNvPr id="11" name="Εικόνα 10">
            <a:extLst>
              <a:ext uri="{FF2B5EF4-FFF2-40B4-BE49-F238E27FC236}">
                <a16:creationId xmlns:a16="http://schemas.microsoft.com/office/drawing/2014/main" id="{CE08950C-0F19-B0F2-EF4A-86B609678539}"/>
              </a:ext>
            </a:extLst>
          </p:cNvPr>
          <p:cNvPicPr>
            <a:picLocks noChangeAspect="1"/>
          </p:cNvPicPr>
          <p:nvPr/>
        </p:nvPicPr>
        <p:blipFill>
          <a:blip r:embed="rId7"/>
          <a:stretch>
            <a:fillRect/>
          </a:stretch>
        </p:blipFill>
        <p:spPr>
          <a:xfrm>
            <a:off x="10287000" y="4587886"/>
            <a:ext cx="5850052" cy="1836148"/>
          </a:xfrm>
          <a:prstGeom prst="rect">
            <a:avLst/>
          </a:prstGeom>
        </p:spPr>
      </p:pic>
      <p:pic>
        <p:nvPicPr>
          <p:cNvPr id="13" name="Εικόνα 12">
            <a:extLst>
              <a:ext uri="{FF2B5EF4-FFF2-40B4-BE49-F238E27FC236}">
                <a16:creationId xmlns:a16="http://schemas.microsoft.com/office/drawing/2014/main" id="{453F24BA-DF64-8F95-C97B-B112D1379B36}"/>
              </a:ext>
            </a:extLst>
          </p:cNvPr>
          <p:cNvPicPr>
            <a:picLocks noChangeAspect="1"/>
          </p:cNvPicPr>
          <p:nvPr/>
        </p:nvPicPr>
        <p:blipFill>
          <a:blip r:embed="rId8"/>
          <a:stretch>
            <a:fillRect/>
          </a:stretch>
        </p:blipFill>
        <p:spPr>
          <a:xfrm>
            <a:off x="10287000" y="6470393"/>
            <a:ext cx="6849431" cy="1705213"/>
          </a:xfrm>
          <a:prstGeom prst="rect">
            <a:avLst/>
          </a:prstGeom>
        </p:spPr>
      </p:pic>
      <p:cxnSp>
        <p:nvCxnSpPr>
          <p:cNvPr id="15" name="Ευθεία γραμμή σύνδεσης 14">
            <a:extLst>
              <a:ext uri="{FF2B5EF4-FFF2-40B4-BE49-F238E27FC236}">
                <a16:creationId xmlns:a16="http://schemas.microsoft.com/office/drawing/2014/main" id="{DCC94888-F4D1-76B5-8ED3-1D95D6A7F7E1}"/>
              </a:ext>
            </a:extLst>
          </p:cNvPr>
          <p:cNvCxnSpPr/>
          <p:nvPr/>
        </p:nvCxnSpPr>
        <p:spPr>
          <a:xfrm>
            <a:off x="10287000" y="4411280"/>
            <a:ext cx="76962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CE45162E-2CA8-BF54-B7AD-E7E39E157527}"/>
              </a:ext>
            </a:extLst>
          </p:cNvPr>
          <p:cNvCxnSpPr/>
          <p:nvPr/>
        </p:nvCxnSpPr>
        <p:spPr>
          <a:xfrm>
            <a:off x="10287000" y="6374150"/>
            <a:ext cx="76962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id="{255B6965-FC13-1899-0C68-8904B2BB4887}"/>
              </a:ext>
            </a:extLst>
          </p:cNvPr>
          <p:cNvCxnSpPr/>
          <p:nvPr/>
        </p:nvCxnSpPr>
        <p:spPr>
          <a:xfrm>
            <a:off x="10287000" y="8267700"/>
            <a:ext cx="7696200"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452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9C45C-E1C7-5C70-AA42-A2366739B85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F362778-4B5C-6369-AA5A-79123667F9EE}"/>
              </a:ext>
            </a:extLst>
          </p:cNvPr>
          <p:cNvSpPr/>
          <p:nvPr/>
        </p:nvSpPr>
        <p:spPr>
          <a:xfrm>
            <a:off x="0" y="-1828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l-GR"/>
          </a:p>
        </p:txBody>
      </p:sp>
      <p:sp>
        <p:nvSpPr>
          <p:cNvPr id="3" name="Freeform 3">
            <a:extLst>
              <a:ext uri="{FF2B5EF4-FFF2-40B4-BE49-F238E27FC236}">
                <a16:creationId xmlns:a16="http://schemas.microsoft.com/office/drawing/2014/main" id="{A7E115FF-AC5C-6F4D-80CE-83EF249136A7}"/>
              </a:ext>
            </a:extLst>
          </p:cNvPr>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txBody>
          <a:bodyPr/>
          <a:lstStyle/>
          <a:p>
            <a:endParaRPr lang="el-GR"/>
          </a:p>
        </p:txBody>
      </p:sp>
      <p:sp>
        <p:nvSpPr>
          <p:cNvPr id="6" name="Rectangle 4">
            <a:extLst>
              <a:ext uri="{FF2B5EF4-FFF2-40B4-BE49-F238E27FC236}">
                <a16:creationId xmlns:a16="http://schemas.microsoft.com/office/drawing/2014/main" id="{6DE2D01A-8D22-E37E-84DF-2D043886D7E9}"/>
              </a:ext>
            </a:extLst>
          </p:cNvPr>
          <p:cNvSpPr/>
          <p:nvPr/>
        </p:nvSpPr>
        <p:spPr>
          <a:xfrm>
            <a:off x="1861474" y="1360231"/>
            <a:ext cx="10415533" cy="1223161"/>
          </a:xfrm>
          <a:prstGeom prst="rect">
            <a:avLst/>
          </a:prstGeom>
          <a:solidFill>
            <a:srgbClr val="0086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80060" rtlCol="0" anchor="ctr"/>
          <a:lstStyle/>
          <a:p>
            <a:r>
              <a:rPr lang="en-GB" sz="3200" b="1" dirty="0"/>
              <a:t>Malnutrition </a:t>
            </a:r>
            <a:r>
              <a:rPr lang="en-US" sz="3200" b="1" dirty="0"/>
              <a:t>screening and diagnosis </a:t>
            </a:r>
            <a:r>
              <a:rPr lang="en-GB" sz="3200" b="1" dirty="0"/>
              <a:t>in patients with OB</a:t>
            </a:r>
            <a:endParaRPr lang="en-US" sz="32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4" name="Θέση περιεχομένου 2">
            <a:extLst>
              <a:ext uri="{FF2B5EF4-FFF2-40B4-BE49-F238E27FC236}">
                <a16:creationId xmlns:a16="http://schemas.microsoft.com/office/drawing/2014/main" id="{3C34DB0D-4819-99CE-D4C2-FB81D3DDFB66}"/>
              </a:ext>
            </a:extLst>
          </p:cNvPr>
          <p:cNvSpPr txBox="1">
            <a:spLocks/>
          </p:cNvSpPr>
          <p:nvPr/>
        </p:nvSpPr>
        <p:spPr>
          <a:xfrm>
            <a:off x="2008243" y="2733348"/>
            <a:ext cx="7809788" cy="3962400"/>
          </a:xfrm>
          <a:prstGeom prst="rect">
            <a:avLst/>
          </a:prstGeom>
        </p:spPr>
        <p:txBody>
          <a:bodyPr>
            <a:no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r>
              <a:rPr lang="en-US" sz="2400" b="0" i="0" dirty="0">
                <a:solidFill>
                  <a:srgbClr val="212121"/>
                </a:solidFill>
                <a:effectLst/>
                <a:latin typeface="+mj-lt"/>
              </a:rPr>
              <a:t>Malnutrition screening and diagnosis in patients with OB is not easy, since most tools assess BMI level and % weight loss</a:t>
            </a:r>
          </a:p>
          <a:p>
            <a:r>
              <a:rPr lang="en-US" sz="2400" b="0" i="0" dirty="0">
                <a:solidFill>
                  <a:srgbClr val="212121"/>
                </a:solidFill>
                <a:effectLst/>
                <a:latin typeface="+mj-lt"/>
              </a:rPr>
              <a:t>Therefore,  it is crucial to </a:t>
            </a:r>
            <a:r>
              <a:rPr lang="en-US" sz="2400" dirty="0">
                <a:solidFill>
                  <a:srgbClr val="212121"/>
                </a:solidFill>
                <a:latin typeface="+mj-lt"/>
              </a:rPr>
              <a:t>evaluate</a:t>
            </a:r>
            <a:r>
              <a:rPr lang="en-US" sz="2400" b="0" i="0" dirty="0">
                <a:solidFill>
                  <a:srgbClr val="212121"/>
                </a:solidFill>
                <a:effectLst/>
                <a:latin typeface="+mj-lt"/>
              </a:rPr>
              <a:t> and assess muscle mass with available reference data</a:t>
            </a:r>
          </a:p>
          <a:p>
            <a:r>
              <a:rPr lang="en-US" sz="2400" dirty="0">
                <a:solidFill>
                  <a:srgbClr val="212121"/>
                </a:solidFill>
                <a:latin typeface="+mj-lt"/>
              </a:rPr>
              <a:t>Evaluation of muscle strength/function</a:t>
            </a:r>
          </a:p>
          <a:p>
            <a:r>
              <a:rPr lang="en-US" sz="2400" dirty="0">
                <a:solidFill>
                  <a:srgbClr val="212121"/>
                </a:solidFill>
              </a:rPr>
              <a:t>Conduct a detailed dietary screening to assess diet quality and nutritional status</a:t>
            </a:r>
            <a:endParaRPr lang="en-US" sz="2400" dirty="0">
              <a:solidFill>
                <a:srgbClr val="212121"/>
              </a:solidFill>
              <a:latin typeface="+mj-lt"/>
            </a:endParaRPr>
          </a:p>
          <a:p>
            <a:r>
              <a:rPr lang="en-US" sz="2400" dirty="0">
                <a:solidFill>
                  <a:srgbClr val="212121"/>
                </a:solidFill>
              </a:rPr>
              <a:t>Continuous assessment of patients with OB during therapy</a:t>
            </a:r>
            <a:endParaRPr lang="en-US" sz="2400" b="0" i="0" dirty="0">
              <a:solidFill>
                <a:srgbClr val="212121"/>
              </a:solidFill>
              <a:effectLst/>
              <a:latin typeface="+mj-lt"/>
            </a:endParaRPr>
          </a:p>
        </p:txBody>
      </p:sp>
      <p:pic>
        <p:nvPicPr>
          <p:cNvPr id="7" name="Εικόνα 6">
            <a:extLst>
              <a:ext uri="{FF2B5EF4-FFF2-40B4-BE49-F238E27FC236}">
                <a16:creationId xmlns:a16="http://schemas.microsoft.com/office/drawing/2014/main" id="{D505A687-5E1F-699F-24D5-6F3A0E3BEC48}"/>
              </a:ext>
            </a:extLst>
          </p:cNvPr>
          <p:cNvPicPr>
            <a:picLocks noChangeAspect="1"/>
          </p:cNvPicPr>
          <p:nvPr/>
        </p:nvPicPr>
        <p:blipFill>
          <a:blip r:embed="rId4"/>
          <a:stretch>
            <a:fillRect/>
          </a:stretch>
        </p:blipFill>
        <p:spPr>
          <a:xfrm>
            <a:off x="10991907" y="2735210"/>
            <a:ext cx="7086600" cy="3108998"/>
          </a:xfrm>
          <a:prstGeom prst="rect">
            <a:avLst/>
          </a:prstGeom>
        </p:spPr>
      </p:pic>
      <p:pic>
        <p:nvPicPr>
          <p:cNvPr id="12" name="Εικόνα 11">
            <a:extLst>
              <a:ext uri="{FF2B5EF4-FFF2-40B4-BE49-F238E27FC236}">
                <a16:creationId xmlns:a16="http://schemas.microsoft.com/office/drawing/2014/main" id="{EAECA82D-9FC4-850C-1AF0-D35F4B1D6828}"/>
              </a:ext>
            </a:extLst>
          </p:cNvPr>
          <p:cNvPicPr>
            <a:picLocks noChangeAspect="1"/>
          </p:cNvPicPr>
          <p:nvPr/>
        </p:nvPicPr>
        <p:blipFill>
          <a:blip r:embed="rId5"/>
          <a:stretch>
            <a:fillRect/>
          </a:stretch>
        </p:blipFill>
        <p:spPr>
          <a:xfrm>
            <a:off x="13722298" y="1971811"/>
            <a:ext cx="2524477" cy="762106"/>
          </a:xfrm>
          <a:prstGeom prst="rect">
            <a:avLst/>
          </a:prstGeom>
        </p:spPr>
      </p:pic>
      <p:pic>
        <p:nvPicPr>
          <p:cNvPr id="14" name="Εικόνα 13">
            <a:extLst>
              <a:ext uri="{FF2B5EF4-FFF2-40B4-BE49-F238E27FC236}">
                <a16:creationId xmlns:a16="http://schemas.microsoft.com/office/drawing/2014/main" id="{D4D9FFC9-E3BC-79CA-AAF5-A5C3D535FC1F}"/>
              </a:ext>
            </a:extLst>
          </p:cNvPr>
          <p:cNvPicPr>
            <a:picLocks noChangeAspect="1"/>
          </p:cNvPicPr>
          <p:nvPr/>
        </p:nvPicPr>
        <p:blipFill>
          <a:blip r:embed="rId6"/>
          <a:stretch>
            <a:fillRect/>
          </a:stretch>
        </p:blipFill>
        <p:spPr>
          <a:xfrm>
            <a:off x="12887737" y="5844580"/>
            <a:ext cx="3619614" cy="4712987"/>
          </a:xfrm>
          <a:prstGeom prst="rect">
            <a:avLst/>
          </a:prstGeom>
        </p:spPr>
      </p:pic>
      <p:pic>
        <p:nvPicPr>
          <p:cNvPr id="18" name="Θέση περιεχομένου 5" descr="Εικόνα που περιέχει κείμενο, στιγμιότυπο οθόνης, τοποθεσία web, ιστοσελίδα&#10;&#10;Περιγραφή που δημιουργήθηκε αυτόματα">
            <a:extLst>
              <a:ext uri="{FF2B5EF4-FFF2-40B4-BE49-F238E27FC236}">
                <a16:creationId xmlns:a16="http://schemas.microsoft.com/office/drawing/2014/main" id="{D6BE2895-B8F9-1A24-B435-4FF23E0214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59256" y="2684107"/>
            <a:ext cx="5676575" cy="7132108"/>
          </a:xfrm>
          <a:prstGeom prst="rect">
            <a:avLst/>
          </a:prstGeom>
        </p:spPr>
      </p:pic>
      <p:sp>
        <p:nvSpPr>
          <p:cNvPr id="19" name="Θέση περιεχομένου 2">
            <a:extLst>
              <a:ext uri="{FF2B5EF4-FFF2-40B4-BE49-F238E27FC236}">
                <a16:creationId xmlns:a16="http://schemas.microsoft.com/office/drawing/2014/main" id="{8B2FB32C-F6B9-A6A0-ACF8-23FB19423355}"/>
              </a:ext>
            </a:extLst>
          </p:cNvPr>
          <p:cNvSpPr txBox="1">
            <a:spLocks/>
          </p:cNvSpPr>
          <p:nvPr/>
        </p:nvSpPr>
        <p:spPr>
          <a:xfrm>
            <a:off x="2008243" y="7626795"/>
            <a:ext cx="8070364" cy="1936305"/>
          </a:xfrm>
          <a:prstGeom prst="rect">
            <a:avLst/>
          </a:prstGeom>
          <a:solidFill>
            <a:schemeClr val="accent1">
              <a:lumMod val="40000"/>
              <a:lumOff val="60000"/>
            </a:schemeClr>
          </a:solidFill>
        </p:spPr>
        <p:txBody>
          <a:bodyPr>
            <a:no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a:buFont typeface="Wingdings" panose="05000000000000000000" pitchFamily="2" charset="2"/>
              <a:buChar char="ü"/>
            </a:pPr>
            <a:r>
              <a:rPr lang="en-US" sz="2400" dirty="0">
                <a:solidFill>
                  <a:srgbClr val="212121"/>
                </a:solidFill>
              </a:rPr>
              <a:t>Holistic approach in obesity management</a:t>
            </a:r>
            <a:endParaRPr lang="en-US" sz="2400" dirty="0">
              <a:solidFill>
                <a:srgbClr val="212121"/>
              </a:solidFill>
              <a:latin typeface="+mj-lt"/>
            </a:endParaRPr>
          </a:p>
          <a:p>
            <a:pPr>
              <a:buFont typeface="Wingdings" panose="05000000000000000000" pitchFamily="2" charset="2"/>
              <a:buChar char="ü"/>
            </a:pPr>
            <a:r>
              <a:rPr lang="en-US" sz="2400" dirty="0">
                <a:solidFill>
                  <a:srgbClr val="212121"/>
                </a:solidFill>
                <a:latin typeface="+mj-lt"/>
              </a:rPr>
              <a:t>Continuous training of health care professionals</a:t>
            </a:r>
          </a:p>
          <a:p>
            <a:pPr>
              <a:buFont typeface="Wingdings" panose="05000000000000000000" pitchFamily="2" charset="2"/>
              <a:buChar char="ü"/>
            </a:pPr>
            <a:r>
              <a:rPr lang="en-US" sz="2400" dirty="0">
                <a:solidFill>
                  <a:srgbClr val="212121"/>
                </a:solidFill>
                <a:latin typeface="+mj-lt"/>
              </a:rPr>
              <a:t>Careful decision of the appropriate therapy and adjustments</a:t>
            </a:r>
            <a:endParaRPr lang="el-GR" sz="2400" dirty="0">
              <a:solidFill>
                <a:srgbClr val="212121"/>
              </a:solidFill>
              <a:latin typeface="+mj-lt"/>
            </a:endParaRPr>
          </a:p>
          <a:p>
            <a:pPr>
              <a:buFont typeface="Wingdings" panose="05000000000000000000" pitchFamily="2" charset="2"/>
              <a:buChar char="ü"/>
            </a:pPr>
            <a:r>
              <a:rPr lang="en-US" sz="2400" b="0" i="0" dirty="0">
                <a:solidFill>
                  <a:srgbClr val="212121"/>
                </a:solidFill>
                <a:effectLst/>
                <a:latin typeface="+mj-lt"/>
              </a:rPr>
              <a:t>Interdisciplinary cooperation</a:t>
            </a:r>
          </a:p>
        </p:txBody>
      </p:sp>
      <p:sp>
        <p:nvSpPr>
          <p:cNvPr id="20" name="Βέλος: Κάτω 19">
            <a:extLst>
              <a:ext uri="{FF2B5EF4-FFF2-40B4-BE49-F238E27FC236}">
                <a16:creationId xmlns:a16="http://schemas.microsoft.com/office/drawing/2014/main" id="{5D977E70-CD3F-318E-33FD-DB1DF2CDA8FE}"/>
              </a:ext>
            </a:extLst>
          </p:cNvPr>
          <p:cNvSpPr/>
          <p:nvPr/>
        </p:nvSpPr>
        <p:spPr>
          <a:xfrm>
            <a:off x="5099958" y="6695748"/>
            <a:ext cx="533400" cy="762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7161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0007D-8040-2CD1-D448-3EC7B30B8C4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2F53664-3A05-53D0-546B-239E3833CF70}"/>
              </a:ext>
            </a:extLst>
          </p:cNvPr>
          <p:cNvSpPr/>
          <p:nvPr/>
        </p:nvSpPr>
        <p:spPr>
          <a:xfrm>
            <a:off x="0" y="-1828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l-GR"/>
          </a:p>
        </p:txBody>
      </p:sp>
      <p:sp>
        <p:nvSpPr>
          <p:cNvPr id="3" name="Freeform 3">
            <a:extLst>
              <a:ext uri="{FF2B5EF4-FFF2-40B4-BE49-F238E27FC236}">
                <a16:creationId xmlns:a16="http://schemas.microsoft.com/office/drawing/2014/main" id="{3FFD7E48-7790-BCB7-24AB-617DA1F78054}"/>
              </a:ext>
            </a:extLst>
          </p:cNvPr>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txBody>
          <a:bodyPr/>
          <a:lstStyle/>
          <a:p>
            <a:endParaRPr lang="el-GR"/>
          </a:p>
        </p:txBody>
      </p:sp>
      <p:sp>
        <p:nvSpPr>
          <p:cNvPr id="4" name="Θέση περιεχομένου 2">
            <a:extLst>
              <a:ext uri="{FF2B5EF4-FFF2-40B4-BE49-F238E27FC236}">
                <a16:creationId xmlns:a16="http://schemas.microsoft.com/office/drawing/2014/main" id="{7DBA84BF-F5D4-5B16-3A7D-B3FCF3CFEF13}"/>
              </a:ext>
            </a:extLst>
          </p:cNvPr>
          <p:cNvSpPr txBox="1">
            <a:spLocks/>
          </p:cNvSpPr>
          <p:nvPr/>
        </p:nvSpPr>
        <p:spPr>
          <a:xfrm>
            <a:off x="4733207" y="4152900"/>
            <a:ext cx="7543800" cy="762000"/>
          </a:xfrm>
          <a:prstGeom prst="rect">
            <a:avLst/>
          </a:prstGeom>
        </p:spPr>
        <p:txBody>
          <a:bodyPr>
            <a:no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indent="0">
              <a:buNone/>
            </a:pPr>
            <a:r>
              <a:rPr lang="en-US" sz="4000" dirty="0">
                <a:solidFill>
                  <a:srgbClr val="212121"/>
                </a:solidFill>
                <a:latin typeface="+mj-lt"/>
              </a:rPr>
              <a:t>Thank you for your attendance </a:t>
            </a:r>
            <a:endParaRPr lang="en-US" sz="4000" b="0" i="0" dirty="0">
              <a:solidFill>
                <a:srgbClr val="212121"/>
              </a:solidFill>
              <a:effectLst/>
              <a:latin typeface="+mj-lt"/>
            </a:endParaRPr>
          </a:p>
        </p:txBody>
      </p:sp>
      <p:sp>
        <p:nvSpPr>
          <p:cNvPr id="8" name="TextBox 7">
            <a:extLst>
              <a:ext uri="{FF2B5EF4-FFF2-40B4-BE49-F238E27FC236}">
                <a16:creationId xmlns:a16="http://schemas.microsoft.com/office/drawing/2014/main" id="{B77383D1-CA9B-522E-59C8-E03A385B373C}"/>
              </a:ext>
            </a:extLst>
          </p:cNvPr>
          <p:cNvSpPr txBox="1"/>
          <p:nvPr/>
        </p:nvSpPr>
        <p:spPr>
          <a:xfrm>
            <a:off x="4733206" y="5036107"/>
            <a:ext cx="5325193" cy="707886"/>
          </a:xfrm>
          <a:prstGeom prst="rect">
            <a:avLst/>
          </a:prstGeom>
          <a:noFill/>
        </p:spPr>
        <p:txBody>
          <a:bodyPr wrap="square">
            <a:spAutoFit/>
          </a:bodyPr>
          <a:lstStyle/>
          <a:p>
            <a:r>
              <a:rPr lang="en-US" sz="2000" dirty="0">
                <a:solidFill>
                  <a:schemeClr val="tx1"/>
                </a:solidFill>
                <a:latin typeface="Arial" charset="0"/>
              </a:rPr>
              <a:t>Paul Farajian</a:t>
            </a:r>
            <a:r>
              <a:rPr lang="el-GR" sz="2000" dirty="0">
                <a:solidFill>
                  <a:schemeClr val="tx1"/>
                </a:solidFill>
                <a:latin typeface="Arial" charset="0"/>
              </a:rPr>
              <a:t>, </a:t>
            </a:r>
            <a:r>
              <a:rPr lang="en-US" sz="2000" dirty="0">
                <a:solidFill>
                  <a:schemeClr val="tx1"/>
                </a:solidFill>
                <a:latin typeface="Arial" charset="0"/>
              </a:rPr>
              <a:t>MSc, PhD</a:t>
            </a:r>
          </a:p>
          <a:p>
            <a:r>
              <a:rPr lang="en-US" sz="2000" dirty="0">
                <a:solidFill>
                  <a:schemeClr val="tx1"/>
                </a:solidFill>
                <a:latin typeface="Arial" charset="0"/>
              </a:rPr>
              <a:t>Hellenic Medical Association for Obesity</a:t>
            </a:r>
            <a:endParaRPr lang="el-GR" sz="2000" dirty="0"/>
          </a:p>
        </p:txBody>
      </p:sp>
      <p:pic>
        <p:nvPicPr>
          <p:cNvPr id="9" name="Picture 2" descr="eiep">
            <a:extLst>
              <a:ext uri="{FF2B5EF4-FFF2-40B4-BE49-F238E27FC236}">
                <a16:creationId xmlns:a16="http://schemas.microsoft.com/office/drawing/2014/main" id="{86F4AA4F-BD6B-49AC-2475-B86075944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070" y="5901782"/>
            <a:ext cx="4898571"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7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64"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l-GR"/>
          </a:p>
        </p:txBody>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txBody>
          <a:bodyPr/>
          <a:lstStyle/>
          <a:p>
            <a:endParaRPr lang="el-GR"/>
          </a:p>
        </p:txBody>
      </p:sp>
      <p:sp>
        <p:nvSpPr>
          <p:cNvPr id="5" name="TextBox 4">
            <a:extLst>
              <a:ext uri="{FF2B5EF4-FFF2-40B4-BE49-F238E27FC236}">
                <a16:creationId xmlns:a16="http://schemas.microsoft.com/office/drawing/2014/main" id="{8D9E9088-F31C-4720-E38D-C7467E6C2266}"/>
              </a:ext>
            </a:extLst>
          </p:cNvPr>
          <p:cNvSpPr txBox="1"/>
          <p:nvPr/>
        </p:nvSpPr>
        <p:spPr>
          <a:xfrm>
            <a:off x="4526298" y="2077722"/>
            <a:ext cx="8890731" cy="584775"/>
          </a:xfrm>
          <a:prstGeom prst="rect">
            <a:avLst/>
          </a:prstGeom>
          <a:noFill/>
          <a:ln w="22225">
            <a:solidFill>
              <a:schemeClr val="accent1"/>
            </a:solidFill>
          </a:ln>
        </p:spPr>
        <p:txBody>
          <a:bodyPr wrap="square">
            <a:spAutoFit/>
          </a:bodyPr>
          <a:lstStyle/>
          <a:p>
            <a:pPr algn="ctr"/>
            <a:r>
              <a:rPr lang="en-US" sz="3200" b="1" i="0" u="none" strike="noStrike" baseline="0" dirty="0">
                <a:solidFill>
                  <a:srgbClr val="194794"/>
                </a:solidFill>
                <a:latin typeface="+mj-lt"/>
              </a:rPr>
              <a:t>Next Steps in Nutritional Policies by Greek Societies </a:t>
            </a:r>
          </a:p>
        </p:txBody>
      </p:sp>
      <p:pic>
        <p:nvPicPr>
          <p:cNvPr id="4" name="Picture 2" descr="eiep">
            <a:extLst>
              <a:ext uri="{FF2B5EF4-FFF2-40B4-BE49-F238E27FC236}">
                <a16:creationId xmlns:a16="http://schemas.microsoft.com/office/drawing/2014/main" id="{8B679CC4-47E1-A4EE-5A63-9ABC0EEF1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0872" y="3272716"/>
            <a:ext cx="4898571"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a:extLst>
              <a:ext uri="{FF2B5EF4-FFF2-40B4-BE49-F238E27FC236}">
                <a16:creationId xmlns:a16="http://schemas.microsoft.com/office/drawing/2014/main" id="{579FA6F3-D2D5-9B0D-5669-C1465F19A4BD}"/>
              </a:ext>
            </a:extLst>
          </p:cNvPr>
          <p:cNvPicPr>
            <a:picLocks noChangeAspect="1"/>
          </p:cNvPicPr>
          <p:nvPr/>
        </p:nvPicPr>
        <p:blipFill>
          <a:blip r:embed="rId5"/>
          <a:stretch>
            <a:fillRect/>
          </a:stretch>
        </p:blipFill>
        <p:spPr>
          <a:xfrm>
            <a:off x="14122854" y="2877272"/>
            <a:ext cx="3238952" cy="2238687"/>
          </a:xfrm>
          <a:prstGeom prst="rect">
            <a:avLst/>
          </a:prstGeom>
        </p:spPr>
      </p:pic>
      <p:sp>
        <p:nvSpPr>
          <p:cNvPr id="8" name="Ορθογώνιο 7">
            <a:extLst>
              <a:ext uri="{FF2B5EF4-FFF2-40B4-BE49-F238E27FC236}">
                <a16:creationId xmlns:a16="http://schemas.microsoft.com/office/drawing/2014/main" id="{7AA9245A-68DD-F607-8CEF-817730AE5304}"/>
              </a:ext>
            </a:extLst>
          </p:cNvPr>
          <p:cNvSpPr/>
          <p:nvPr/>
        </p:nvSpPr>
        <p:spPr>
          <a:xfrm>
            <a:off x="11362434" y="3706121"/>
            <a:ext cx="2447428" cy="4491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Member of:</a:t>
            </a:r>
            <a:endParaRPr lang="el-GR" sz="2000" dirty="0"/>
          </a:p>
        </p:txBody>
      </p:sp>
      <p:sp>
        <p:nvSpPr>
          <p:cNvPr id="6" name="Ορθογώνιο 5">
            <a:extLst>
              <a:ext uri="{FF2B5EF4-FFF2-40B4-BE49-F238E27FC236}">
                <a16:creationId xmlns:a16="http://schemas.microsoft.com/office/drawing/2014/main" id="{4168259B-9E53-87F4-1822-B92619A4E5CE}"/>
              </a:ext>
            </a:extLst>
          </p:cNvPr>
          <p:cNvSpPr/>
          <p:nvPr/>
        </p:nvSpPr>
        <p:spPr>
          <a:xfrm>
            <a:off x="2951864" y="5375735"/>
            <a:ext cx="12039600" cy="40823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t>Main objectives of HMAO are:</a:t>
            </a:r>
          </a:p>
          <a:p>
            <a:endParaRPr lang="en-US" sz="2800" b="1" dirty="0"/>
          </a:p>
          <a:p>
            <a:pPr marL="285750" indent="-285750">
              <a:buFont typeface="Arial" panose="020B0604020202020204" pitchFamily="34" charset="0"/>
              <a:buChar char="•"/>
            </a:pPr>
            <a:r>
              <a:rPr lang="en-US" sz="2800" dirty="0"/>
              <a:t>Education and training of health care professionals in obesity and metabolic diseases </a:t>
            </a:r>
            <a:r>
              <a:rPr lang="en-US" sz="2400" dirty="0"/>
              <a:t>(physicians, nutritionists, pharmacists, nurses, psychologists, sports trainers etc.)</a:t>
            </a:r>
          </a:p>
          <a:p>
            <a:pPr marL="285750" indent="-285750">
              <a:buFont typeface="Arial" panose="020B0604020202020204" pitchFamily="34" charset="0"/>
              <a:buChar char="•"/>
            </a:pPr>
            <a:r>
              <a:rPr lang="en-US" sz="2800" dirty="0"/>
              <a:t>Provision of information to citizens and increasing awareness about the varied effects of obesity and treatment options of the disease</a:t>
            </a:r>
          </a:p>
          <a:p>
            <a:pPr marL="285750" indent="-285750">
              <a:buFont typeface="Arial" panose="020B0604020202020204" pitchFamily="34" charset="0"/>
              <a:buChar char="•"/>
            </a:pPr>
            <a:r>
              <a:rPr lang="en-US" sz="2800" dirty="0"/>
              <a:t>Research in the scientific area of obesity</a:t>
            </a:r>
          </a:p>
          <a:p>
            <a:pPr marL="285750" indent="-285750">
              <a:buFont typeface="Arial" panose="020B0604020202020204" pitchFamily="34" charset="0"/>
              <a:buChar char="•"/>
            </a:pPr>
            <a:r>
              <a:rPr lang="en-US" sz="2800" dirty="0"/>
              <a:t>Publications </a:t>
            </a:r>
          </a:p>
        </p:txBody>
      </p:sp>
    </p:spTree>
    <p:extLst>
      <p:ext uri="{BB962C8B-B14F-4D97-AF65-F5344CB8AC3E}">
        <p14:creationId xmlns:p14="http://schemas.microsoft.com/office/powerpoint/2010/main" val="293599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5F181-3B7C-7C44-1269-984DCC7B551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A77FAD3-65FF-F3FA-0C04-F3A5D7545670}"/>
              </a:ext>
            </a:extLst>
          </p:cNvPr>
          <p:cNvSpPr>
            <a:spLocks noGrp="1"/>
          </p:cNvSpPr>
          <p:nvPr>
            <p:ph type="title"/>
          </p:nvPr>
        </p:nvSpPr>
        <p:spPr>
          <a:xfrm>
            <a:off x="762000" y="952500"/>
            <a:ext cx="5925312" cy="1659636"/>
          </a:xfrm>
        </p:spPr>
        <p:txBody>
          <a:bodyPr vert="horz" lIns="91440" tIns="45720" rIns="91440" bIns="45720" rtlCol="0" anchor="ctr">
            <a:normAutofit/>
          </a:bodyPr>
          <a:lstStyle/>
          <a:p>
            <a:pPr algn="l">
              <a:lnSpc>
                <a:spcPct val="90000"/>
              </a:lnSpc>
            </a:pPr>
            <a:r>
              <a:rPr lang="en-US" sz="4200" b="1" dirty="0">
                <a:effectLst>
                  <a:outerShdw blurRad="38100" dist="38100" dir="2700000" algn="tl">
                    <a:srgbClr val="000000">
                      <a:alpha val="43137"/>
                    </a:srgbClr>
                  </a:outerShdw>
                </a:effectLst>
              </a:rPr>
              <a:t>Actions of HMAO </a:t>
            </a:r>
          </a:p>
        </p:txBody>
      </p:sp>
      <p:sp>
        <p:nvSpPr>
          <p:cNvPr id="7" name="Θέση περιεχομένου 2">
            <a:extLst>
              <a:ext uri="{FF2B5EF4-FFF2-40B4-BE49-F238E27FC236}">
                <a16:creationId xmlns:a16="http://schemas.microsoft.com/office/drawing/2014/main" id="{5FF99DF3-9F15-8B24-7461-26424654D05B}"/>
              </a:ext>
            </a:extLst>
          </p:cNvPr>
          <p:cNvSpPr txBox="1">
            <a:spLocks/>
          </p:cNvSpPr>
          <p:nvPr/>
        </p:nvSpPr>
        <p:spPr>
          <a:xfrm>
            <a:off x="530601" y="2781300"/>
            <a:ext cx="6784599" cy="7086600"/>
          </a:xfrm>
          <a:prstGeom prst="rect">
            <a:avLst/>
          </a:prstGeom>
        </p:spPr>
        <p:txBody>
          <a:bodyPr vert="horz" lIns="91440" tIns="45720" rIns="91440" bIns="45720" rtlCol="0">
            <a:normAutofit fontScale="92500" lnSpcReduction="10000"/>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indent="-228600">
              <a:lnSpc>
                <a:spcPct val="90000"/>
              </a:lnSpc>
            </a:pPr>
            <a:r>
              <a:rPr lang="en-US" sz="2800" dirty="0">
                <a:solidFill>
                  <a:schemeClr val="tx1"/>
                </a:solidFill>
              </a:rPr>
              <a:t>Annual panhellenic obesity conference</a:t>
            </a:r>
          </a:p>
          <a:p>
            <a:pPr indent="-228600">
              <a:lnSpc>
                <a:spcPct val="90000"/>
              </a:lnSpc>
            </a:pPr>
            <a:endParaRPr lang="en-US" sz="2800" dirty="0">
              <a:solidFill>
                <a:schemeClr val="tx1"/>
              </a:solidFill>
            </a:endParaRPr>
          </a:p>
          <a:p>
            <a:pPr indent="-228600">
              <a:lnSpc>
                <a:spcPct val="90000"/>
              </a:lnSpc>
            </a:pPr>
            <a:r>
              <a:rPr lang="en-US" sz="2800" dirty="0">
                <a:solidFill>
                  <a:schemeClr val="tx1"/>
                </a:solidFill>
              </a:rPr>
              <a:t>Participation in scientific conferences of affiliated scientific societies</a:t>
            </a:r>
          </a:p>
          <a:p>
            <a:pPr indent="-228600">
              <a:lnSpc>
                <a:spcPct val="90000"/>
              </a:lnSpc>
            </a:pPr>
            <a:endParaRPr lang="en-US" sz="2800" dirty="0">
              <a:solidFill>
                <a:schemeClr val="tx1"/>
              </a:solidFill>
            </a:endParaRPr>
          </a:p>
          <a:p>
            <a:pPr indent="-228600">
              <a:lnSpc>
                <a:spcPct val="90000"/>
              </a:lnSpc>
            </a:pPr>
            <a:r>
              <a:rPr lang="en-US" sz="2800" dirty="0">
                <a:solidFill>
                  <a:schemeClr val="tx1"/>
                </a:solidFill>
              </a:rPr>
              <a:t>Annual training seminar for healthcare  professionals in obesity</a:t>
            </a:r>
          </a:p>
          <a:p>
            <a:pPr indent="-228600">
              <a:lnSpc>
                <a:spcPct val="90000"/>
              </a:lnSpc>
            </a:pPr>
            <a:endParaRPr lang="en-US" sz="2800" dirty="0">
              <a:solidFill>
                <a:schemeClr val="tx1"/>
              </a:solidFill>
            </a:endParaRPr>
          </a:p>
          <a:p>
            <a:pPr indent="-228600">
              <a:lnSpc>
                <a:spcPct val="90000"/>
              </a:lnSpc>
            </a:pPr>
            <a:r>
              <a:rPr lang="en-US" sz="2800" dirty="0">
                <a:solidFill>
                  <a:schemeClr val="tx1"/>
                </a:solidFill>
              </a:rPr>
              <a:t>Alliance with the municipalities’ network of “Healthy cities”</a:t>
            </a:r>
          </a:p>
          <a:p>
            <a:pPr indent="-228600">
              <a:lnSpc>
                <a:spcPct val="90000"/>
              </a:lnSpc>
            </a:pPr>
            <a:endParaRPr lang="en-US" sz="2800" dirty="0">
              <a:solidFill>
                <a:schemeClr val="tx1"/>
              </a:solidFill>
            </a:endParaRPr>
          </a:p>
          <a:p>
            <a:pPr indent="-228600">
              <a:lnSpc>
                <a:spcPct val="90000"/>
              </a:lnSpc>
            </a:pPr>
            <a:r>
              <a:rPr lang="en-US" sz="2800" dirty="0">
                <a:solidFill>
                  <a:schemeClr val="tx1"/>
                </a:solidFill>
              </a:rPr>
              <a:t>Participation in the Alliance for Obesity Tackling </a:t>
            </a:r>
          </a:p>
          <a:p>
            <a:pPr indent="-228600">
              <a:lnSpc>
                <a:spcPct val="90000"/>
              </a:lnSpc>
            </a:pPr>
            <a:endParaRPr lang="en-US" sz="2800" dirty="0">
              <a:solidFill>
                <a:schemeClr val="tx1"/>
              </a:solidFill>
            </a:endParaRPr>
          </a:p>
          <a:p>
            <a:pPr indent="-228600">
              <a:lnSpc>
                <a:spcPct val="90000"/>
              </a:lnSpc>
            </a:pPr>
            <a:r>
              <a:rPr lang="en-US" sz="2800" dirty="0">
                <a:solidFill>
                  <a:schemeClr val="tx1"/>
                </a:solidFill>
              </a:rPr>
              <a:t>Regular educational events for health professionals and citizens throughout Greece concerning obesity effects and treatment options</a:t>
            </a:r>
          </a:p>
          <a:p>
            <a:pPr marL="41400" indent="0">
              <a:lnSpc>
                <a:spcPct val="90000"/>
              </a:lnSpc>
              <a:buNone/>
            </a:pPr>
            <a:endParaRPr lang="en-US" sz="2200" dirty="0">
              <a:solidFill>
                <a:schemeClr val="tx1"/>
              </a:solidFill>
            </a:endParaRPr>
          </a:p>
        </p:txBody>
      </p:sp>
      <p:pic>
        <p:nvPicPr>
          <p:cNvPr id="14" name="Εικόνα 13">
            <a:extLst>
              <a:ext uri="{FF2B5EF4-FFF2-40B4-BE49-F238E27FC236}">
                <a16:creationId xmlns:a16="http://schemas.microsoft.com/office/drawing/2014/main" id="{A5FDA8EA-5031-755B-1F54-D3DEC797BD39}"/>
              </a:ext>
            </a:extLst>
          </p:cNvPr>
          <p:cNvPicPr>
            <a:picLocks noChangeAspect="1"/>
          </p:cNvPicPr>
          <p:nvPr/>
        </p:nvPicPr>
        <p:blipFill>
          <a:blip r:embed="rId2"/>
          <a:srcRect t="3058"/>
          <a:stretch/>
        </p:blipFill>
        <p:spPr>
          <a:xfrm>
            <a:off x="7849900" y="1248491"/>
            <a:ext cx="4872527" cy="3436365"/>
          </a:xfrm>
          <a:prstGeom prst="rect">
            <a:avLst/>
          </a:prstGeom>
        </p:spPr>
      </p:pic>
      <p:pic>
        <p:nvPicPr>
          <p:cNvPr id="13" name="Εικόνα 12">
            <a:extLst>
              <a:ext uri="{FF2B5EF4-FFF2-40B4-BE49-F238E27FC236}">
                <a16:creationId xmlns:a16="http://schemas.microsoft.com/office/drawing/2014/main" id="{1DA09E4D-160D-4181-A691-0BB4320FE18F}"/>
              </a:ext>
            </a:extLst>
          </p:cNvPr>
          <p:cNvPicPr>
            <a:picLocks noChangeAspect="1"/>
          </p:cNvPicPr>
          <p:nvPr/>
        </p:nvPicPr>
        <p:blipFill>
          <a:blip r:embed="rId3"/>
          <a:stretch>
            <a:fillRect/>
          </a:stretch>
        </p:blipFill>
        <p:spPr>
          <a:xfrm>
            <a:off x="12884871" y="1236929"/>
            <a:ext cx="4872528" cy="3459495"/>
          </a:xfrm>
          <a:prstGeom prst="rect">
            <a:avLst/>
          </a:prstGeom>
        </p:spPr>
      </p:pic>
      <p:pic>
        <p:nvPicPr>
          <p:cNvPr id="11" name="Εικόνα 10">
            <a:extLst>
              <a:ext uri="{FF2B5EF4-FFF2-40B4-BE49-F238E27FC236}">
                <a16:creationId xmlns:a16="http://schemas.microsoft.com/office/drawing/2014/main" id="{624DBBA8-24AB-266B-F077-189C9BDB205B}"/>
              </a:ext>
            </a:extLst>
          </p:cNvPr>
          <p:cNvPicPr>
            <a:picLocks noChangeAspect="1"/>
          </p:cNvPicPr>
          <p:nvPr/>
        </p:nvPicPr>
        <p:blipFill>
          <a:blip r:embed="rId4"/>
          <a:stretch>
            <a:fillRect/>
          </a:stretch>
        </p:blipFill>
        <p:spPr>
          <a:xfrm>
            <a:off x="8035227" y="5154996"/>
            <a:ext cx="4501878" cy="4036896"/>
          </a:xfrm>
          <a:prstGeom prst="rect">
            <a:avLst/>
          </a:prstGeom>
        </p:spPr>
      </p:pic>
      <p:pic>
        <p:nvPicPr>
          <p:cNvPr id="4" name="Picture 2">
            <a:extLst>
              <a:ext uri="{FF2B5EF4-FFF2-40B4-BE49-F238E27FC236}">
                <a16:creationId xmlns:a16="http://schemas.microsoft.com/office/drawing/2014/main" id="{232DB37A-86A9-1108-00E2-9941E6845E2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884871" y="5669829"/>
            <a:ext cx="4872528" cy="300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607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l-GR"/>
          </a:p>
        </p:txBody>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txBody>
          <a:bodyPr/>
          <a:lstStyle/>
          <a:p>
            <a:endParaRPr lang="el-GR"/>
          </a:p>
        </p:txBody>
      </p:sp>
      <p:sp>
        <p:nvSpPr>
          <p:cNvPr id="5" name="Rectangle 5">
            <a:extLst>
              <a:ext uri="{FF2B5EF4-FFF2-40B4-BE49-F238E27FC236}">
                <a16:creationId xmlns:a16="http://schemas.microsoft.com/office/drawing/2014/main" id="{04C697F4-E758-BB13-3A4C-5A0AF04CEE79}"/>
              </a:ext>
            </a:extLst>
          </p:cNvPr>
          <p:cNvSpPr/>
          <p:nvPr/>
        </p:nvSpPr>
        <p:spPr>
          <a:xfrm>
            <a:off x="1721370" y="1562100"/>
            <a:ext cx="10326027" cy="950621"/>
          </a:xfrm>
          <a:prstGeom prst="rect">
            <a:avLst/>
          </a:prstGeom>
          <a:solidFill>
            <a:srgbClr val="0086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80060" rtlCol="0" anchor="ctr"/>
          <a:lstStyle/>
          <a:p>
            <a:r>
              <a:rPr lang="en-GB" sz="4400" dirty="0"/>
              <a:t>Obesity as a chronic disease</a:t>
            </a:r>
            <a:endParaRPr lang="en-US" sz="2400" b="1" dirty="0">
              <a:solidFill>
                <a:prstClr val="white"/>
              </a:solidFill>
              <a:effectLst>
                <a:outerShdw blurRad="50800" dist="38100" dir="2700000" algn="tl" rotWithShape="0">
                  <a:prstClr val="black">
                    <a:alpha val="40000"/>
                  </a:prstClr>
                </a:outerShdw>
              </a:effectLst>
            </a:endParaRPr>
          </a:p>
        </p:txBody>
      </p:sp>
      <p:pic>
        <p:nvPicPr>
          <p:cNvPr id="7" name="Εικόνα 6">
            <a:extLst>
              <a:ext uri="{FF2B5EF4-FFF2-40B4-BE49-F238E27FC236}">
                <a16:creationId xmlns:a16="http://schemas.microsoft.com/office/drawing/2014/main" id="{0058A21C-CE96-4AC5-C07E-D478BFB68D83}"/>
              </a:ext>
            </a:extLst>
          </p:cNvPr>
          <p:cNvPicPr>
            <a:picLocks noChangeAspect="1"/>
          </p:cNvPicPr>
          <p:nvPr/>
        </p:nvPicPr>
        <p:blipFill>
          <a:blip r:embed="rId4"/>
          <a:stretch>
            <a:fillRect/>
          </a:stretch>
        </p:blipFill>
        <p:spPr>
          <a:xfrm>
            <a:off x="1828800" y="3086100"/>
            <a:ext cx="15317061" cy="5943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EFB23-FB6C-D072-E6E8-E390AB95E95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457B917-AF4C-7ADA-669E-57690370D85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l-GR"/>
          </a:p>
        </p:txBody>
      </p:sp>
      <p:sp>
        <p:nvSpPr>
          <p:cNvPr id="3" name="Freeform 3">
            <a:extLst>
              <a:ext uri="{FF2B5EF4-FFF2-40B4-BE49-F238E27FC236}">
                <a16:creationId xmlns:a16="http://schemas.microsoft.com/office/drawing/2014/main" id="{F991AFC9-4219-4A88-9D2B-28C3498E6377}"/>
              </a:ext>
            </a:extLst>
          </p:cNvPr>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txBody>
          <a:bodyPr/>
          <a:lstStyle/>
          <a:p>
            <a:endParaRPr lang="el-GR"/>
          </a:p>
        </p:txBody>
      </p:sp>
      <p:sp>
        <p:nvSpPr>
          <p:cNvPr id="5" name="Rectangle 5">
            <a:extLst>
              <a:ext uri="{FF2B5EF4-FFF2-40B4-BE49-F238E27FC236}">
                <a16:creationId xmlns:a16="http://schemas.microsoft.com/office/drawing/2014/main" id="{4DE04E8B-6C5C-C401-CEE5-86343A78B4BF}"/>
              </a:ext>
            </a:extLst>
          </p:cNvPr>
          <p:cNvSpPr/>
          <p:nvPr/>
        </p:nvSpPr>
        <p:spPr>
          <a:xfrm>
            <a:off x="1721370" y="1562100"/>
            <a:ext cx="10326027" cy="950621"/>
          </a:xfrm>
          <a:prstGeom prst="rect">
            <a:avLst/>
          </a:prstGeom>
          <a:solidFill>
            <a:srgbClr val="0086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80060" rtlCol="0" anchor="ctr"/>
          <a:lstStyle/>
          <a:p>
            <a:r>
              <a:rPr lang="en-GB" sz="4400" dirty="0"/>
              <a:t>Obesity prevalence in Greek adults</a:t>
            </a:r>
            <a:endParaRPr lang="en-US" sz="2400" b="1" dirty="0">
              <a:solidFill>
                <a:prstClr val="white"/>
              </a:solidFill>
              <a:effectLst>
                <a:outerShdw blurRad="50800" dist="38100" dir="2700000" algn="tl" rotWithShape="0">
                  <a:prstClr val="black">
                    <a:alpha val="40000"/>
                  </a:prstClr>
                </a:outerShdw>
              </a:effectLst>
            </a:endParaRPr>
          </a:p>
        </p:txBody>
      </p:sp>
      <p:pic>
        <p:nvPicPr>
          <p:cNvPr id="4" name="Εικόνα 3">
            <a:extLst>
              <a:ext uri="{FF2B5EF4-FFF2-40B4-BE49-F238E27FC236}">
                <a16:creationId xmlns:a16="http://schemas.microsoft.com/office/drawing/2014/main" id="{D0E73B7C-9613-2C2B-0090-7687E99AFCC4}"/>
              </a:ext>
            </a:extLst>
          </p:cNvPr>
          <p:cNvPicPr>
            <a:picLocks noChangeAspect="1"/>
          </p:cNvPicPr>
          <p:nvPr/>
        </p:nvPicPr>
        <p:blipFill rotWithShape="1">
          <a:blip r:embed="rId4"/>
          <a:srcRect l="13750" t="13023" r="20075" b="23540"/>
          <a:stretch/>
        </p:blipFill>
        <p:spPr>
          <a:xfrm>
            <a:off x="2362199" y="3009900"/>
            <a:ext cx="9411429" cy="5638800"/>
          </a:xfrm>
          <a:prstGeom prst="rect">
            <a:avLst/>
          </a:prstGeom>
        </p:spPr>
      </p:pic>
      <p:sp>
        <p:nvSpPr>
          <p:cNvPr id="6" name="Rectangle 5">
            <a:extLst>
              <a:ext uri="{FF2B5EF4-FFF2-40B4-BE49-F238E27FC236}">
                <a16:creationId xmlns:a16="http://schemas.microsoft.com/office/drawing/2014/main" id="{988DC0A0-A95F-2B8A-307E-8A0421A9CC72}"/>
              </a:ext>
            </a:extLst>
          </p:cNvPr>
          <p:cNvSpPr/>
          <p:nvPr/>
        </p:nvSpPr>
        <p:spPr>
          <a:xfrm>
            <a:off x="2590800" y="9145878"/>
            <a:ext cx="5715000" cy="523220"/>
          </a:xfrm>
          <a:prstGeom prst="rect">
            <a:avLst/>
          </a:prstGeom>
          <a:solidFill>
            <a:schemeClr val="accent1">
              <a:lumMod val="40000"/>
              <a:lumOff val="60000"/>
            </a:schemeClr>
          </a:solidFill>
        </p:spPr>
        <p:txBody>
          <a:bodyPr wrap="square">
            <a:spAutoFit/>
          </a:bodyPr>
          <a:lstStyle/>
          <a:p>
            <a:r>
              <a:rPr lang="el-GR" sz="1400" dirty="0"/>
              <a:t> </a:t>
            </a:r>
            <a:r>
              <a:rPr lang="en-US" sz="1400" dirty="0"/>
              <a:t>WHO. Age-standardized prevalence of obesity (defined as BMI ≥ 30 kg/m2) in people aged 18 years and over (WHO estimates), Obesity, Health 2019</a:t>
            </a:r>
            <a:endParaRPr lang="el-GR" sz="1400" dirty="0"/>
          </a:p>
        </p:txBody>
      </p:sp>
      <p:sp>
        <p:nvSpPr>
          <p:cNvPr id="8" name="Ορθογώνιο 7">
            <a:extLst>
              <a:ext uri="{FF2B5EF4-FFF2-40B4-BE49-F238E27FC236}">
                <a16:creationId xmlns:a16="http://schemas.microsoft.com/office/drawing/2014/main" id="{251A5459-E70D-4F42-DE91-18CA295744E5}"/>
              </a:ext>
            </a:extLst>
          </p:cNvPr>
          <p:cNvSpPr/>
          <p:nvPr/>
        </p:nvSpPr>
        <p:spPr>
          <a:xfrm>
            <a:off x="9156700" y="3136980"/>
            <a:ext cx="2806700" cy="4673519"/>
          </a:xfrm>
          <a:prstGeom prst="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8655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4A192-B4B0-ACA0-3E0E-4DCBA796E37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99BE294-6215-533E-E9DF-580EE5A3510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l-GR"/>
          </a:p>
        </p:txBody>
      </p:sp>
      <p:sp>
        <p:nvSpPr>
          <p:cNvPr id="3" name="Freeform 3">
            <a:extLst>
              <a:ext uri="{FF2B5EF4-FFF2-40B4-BE49-F238E27FC236}">
                <a16:creationId xmlns:a16="http://schemas.microsoft.com/office/drawing/2014/main" id="{96155F82-8C8F-9E21-A0AD-ECA3A2DFF676}"/>
              </a:ext>
            </a:extLst>
          </p:cNvPr>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txBody>
          <a:bodyPr/>
          <a:lstStyle/>
          <a:p>
            <a:endParaRPr lang="el-GR"/>
          </a:p>
        </p:txBody>
      </p:sp>
      <p:sp>
        <p:nvSpPr>
          <p:cNvPr id="5" name="Rectangle 5">
            <a:extLst>
              <a:ext uri="{FF2B5EF4-FFF2-40B4-BE49-F238E27FC236}">
                <a16:creationId xmlns:a16="http://schemas.microsoft.com/office/drawing/2014/main" id="{CB708968-05CA-6B67-5D3B-B2068992A488}"/>
              </a:ext>
            </a:extLst>
          </p:cNvPr>
          <p:cNvSpPr/>
          <p:nvPr/>
        </p:nvSpPr>
        <p:spPr>
          <a:xfrm>
            <a:off x="1721370" y="1562100"/>
            <a:ext cx="10326027" cy="950621"/>
          </a:xfrm>
          <a:prstGeom prst="rect">
            <a:avLst/>
          </a:prstGeom>
          <a:solidFill>
            <a:srgbClr val="0086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80060" rtlCol="0" anchor="ctr"/>
          <a:lstStyle/>
          <a:p>
            <a:r>
              <a:rPr lang="en-GB" sz="4400" dirty="0"/>
              <a:t>Obesity prevalence in Greek children</a:t>
            </a:r>
            <a:endParaRPr lang="en-US" sz="2400" b="1" dirty="0">
              <a:solidFill>
                <a:prstClr val="white"/>
              </a:solidFill>
              <a:effectLst>
                <a:outerShdw blurRad="50800" dist="38100" dir="2700000" algn="tl" rotWithShape="0">
                  <a:prstClr val="black">
                    <a:alpha val="40000"/>
                  </a:prstClr>
                </a:outerShdw>
              </a:effectLst>
            </a:endParaRPr>
          </a:p>
        </p:txBody>
      </p:sp>
      <p:sp>
        <p:nvSpPr>
          <p:cNvPr id="6" name="Rectangle 5">
            <a:extLst>
              <a:ext uri="{FF2B5EF4-FFF2-40B4-BE49-F238E27FC236}">
                <a16:creationId xmlns:a16="http://schemas.microsoft.com/office/drawing/2014/main" id="{A2B6FF16-DF3B-359D-C4C9-464A548EC213}"/>
              </a:ext>
            </a:extLst>
          </p:cNvPr>
          <p:cNvSpPr/>
          <p:nvPr/>
        </p:nvSpPr>
        <p:spPr>
          <a:xfrm>
            <a:off x="7010400" y="9601590"/>
            <a:ext cx="2438400" cy="307777"/>
          </a:xfrm>
          <a:prstGeom prst="rect">
            <a:avLst/>
          </a:prstGeom>
          <a:solidFill>
            <a:schemeClr val="accent1">
              <a:lumMod val="40000"/>
              <a:lumOff val="60000"/>
            </a:schemeClr>
          </a:solidFill>
        </p:spPr>
        <p:txBody>
          <a:bodyPr wrap="square">
            <a:spAutoFit/>
          </a:bodyPr>
          <a:lstStyle/>
          <a:p>
            <a:r>
              <a:rPr lang="en-US" sz="1400" dirty="0"/>
              <a:t>www.dianeosis.org/2022</a:t>
            </a:r>
            <a:endParaRPr lang="el-GR" sz="1400" dirty="0"/>
          </a:p>
        </p:txBody>
      </p:sp>
      <p:pic>
        <p:nvPicPr>
          <p:cNvPr id="16" name="Εικόνα 15">
            <a:extLst>
              <a:ext uri="{FF2B5EF4-FFF2-40B4-BE49-F238E27FC236}">
                <a16:creationId xmlns:a16="http://schemas.microsoft.com/office/drawing/2014/main" id="{0DC28E54-D6D1-B2AC-990E-9B27E3B86DBB}"/>
              </a:ext>
            </a:extLst>
          </p:cNvPr>
          <p:cNvPicPr>
            <a:picLocks noChangeAspect="1"/>
          </p:cNvPicPr>
          <p:nvPr/>
        </p:nvPicPr>
        <p:blipFill>
          <a:blip r:embed="rId4"/>
          <a:srcRect t="10786"/>
          <a:stretch/>
        </p:blipFill>
        <p:spPr>
          <a:xfrm>
            <a:off x="2031115" y="2628900"/>
            <a:ext cx="10952721" cy="6400800"/>
          </a:xfrm>
          <a:prstGeom prst="rect">
            <a:avLst/>
          </a:prstGeom>
        </p:spPr>
      </p:pic>
      <p:sp>
        <p:nvSpPr>
          <p:cNvPr id="17" name="Ορθογώνιο 16">
            <a:extLst>
              <a:ext uri="{FF2B5EF4-FFF2-40B4-BE49-F238E27FC236}">
                <a16:creationId xmlns:a16="http://schemas.microsoft.com/office/drawing/2014/main" id="{7BBC9969-182E-7B14-1C84-86EE48C85159}"/>
              </a:ext>
            </a:extLst>
          </p:cNvPr>
          <p:cNvSpPr/>
          <p:nvPr/>
        </p:nvSpPr>
        <p:spPr>
          <a:xfrm>
            <a:off x="3303463" y="4762500"/>
            <a:ext cx="1039937" cy="289560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17">
            <a:extLst>
              <a:ext uri="{FF2B5EF4-FFF2-40B4-BE49-F238E27FC236}">
                <a16:creationId xmlns:a16="http://schemas.microsoft.com/office/drawing/2014/main" id="{A3B5C08C-79C9-A25B-5044-257734AB7E45}"/>
              </a:ext>
            </a:extLst>
          </p:cNvPr>
          <p:cNvSpPr/>
          <p:nvPr/>
        </p:nvSpPr>
        <p:spPr>
          <a:xfrm>
            <a:off x="6374515" y="3338944"/>
            <a:ext cx="1039937" cy="4319155"/>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ρθογώνιο 18">
            <a:extLst>
              <a:ext uri="{FF2B5EF4-FFF2-40B4-BE49-F238E27FC236}">
                <a16:creationId xmlns:a16="http://schemas.microsoft.com/office/drawing/2014/main" id="{29AA3166-4B83-F578-60AC-2449125C30D0}"/>
              </a:ext>
            </a:extLst>
          </p:cNvPr>
          <p:cNvSpPr/>
          <p:nvPr/>
        </p:nvSpPr>
        <p:spPr>
          <a:xfrm>
            <a:off x="9410931" y="3084611"/>
            <a:ext cx="1039937" cy="4573488"/>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9807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l-GR"/>
          </a:p>
        </p:txBody>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txBody>
          <a:bodyPr/>
          <a:lstStyle/>
          <a:p>
            <a:endParaRPr lang="el-GR"/>
          </a:p>
        </p:txBody>
      </p:sp>
      <p:pic>
        <p:nvPicPr>
          <p:cNvPr id="5" name="Εικόνα 4">
            <a:extLst>
              <a:ext uri="{FF2B5EF4-FFF2-40B4-BE49-F238E27FC236}">
                <a16:creationId xmlns:a16="http://schemas.microsoft.com/office/drawing/2014/main" id="{B347FAD0-7EFE-0391-228B-89F4FAF45C0D}"/>
              </a:ext>
            </a:extLst>
          </p:cNvPr>
          <p:cNvPicPr>
            <a:picLocks noChangeAspect="1"/>
          </p:cNvPicPr>
          <p:nvPr/>
        </p:nvPicPr>
        <p:blipFill>
          <a:blip r:embed="rId4"/>
          <a:srcRect t="11183" r="52366" b="51830"/>
          <a:stretch/>
        </p:blipFill>
        <p:spPr>
          <a:xfrm>
            <a:off x="1976797" y="1409701"/>
            <a:ext cx="7543800" cy="3276600"/>
          </a:xfrm>
          <a:prstGeom prst="rect">
            <a:avLst/>
          </a:prstGeom>
        </p:spPr>
      </p:pic>
      <p:pic>
        <p:nvPicPr>
          <p:cNvPr id="6" name="Εικόνα 5">
            <a:extLst>
              <a:ext uri="{FF2B5EF4-FFF2-40B4-BE49-F238E27FC236}">
                <a16:creationId xmlns:a16="http://schemas.microsoft.com/office/drawing/2014/main" id="{4323DDAE-9D70-80A9-0704-0A202214D4E4}"/>
              </a:ext>
            </a:extLst>
          </p:cNvPr>
          <p:cNvPicPr>
            <a:picLocks noChangeAspect="1"/>
          </p:cNvPicPr>
          <p:nvPr/>
        </p:nvPicPr>
        <p:blipFill>
          <a:blip r:embed="rId4"/>
          <a:srcRect l="50923" t="11183" r="9623" b="11271"/>
          <a:stretch/>
        </p:blipFill>
        <p:spPr>
          <a:xfrm>
            <a:off x="10439400" y="1699598"/>
            <a:ext cx="6934200" cy="7623619"/>
          </a:xfrm>
          <a:prstGeom prst="rect">
            <a:avLst/>
          </a:prstGeom>
        </p:spPr>
      </p:pic>
      <p:sp>
        <p:nvSpPr>
          <p:cNvPr id="4" name="Rectangle 7">
            <a:extLst>
              <a:ext uri="{FF2B5EF4-FFF2-40B4-BE49-F238E27FC236}">
                <a16:creationId xmlns:a16="http://schemas.microsoft.com/office/drawing/2014/main" id="{F154F6ED-248D-7C59-7E6A-DBE28F0D48DF}"/>
              </a:ext>
            </a:extLst>
          </p:cNvPr>
          <p:cNvSpPr/>
          <p:nvPr/>
        </p:nvSpPr>
        <p:spPr>
          <a:xfrm>
            <a:off x="12039600" y="9597359"/>
            <a:ext cx="4763099" cy="415498"/>
          </a:xfrm>
          <a:prstGeom prst="rect">
            <a:avLst/>
          </a:prstGeom>
          <a:solidFill>
            <a:schemeClr val="accent1">
              <a:lumMod val="40000"/>
              <a:lumOff val="60000"/>
            </a:schemeClr>
          </a:solidFill>
        </p:spPr>
        <p:txBody>
          <a:bodyPr wrap="none">
            <a:spAutoFit/>
          </a:bodyPr>
          <a:lstStyle/>
          <a:p>
            <a:r>
              <a:rPr lang="en-US" sz="2100" dirty="0" err="1">
                <a:solidFill>
                  <a:srgbClr val="222222"/>
                </a:solidFill>
                <a:latin typeface="Calibri" panose="020F0502020204030204" pitchFamily="34" charset="0"/>
                <a:ea typeface="Calibri" panose="020F0502020204030204" pitchFamily="34" charset="0"/>
                <a:cs typeface="Calibri" panose="020F0502020204030204" pitchFamily="34" charset="0"/>
              </a:rPr>
              <a:t>Mitsopoulou</a:t>
            </a:r>
            <a:r>
              <a:rPr lang="en-US" sz="2100" dirty="0">
                <a:solidFill>
                  <a:srgbClr val="222222"/>
                </a:solidFill>
                <a:latin typeface="Calibri" panose="020F0502020204030204" pitchFamily="34" charset="0"/>
                <a:ea typeface="Calibri" panose="020F0502020204030204" pitchFamily="34" charset="0"/>
                <a:cs typeface="Calibri" panose="020F0502020204030204" pitchFamily="34" charset="0"/>
              </a:rPr>
              <a:t> et al. J Hum </a:t>
            </a:r>
            <a:r>
              <a:rPr lang="en-US" sz="2100" dirty="0" err="1">
                <a:solidFill>
                  <a:srgbClr val="222222"/>
                </a:solidFill>
                <a:latin typeface="Calibri" panose="020F0502020204030204" pitchFamily="34" charset="0"/>
                <a:ea typeface="Calibri" panose="020F0502020204030204" pitchFamily="34" charset="0"/>
                <a:cs typeface="Calibri" panose="020F0502020204030204" pitchFamily="34" charset="0"/>
              </a:rPr>
              <a:t>Nutr</a:t>
            </a:r>
            <a:r>
              <a:rPr lang="en-US" sz="2100" dirty="0">
                <a:solidFill>
                  <a:srgbClr val="222222"/>
                </a:solidFill>
                <a:latin typeface="Calibri" panose="020F0502020204030204" pitchFamily="34" charset="0"/>
                <a:ea typeface="Calibri" panose="020F0502020204030204" pitchFamily="34" charset="0"/>
                <a:cs typeface="Calibri" panose="020F0502020204030204" pitchFamily="34" charset="0"/>
              </a:rPr>
              <a:t> Diet (2021)</a:t>
            </a:r>
            <a:endParaRPr lang="en-US" sz="2100" dirty="0">
              <a:latin typeface="Calibri" panose="020F0502020204030204" pitchFamily="34" charset="0"/>
              <a:ea typeface="Calibri" panose="020F0502020204030204" pitchFamily="34" charset="0"/>
              <a:cs typeface="Calibri" panose="020F0502020204030204" pitchFamily="34" charset="0"/>
            </a:endParaRPr>
          </a:p>
        </p:txBody>
      </p:sp>
      <p:sp>
        <p:nvSpPr>
          <p:cNvPr id="8" name="Ορθογώνιο 7">
            <a:extLst>
              <a:ext uri="{FF2B5EF4-FFF2-40B4-BE49-F238E27FC236}">
                <a16:creationId xmlns:a16="http://schemas.microsoft.com/office/drawing/2014/main" id="{5F9113B5-7227-3D7C-BEC4-9EDCAC43C571}"/>
              </a:ext>
            </a:extLst>
          </p:cNvPr>
          <p:cNvSpPr/>
          <p:nvPr/>
        </p:nvSpPr>
        <p:spPr>
          <a:xfrm>
            <a:off x="1828800" y="5174673"/>
            <a:ext cx="8458200" cy="27284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dirty="0">
                <a:latin typeface="+mj-lt"/>
              </a:rPr>
              <a:t>High rates of inadequate intake of: Vitamins A, C, E, K, folic acid</a:t>
            </a:r>
          </a:p>
          <a:p>
            <a:pPr marL="342900" indent="-342900">
              <a:buFontTx/>
              <a:buChar char="-"/>
            </a:pPr>
            <a:endParaRPr lang="en-US" sz="2400" dirty="0">
              <a:latin typeface="+mj-lt"/>
            </a:endParaRPr>
          </a:p>
          <a:p>
            <a:pPr marL="342900" indent="-342900">
              <a:buFontTx/>
              <a:buChar char="-"/>
            </a:pPr>
            <a:r>
              <a:rPr lang="en-US" sz="2400" dirty="0">
                <a:latin typeface="+mj-lt"/>
              </a:rPr>
              <a:t>Calcium, potassium, and magnesium</a:t>
            </a:r>
          </a:p>
          <a:p>
            <a:pPr marL="342900" indent="-342900">
              <a:buFontTx/>
              <a:buChar char="-"/>
            </a:pPr>
            <a:endParaRPr lang="en-US" sz="2400" dirty="0">
              <a:latin typeface="+mj-lt"/>
            </a:endParaRPr>
          </a:p>
          <a:p>
            <a:pPr marL="342900" indent="-342900">
              <a:buFontTx/>
              <a:buChar char="-"/>
            </a:pPr>
            <a:r>
              <a:rPr lang="en-US" sz="2400" dirty="0">
                <a:latin typeface="+mj-lt"/>
              </a:rPr>
              <a:t>Frequent deficiencies in all age groups but especially &gt;70 years</a:t>
            </a:r>
          </a:p>
          <a:p>
            <a:pPr marL="342900" indent="-342900">
              <a:buFontTx/>
              <a:buChar char="-"/>
            </a:pPr>
            <a:endParaRPr lang="en-US" sz="2400" dirty="0">
              <a:latin typeface="+mj-lt"/>
            </a:endParaRPr>
          </a:p>
          <a:p>
            <a:r>
              <a:rPr lang="en-US" sz="2400" dirty="0">
                <a:latin typeface="+mj-lt"/>
              </a:rPr>
              <a:t>- In both men and women</a:t>
            </a:r>
            <a:endParaRPr lang="el-GR" sz="2400"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28EE6-E69E-A694-E927-D8BAAF39D09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4C84E2F-220A-770F-E593-8A6484A23ABA}"/>
              </a:ext>
            </a:extLst>
          </p:cNvPr>
          <p:cNvSpPr/>
          <p:nvPr/>
        </p:nvSpPr>
        <p:spPr>
          <a:xfrm>
            <a:off x="-1270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l-GR"/>
          </a:p>
        </p:txBody>
      </p:sp>
      <p:sp>
        <p:nvSpPr>
          <p:cNvPr id="3" name="Freeform 3">
            <a:extLst>
              <a:ext uri="{FF2B5EF4-FFF2-40B4-BE49-F238E27FC236}">
                <a16:creationId xmlns:a16="http://schemas.microsoft.com/office/drawing/2014/main" id="{78F9C347-0BA6-6548-A58F-977A5F02A3BC}"/>
              </a:ext>
            </a:extLst>
          </p:cNvPr>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txBody>
          <a:bodyPr/>
          <a:lstStyle/>
          <a:p>
            <a:endParaRPr lang="el-GR"/>
          </a:p>
        </p:txBody>
      </p:sp>
      <p:sp>
        <p:nvSpPr>
          <p:cNvPr id="5" name="Rectangle 5">
            <a:extLst>
              <a:ext uri="{FF2B5EF4-FFF2-40B4-BE49-F238E27FC236}">
                <a16:creationId xmlns:a16="http://schemas.microsoft.com/office/drawing/2014/main" id="{1AFC26FB-BDC7-2E10-8DCC-F5C4589FE6A7}"/>
              </a:ext>
            </a:extLst>
          </p:cNvPr>
          <p:cNvSpPr/>
          <p:nvPr/>
        </p:nvSpPr>
        <p:spPr>
          <a:xfrm>
            <a:off x="1752600" y="1633534"/>
            <a:ext cx="14929209" cy="1425932"/>
          </a:xfrm>
          <a:prstGeom prst="rect">
            <a:avLst/>
          </a:prstGeom>
          <a:solidFill>
            <a:srgbClr val="0086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90" rtlCol="0" anchor="ctr"/>
          <a:lstStyle/>
          <a:p>
            <a:r>
              <a:rPr lang="en-US" sz="3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contemporary approach of obesity treatment as a chronic disease</a:t>
            </a:r>
            <a:endParaRPr lang="el-GR" sz="39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 name="Θέση περιεχομένου 2">
            <a:extLst>
              <a:ext uri="{FF2B5EF4-FFF2-40B4-BE49-F238E27FC236}">
                <a16:creationId xmlns:a16="http://schemas.microsoft.com/office/drawing/2014/main" id="{38512347-F6D6-1FFA-4BC9-B0117D648E42}"/>
              </a:ext>
            </a:extLst>
          </p:cNvPr>
          <p:cNvSpPr txBox="1">
            <a:spLocks/>
          </p:cNvSpPr>
          <p:nvPr/>
        </p:nvSpPr>
        <p:spPr>
          <a:xfrm>
            <a:off x="1926771" y="3569764"/>
            <a:ext cx="11201400" cy="5641668"/>
          </a:xfrm>
          <a:prstGeom prst="rect">
            <a:avLst/>
          </a:prstGeom>
        </p:spPr>
        <p:txBody>
          <a:bodyPr>
            <a:noAutofit/>
          </a:bodyPr>
          <a:lstStyle>
            <a:lvl1pPr marL="27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indent="0">
              <a:buNone/>
            </a:pPr>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Obesity treatment should be no different from other chronic diseases</a:t>
            </a:r>
          </a:p>
          <a:p>
            <a:pPr marL="0" indent="0">
              <a:buNone/>
            </a:pPr>
            <a:endPar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Tx/>
              <a:buChar char="-"/>
            </a:pPr>
            <a:r>
              <a:rPr lang="en-US" sz="2700" dirty="0">
                <a:solidFill>
                  <a:schemeClr val="tx1"/>
                </a:solidFill>
                <a:latin typeface="Calibri" panose="020F0502020204030204" pitchFamily="34" charset="0"/>
                <a:ea typeface="Calibri" panose="020F0502020204030204" pitchFamily="34" charset="0"/>
                <a:cs typeface="Calibri" panose="020F0502020204030204" pitchFamily="34" charset="0"/>
              </a:rPr>
              <a:t>Personalized intervention</a:t>
            </a:r>
          </a:p>
          <a:p>
            <a:pPr>
              <a:buFontTx/>
              <a:buChar char="-"/>
            </a:pPr>
            <a:r>
              <a:rPr lang="en-US" sz="2700" dirty="0">
                <a:solidFill>
                  <a:schemeClr val="tx1"/>
                </a:solidFill>
                <a:latin typeface="Calibri" panose="020F0502020204030204" pitchFamily="34" charset="0"/>
                <a:ea typeface="Calibri" panose="020F0502020204030204" pitchFamily="34" charset="0"/>
                <a:cs typeface="Calibri" panose="020F0502020204030204" pitchFamily="34" charset="0"/>
              </a:rPr>
              <a:t>Lifestyle changes (diet, exercise) aiming at weight reduction, but also at treating comorbidities</a:t>
            </a:r>
          </a:p>
          <a:p>
            <a:pPr>
              <a:buFontTx/>
              <a:buChar char="-"/>
            </a:pPr>
            <a:r>
              <a:rPr lang="en-US" sz="2700" dirty="0">
                <a:solidFill>
                  <a:schemeClr val="tx1"/>
                </a:solidFill>
                <a:latin typeface="Calibri" panose="020F0502020204030204" pitchFamily="34" charset="0"/>
                <a:ea typeface="Calibri" panose="020F0502020204030204" pitchFamily="34" charset="0"/>
                <a:cs typeface="Calibri" panose="020F0502020204030204" pitchFamily="34" charset="0"/>
              </a:rPr>
              <a:t>Pharmacotherapy or Metabolic bariatric surgery</a:t>
            </a:r>
          </a:p>
          <a:p>
            <a:pPr>
              <a:buFontTx/>
              <a:buChar char="-"/>
            </a:pPr>
            <a:r>
              <a:rPr lang="en-US" sz="2700" dirty="0">
                <a:solidFill>
                  <a:schemeClr val="tx1"/>
                </a:solidFill>
                <a:latin typeface="Calibri" panose="020F0502020204030204" pitchFamily="34" charset="0"/>
                <a:ea typeface="Calibri" panose="020F0502020204030204" pitchFamily="34" charset="0"/>
                <a:cs typeface="Calibri" panose="020F0502020204030204" pitchFamily="34" charset="0"/>
              </a:rPr>
              <a:t>Continuous follow-up (treatment and maintenance)</a:t>
            </a:r>
          </a:p>
          <a:p>
            <a:pPr>
              <a:buFontTx/>
              <a:buChar char="-"/>
            </a:pPr>
            <a:endParaRPr lang="en-US" sz="27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l-GR" sz="3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4">
            <a:extLst>
              <a:ext uri="{FF2B5EF4-FFF2-40B4-BE49-F238E27FC236}">
                <a16:creationId xmlns:a16="http://schemas.microsoft.com/office/drawing/2014/main" id="{73C53355-BAE8-6193-E412-4597D296E6E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48" t="1810" r="2430" b="1812"/>
          <a:stretch/>
        </p:blipFill>
        <p:spPr bwMode="auto">
          <a:xfrm>
            <a:off x="12725400" y="4076700"/>
            <a:ext cx="5388184" cy="4038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a:extLst>
              <a:ext uri="{FF2B5EF4-FFF2-40B4-BE49-F238E27FC236}">
                <a16:creationId xmlns:a16="http://schemas.microsoft.com/office/drawing/2014/main" id="{C8221842-DCB9-D954-E42F-06B3612C3435}"/>
              </a:ext>
            </a:extLst>
          </p:cNvPr>
          <p:cNvSpPr/>
          <p:nvPr/>
        </p:nvSpPr>
        <p:spPr>
          <a:xfrm>
            <a:off x="12761775" y="8847967"/>
            <a:ext cx="5082482" cy="1061829"/>
          </a:xfrm>
          <a:prstGeom prst="rect">
            <a:avLst/>
          </a:prstGeom>
          <a:solidFill>
            <a:schemeClr val="accent1">
              <a:lumMod val="40000"/>
              <a:lumOff val="60000"/>
            </a:schemeClr>
          </a:solidFill>
        </p:spPr>
        <p:txBody>
          <a:bodyPr wrap="none">
            <a:spAutoFit/>
          </a:bodyPr>
          <a:lstStyle/>
          <a:p>
            <a:r>
              <a:rPr lang="en-US" sz="2100" dirty="0">
                <a:solidFill>
                  <a:srgbClr val="222222"/>
                </a:solidFill>
                <a:latin typeface="Calibri" panose="020F0502020204030204" pitchFamily="34" charset="0"/>
                <a:ea typeface="Calibri" panose="020F0502020204030204" pitchFamily="34" charset="0"/>
                <a:cs typeface="Calibri" panose="020F0502020204030204" pitchFamily="34" charset="0"/>
              </a:rPr>
              <a:t>Apovian</a:t>
            </a:r>
            <a:r>
              <a:rPr lang="el-GR" sz="21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2100" dirty="0">
                <a:solidFill>
                  <a:srgbClr val="222222"/>
                </a:solidFill>
                <a:latin typeface="Calibri" panose="020F0502020204030204" pitchFamily="34" charset="0"/>
                <a:ea typeface="Calibri" panose="020F0502020204030204" pitchFamily="34" charset="0"/>
                <a:cs typeface="Calibri" panose="020F0502020204030204" pitchFamily="34" charset="0"/>
              </a:rPr>
              <a:t>et al. J Clin Endocrinol </a:t>
            </a:r>
            <a:r>
              <a:rPr lang="en-US" sz="2100" dirty="0" err="1">
                <a:solidFill>
                  <a:srgbClr val="222222"/>
                </a:solidFill>
                <a:latin typeface="Calibri" panose="020F0502020204030204" pitchFamily="34" charset="0"/>
                <a:ea typeface="Calibri" panose="020F0502020204030204" pitchFamily="34" charset="0"/>
                <a:cs typeface="Calibri" panose="020F0502020204030204" pitchFamily="34" charset="0"/>
              </a:rPr>
              <a:t>Metab</a:t>
            </a:r>
            <a:r>
              <a:rPr lang="en-US" sz="2100" dirty="0">
                <a:solidFill>
                  <a:srgbClr val="222222"/>
                </a:solidFill>
                <a:latin typeface="Calibri" panose="020F0502020204030204" pitchFamily="34" charset="0"/>
                <a:ea typeface="Calibri" panose="020F0502020204030204" pitchFamily="34" charset="0"/>
                <a:cs typeface="Calibri" panose="020F0502020204030204" pitchFamily="34" charset="0"/>
              </a:rPr>
              <a:t> (2015)</a:t>
            </a:r>
            <a:endParaRPr lang="en-US" sz="2100" dirty="0">
              <a:latin typeface="Calibri" panose="020F0502020204030204" pitchFamily="34" charset="0"/>
              <a:ea typeface="Calibri" panose="020F0502020204030204" pitchFamily="34" charset="0"/>
              <a:cs typeface="Calibri" panose="020F0502020204030204" pitchFamily="34" charset="0"/>
            </a:endParaRPr>
          </a:p>
          <a:p>
            <a:pPr algn="l"/>
            <a:r>
              <a:rPr lang="en-US" sz="2100" dirty="0" err="1">
                <a:latin typeface="Calibri" panose="020F0502020204030204" pitchFamily="34" charset="0"/>
                <a:ea typeface="Calibri" panose="020F0502020204030204" pitchFamily="34" charset="0"/>
                <a:cs typeface="Calibri" panose="020F0502020204030204" pitchFamily="34" charset="0"/>
              </a:rPr>
              <a:t>Wiechert</a:t>
            </a:r>
            <a:r>
              <a:rPr lang="en-US" sz="2100" dirty="0">
                <a:solidFill>
                  <a:prstClr val="black"/>
                </a:solidFill>
                <a:latin typeface="Calibri" panose="020F0502020204030204" pitchFamily="34" charset="0"/>
                <a:ea typeface="Calibri" panose="020F0502020204030204" pitchFamily="34" charset="0"/>
                <a:cs typeface="Calibri" panose="020F0502020204030204" pitchFamily="34" charset="0"/>
              </a:rPr>
              <a:t> et al. Nutrients (2022)</a:t>
            </a:r>
            <a:endParaRPr lang="el-GR" sz="2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Weintraub</a:t>
            </a:r>
            <a:r>
              <a:rPr lang="el-GR"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et al. J Clin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Endocr</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Metab</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(2023)</a:t>
            </a:r>
            <a:endParaRPr lang="el-GR" sz="2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6234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70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l-GR"/>
          </a:p>
        </p:txBody>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txBody>
          <a:bodyPr/>
          <a:lstStyle/>
          <a:p>
            <a:endParaRPr lang="el-GR"/>
          </a:p>
        </p:txBody>
      </p:sp>
      <p:sp>
        <p:nvSpPr>
          <p:cNvPr id="4" name="Θέση περιεχομένου 2">
            <a:extLst>
              <a:ext uri="{FF2B5EF4-FFF2-40B4-BE49-F238E27FC236}">
                <a16:creationId xmlns:a16="http://schemas.microsoft.com/office/drawing/2014/main" id="{D65650D3-7868-3A01-62EA-0D96D11A8B60}"/>
              </a:ext>
            </a:extLst>
          </p:cNvPr>
          <p:cNvSpPr txBox="1">
            <a:spLocks/>
          </p:cNvSpPr>
          <p:nvPr/>
        </p:nvSpPr>
        <p:spPr>
          <a:xfrm>
            <a:off x="1874174" y="3314700"/>
            <a:ext cx="13699958"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Weight control/Weight loss vs. Obesity management</a:t>
            </a:r>
          </a:p>
          <a:p>
            <a:endPar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Obesity management: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The term “obesity management” is used to describe </a:t>
            </a:r>
            <a:r>
              <a:rPr lang="en-US" sz="2800" u="sng" dirty="0">
                <a:solidFill>
                  <a:srgbClr val="000000"/>
                </a:solidFill>
                <a:latin typeface="Calibri" panose="020F0502020204030204" pitchFamily="34" charset="0"/>
                <a:ea typeface="Calibri" panose="020F0502020204030204" pitchFamily="34" charset="0"/>
                <a:cs typeface="Calibri" panose="020F0502020204030204" pitchFamily="34" charset="0"/>
              </a:rPr>
              <a:t>health-related improvements beyond weight-loss outcomes alone</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If weight loss occurred as a result of the intervention, this should not be the focus over the health and quality of life (QoL) improvements. </a:t>
            </a:r>
          </a:p>
          <a:p>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“Medical Nutrition Therapy: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Medical nutrition therapy (MNT) is an </a:t>
            </a:r>
            <a:r>
              <a:rPr lang="en-US" sz="2800" u="sng" dirty="0">
                <a:solidFill>
                  <a:srgbClr val="000000"/>
                </a:solidFill>
                <a:latin typeface="Calibri" panose="020F0502020204030204" pitchFamily="34" charset="0"/>
                <a:ea typeface="Calibri" panose="020F0502020204030204" pitchFamily="34" charset="0"/>
                <a:cs typeface="Calibri" panose="020F0502020204030204" pitchFamily="34" charset="0"/>
              </a:rPr>
              <a:t>evidence-based approach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used in the nutrition care process of treating and/or managing chronic diseases, often used in clinical and community settings, that focuses on </a:t>
            </a:r>
            <a:r>
              <a:rPr lang="en-US" sz="2800" u="sng" dirty="0">
                <a:solidFill>
                  <a:srgbClr val="000000"/>
                </a:solidFill>
                <a:latin typeface="Calibri" panose="020F0502020204030204" pitchFamily="34" charset="0"/>
                <a:ea typeface="Calibri" panose="020F0502020204030204" pitchFamily="34" charset="0"/>
                <a:cs typeface="Calibri" panose="020F0502020204030204" pitchFamily="34" charset="0"/>
              </a:rPr>
              <a:t>nutrition assessment, diagnostics, therapy and counselling</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MNT is often implemented and monitored by a registered dietitian and/or in collaboration with physicians and regulated nutrition professionals.”</a:t>
            </a:r>
          </a:p>
          <a:p>
            <a:endParaRPr lang="el-GR"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4">
            <a:extLst>
              <a:ext uri="{FF2B5EF4-FFF2-40B4-BE49-F238E27FC236}">
                <a16:creationId xmlns:a16="http://schemas.microsoft.com/office/drawing/2014/main" id="{E33255D2-B0A2-FB32-DA25-03474785D145}"/>
              </a:ext>
            </a:extLst>
          </p:cNvPr>
          <p:cNvSpPr/>
          <p:nvPr/>
        </p:nvSpPr>
        <p:spPr>
          <a:xfrm>
            <a:off x="1861474" y="1360231"/>
            <a:ext cx="10415533" cy="1223161"/>
          </a:xfrm>
          <a:prstGeom prst="rect">
            <a:avLst/>
          </a:prstGeom>
          <a:solidFill>
            <a:srgbClr val="0086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80060" rtlCol="0" anchor="ctr"/>
          <a:lstStyle/>
          <a:p>
            <a:r>
              <a:rPr lang="en-GB" sz="3200" b="1" dirty="0"/>
              <a:t>Obesity Management – Medical Nutrition Therapy</a:t>
            </a:r>
            <a:endParaRPr lang="en-US" sz="3200" b="1"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0873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1290</TotalTime>
  <Words>640</Words>
  <Application>Microsoft Office PowerPoint</Application>
  <PresentationFormat>Προσαρμογή</PresentationFormat>
  <Paragraphs>71</Paragraphs>
  <Slides>13</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Calibri</vt:lpstr>
      <vt:lpstr>Aptos</vt:lpstr>
      <vt:lpstr>Arial</vt:lpstr>
      <vt:lpstr>Wingdings</vt:lpstr>
      <vt:lpstr>Office Theme</vt:lpstr>
      <vt:lpstr>Παρουσίαση του PowerPoint</vt:lpstr>
      <vt:lpstr>Παρουσίαση του PowerPoint</vt:lpstr>
      <vt:lpstr>Actions of HMAO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ONCA Athens 2025.pptx</dc:title>
  <dc:creator>pfarajian</dc:creator>
  <cp:lastModifiedBy>Paul Farajian</cp:lastModifiedBy>
  <cp:revision>140</cp:revision>
  <dcterms:created xsi:type="dcterms:W3CDTF">2006-08-16T00:00:00Z</dcterms:created>
  <dcterms:modified xsi:type="dcterms:W3CDTF">2025-05-03T19:14:34Z</dcterms:modified>
  <dc:identifier>DAGlWnBGCG8</dc:identifier>
</cp:coreProperties>
</file>