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Κείμενο τίτλου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21" name="Επίπεδο κύριου τμήματος ένα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2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Κείμενο τίτλου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30" name="Επίπεδο κύριου τμήματος ένα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Κείμενο τίτλου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39" name="Επίπεδο κύριου τμήματος ένα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Κείμενο τίτλου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48" name="Επίπεδο κύριου τμήματος ένα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Κείμενο τίτλου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5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Κείμενο τίτλου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73" name="Επίπεδο κύριου τμήματος ένα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Κείμενο τίτλου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Επίπεδο κύριου τμήματος ένα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Freeform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Freeform 5"/>
          <p:cNvSpPr/>
          <p:nvPr/>
        </p:nvSpPr>
        <p:spPr>
          <a:xfrm>
            <a:off x="14874786" y="8389260"/>
            <a:ext cx="3258021" cy="1157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Freeform 7"/>
          <p:cNvSpPr/>
          <p:nvPr/>
        </p:nvSpPr>
        <p:spPr>
          <a:xfrm>
            <a:off x="15067858" y="8389260"/>
            <a:ext cx="2871879" cy="9423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Empowering Patients Through Education and Support…"/>
          <p:cNvSpPr txBox="1"/>
          <p:nvPr/>
        </p:nvSpPr>
        <p:spPr>
          <a:xfrm>
            <a:off x="2554209" y="2313658"/>
            <a:ext cx="14688985" cy="316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Empowering Patients Through Education and Support</a:t>
            </a:r>
          </a:p>
          <a:p>
            <a:pPr algn="ctr">
              <a:defRPr sz="4400"/>
            </a:pP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Teach patients how to make informed food choices based on their condition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Help patients understand the relationship between diet and disease progression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Offer workshops, resources and access to support networks for patients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Call to Action…"/>
          <p:cNvSpPr txBox="1"/>
          <p:nvPr/>
        </p:nvSpPr>
        <p:spPr>
          <a:xfrm>
            <a:off x="2219964" y="2032014"/>
            <a:ext cx="15222605" cy="757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Call to Action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defRPr b="1" sz="2400"/>
            </a:pPr>
            <a:r>
              <a:t>For healthcare professionals: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Involve us early and listen to our lived expertise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Integrate dietitians into every care plan</a:t>
            </a:r>
          </a:p>
          <a:p>
            <a:pPr>
              <a:spcBef>
                <a:spcPts val="500"/>
              </a:spcBef>
              <a:defRPr b="1" sz="2400"/>
            </a:pPr>
          </a:p>
          <a:p>
            <a:pPr>
              <a:spcBef>
                <a:spcPts val="500"/>
              </a:spcBef>
              <a:defRPr b="1" sz="2400"/>
            </a:pPr>
            <a:r>
              <a:t>For policymakers: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Reimburse dietetic care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Support funding for nutrition-related research</a:t>
            </a:r>
          </a:p>
          <a:p>
            <a:pPr>
              <a:spcBef>
                <a:spcPts val="500"/>
              </a:spcBef>
              <a:defRPr sz="2400"/>
            </a:pPr>
          </a:p>
          <a:p>
            <a:pPr>
              <a:spcBef>
                <a:spcPts val="500"/>
              </a:spcBef>
              <a:defRPr b="1" sz="2400"/>
            </a:pPr>
            <a:r>
              <a:t>For industry and researchers: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Include QoL and  nutrition in metrics</a:t>
            </a:r>
          </a:p>
          <a:p>
            <a:pPr>
              <a:spcBef>
                <a:spcPts val="500"/>
              </a:spcBef>
              <a:defRPr sz="2400"/>
            </a:pPr>
          </a:p>
          <a:p>
            <a:pPr>
              <a:spcBef>
                <a:spcPts val="500"/>
              </a:spcBef>
              <a:defRPr b="1" sz="2400"/>
            </a:pPr>
            <a:r>
              <a:t>For patients: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Take an active role in learning and managing your nutrition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Final Thoughts…"/>
          <p:cNvSpPr txBox="1"/>
          <p:nvPr/>
        </p:nvSpPr>
        <p:spPr>
          <a:xfrm>
            <a:off x="2779290" y="2331431"/>
            <a:ext cx="14748048" cy="40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Final Thoughts</a:t>
            </a:r>
          </a:p>
          <a:p>
            <a:pPr marL="914400" indent="-914400" algn="ctr">
              <a:buSzPct val="100000"/>
              <a:buChar char="•"/>
              <a:defRPr sz="4400"/>
            </a:pP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Nutrition is a right, not a privilege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Nutrition is key to managing chronic illness and maintaining a good quality of life 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Holistic care improves health outcomes, emotional well-being and dignity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We deserve holistic care that nourishes both body and soul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A holistic approach empowers patients to live fully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Thank you!"/>
          <p:cNvSpPr txBox="1"/>
          <p:nvPr/>
        </p:nvSpPr>
        <p:spPr>
          <a:xfrm>
            <a:off x="7410051" y="4357507"/>
            <a:ext cx="5152670" cy="338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cap="all" sz="7500"/>
            </a:pPr>
            <a:r>
              <a:t>Thank you!</a:t>
            </a:r>
          </a:p>
          <a:p>
            <a:pPr>
              <a:defRPr b="1" cap="all" sz="75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A Holistic Approach on Nutritional Care and Quality of Life…"/>
          <p:cNvSpPr txBox="1"/>
          <p:nvPr/>
        </p:nvSpPr>
        <p:spPr>
          <a:xfrm>
            <a:off x="3249028" y="3787844"/>
            <a:ext cx="13582735" cy="508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400"/>
            </a:pPr>
            <a:r>
              <a:t>A Holistic Approach on Nutritional Care and Quality of Life</a:t>
            </a:r>
          </a:p>
          <a:p>
            <a:pPr algn="ctr">
              <a:defRPr sz="4400"/>
            </a:pPr>
          </a:p>
          <a:p>
            <a:pPr algn="ctr">
              <a:defRPr sz="4400"/>
            </a:pPr>
          </a:p>
          <a:p>
            <a:pPr algn="ctr">
              <a:defRPr sz="4400"/>
            </a:pPr>
          </a:p>
          <a:p>
            <a:pPr algn="ctr">
              <a:defRPr sz="4400"/>
            </a:pPr>
          </a:p>
          <a:p>
            <a:pPr algn="ctr">
              <a:defRPr sz="4400"/>
            </a:pPr>
          </a:p>
          <a:p>
            <a:pPr algn="ctr">
              <a:defRPr sz="3000"/>
            </a:pPr>
            <a:r>
              <a:t>Vasiliki - Rafaela Vakouftsi</a:t>
            </a:r>
          </a:p>
          <a:p>
            <a:pPr algn="ctr">
              <a:defRPr sz="3000"/>
            </a:pPr>
            <a:r>
              <a:t>President, Greek Patients’ Association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Why Nutrition Matters to Patients…"/>
          <p:cNvSpPr txBox="1"/>
          <p:nvPr/>
        </p:nvSpPr>
        <p:spPr>
          <a:xfrm>
            <a:off x="2854852" y="2153705"/>
            <a:ext cx="14394710" cy="404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Why Nutrition Matters to Patients</a:t>
            </a:r>
          </a:p>
          <a:p>
            <a:pPr algn="ctr">
              <a:defRPr sz="4400"/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/>
            </a:pPr>
            <a:r>
              <a:t>Nutrition is more than food </a:t>
            </a: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/>
            </a:pPr>
            <a:r>
              <a:t>Nutrition is at the heart of recovery, management and quality of life</a:t>
            </a: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/>
            </a:pPr>
            <a:r>
              <a:t>Chronic illness often brings dietary restrictions and deficiencies </a:t>
            </a: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/>
            </a:pPr>
            <a:r>
              <a:t>The relationship between diet, symptoms and overall well-being is often overlooked in care models</a:t>
            </a: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/>
            </a:pPr>
            <a:r>
              <a:t>Poor nutrition = Poor outcomes (disease flare-ups, hospitalizations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The Impact on Quality of Life…"/>
          <p:cNvSpPr txBox="1"/>
          <p:nvPr/>
        </p:nvSpPr>
        <p:spPr>
          <a:xfrm>
            <a:off x="2567826" y="1922661"/>
            <a:ext cx="14632888" cy="492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The Impact on Quality of Life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defRPr b="1" sz="2400"/>
            </a:pPr>
            <a:r>
              <a:t>Malnutrition and restricted diets affect: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Physical energy and strength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Mental health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Social life and daily functioning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b="1" sz="2400"/>
            </a:pPr>
            <a:r>
              <a:rPr b="0"/>
              <a:t>The stigma of “eating differently” or “not being able to eat normal foods”</a:t>
            </a:r>
            <a:endParaRPr b="0"/>
          </a:p>
          <a:p>
            <a:pPr>
              <a:spcBef>
                <a:spcPts val="500"/>
              </a:spcBef>
              <a:defRPr b="1" sz="2400"/>
            </a:pPr>
          </a:p>
          <a:p>
            <a:pPr>
              <a:spcBef>
                <a:spcPts val="500"/>
              </a:spcBef>
              <a:defRPr b="1" sz="2400"/>
            </a:pPr>
            <a:r>
              <a:t>Quality of life is not just surviving - it’s living well!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Gaps in Current Nutritional Care…"/>
          <p:cNvSpPr txBox="1"/>
          <p:nvPr/>
        </p:nvSpPr>
        <p:spPr>
          <a:xfrm>
            <a:off x="2457733" y="2082615"/>
            <a:ext cx="14931108" cy="448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Gaps in Current Nutritional Care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buClr>
                <a:srgbClr val="000000"/>
              </a:buClr>
              <a:defRPr b="1" sz="2400"/>
            </a:pPr>
            <a:r>
              <a:t>Nutritional care is often: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Fragmented or reactive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Not personalized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Lacking psychological support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Dietitians may not be part of the care team in every healthcare setting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What Patients Want…"/>
          <p:cNvSpPr txBox="1"/>
          <p:nvPr/>
        </p:nvSpPr>
        <p:spPr>
          <a:xfrm>
            <a:off x="2464544" y="2118160"/>
            <a:ext cx="15017317" cy="492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What Patients Want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buClr>
                <a:srgbClr val="000000"/>
              </a:buClr>
              <a:defRPr b="1" sz="2400"/>
            </a:pPr>
            <a:r>
              <a:t>Access to: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Dietitians trained in our health condition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Emotional support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Practical, real-life solutions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Education and resources about their disease and nutrition</a:t>
            </a:r>
          </a:p>
          <a:p>
            <a:pPr>
              <a:spcBef>
                <a:spcPts val="500"/>
              </a:spcBef>
              <a:defRPr b="1" sz="2400"/>
            </a:pPr>
          </a:p>
          <a:p>
            <a:pPr>
              <a:spcBef>
                <a:spcPts val="500"/>
              </a:spcBef>
              <a:defRPr b="1" sz="2400"/>
            </a:pPr>
            <a:r>
              <a:t>We want to be partners, not passive recipients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Holistic Nutritional Care…"/>
          <p:cNvSpPr txBox="1"/>
          <p:nvPr/>
        </p:nvSpPr>
        <p:spPr>
          <a:xfrm>
            <a:off x="2335085" y="2366976"/>
            <a:ext cx="15362877" cy="316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Holistic Nutritional Care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buClr>
                <a:srgbClr val="000000"/>
              </a:buClr>
              <a:defRPr b="1" sz="2400"/>
            </a:pPr>
            <a:r>
              <a:t>Holistic nutritional care includes: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Clinical nutrition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Personal goals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Interdisciplinary Care Model…"/>
          <p:cNvSpPr txBox="1"/>
          <p:nvPr/>
        </p:nvSpPr>
        <p:spPr>
          <a:xfrm>
            <a:off x="2350411" y="2064842"/>
            <a:ext cx="15245514" cy="536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Interdisciplinary Care Model</a:t>
            </a:r>
          </a:p>
          <a:p>
            <a:pPr algn="ctr">
              <a:defRPr sz="4400"/>
            </a:pPr>
          </a:p>
          <a:p>
            <a:pPr>
              <a:spcBef>
                <a:spcPts val="500"/>
              </a:spcBef>
              <a:buClr>
                <a:srgbClr val="000000"/>
              </a:buClr>
              <a:defRPr b="1" sz="2400"/>
            </a:pPr>
            <a:r>
              <a:t>Ideal team includes: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Physician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Dietitian 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Psychologist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Social Worker</a:t>
            </a:r>
          </a:p>
          <a:p>
            <a:pPr marL="228600" indent="-228600">
              <a:spcBef>
                <a:spcPts val="500"/>
              </a:spcBef>
              <a:buSzPct val="100000"/>
              <a:buChar char="•"/>
              <a:defRPr sz="2400"/>
            </a:pPr>
            <a:r>
              <a:t>Patient as equal voice</a:t>
            </a:r>
          </a:p>
          <a:p>
            <a:pPr>
              <a:spcBef>
                <a:spcPts val="500"/>
              </a:spcBef>
              <a:defRPr b="1" sz="2400"/>
            </a:pPr>
          </a:p>
          <a:p>
            <a:pPr>
              <a:spcBef>
                <a:spcPts val="500"/>
              </a:spcBef>
              <a:defRPr b="1" sz="2400"/>
            </a:pPr>
            <a:r>
              <a:t>Holistic care is about treating the whole person, not just the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Freeform 3"/>
          <p:cNvSpPr/>
          <p:nvPr/>
        </p:nvSpPr>
        <p:spPr>
          <a:xfrm>
            <a:off x="12277007" y="354535"/>
            <a:ext cx="2707531" cy="1348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The Role of Patient Advocacy…"/>
          <p:cNvSpPr txBox="1"/>
          <p:nvPr/>
        </p:nvSpPr>
        <p:spPr>
          <a:xfrm>
            <a:off x="2200579" y="2029297"/>
            <a:ext cx="15570379" cy="448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The Role of Patient Advocacy</a:t>
            </a:r>
          </a:p>
          <a:p>
            <a:pPr marL="914400" indent="-914400" algn="ctr">
              <a:buSzPct val="100000"/>
              <a:buChar char="•"/>
              <a:defRPr sz="4400"/>
            </a:pPr>
          </a:p>
          <a:p>
            <a:pPr>
              <a:spcBef>
                <a:spcPts val="500"/>
              </a:spcBef>
              <a:buClr>
                <a:srgbClr val="000000"/>
              </a:buClr>
              <a:defRPr b="1" sz="2400"/>
            </a:pPr>
            <a:r>
              <a:t>Advocacy helps: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Raise awareness of hidden burdens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Co-design care pathways and guidelines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Ensure inclusivity in nutritional trials </a:t>
            </a: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</a:p>
          <a:p>
            <a:pPr marL="498763" indent="-498763">
              <a:spcBef>
                <a:spcPts val="500"/>
              </a:spcBef>
              <a:buSzPct val="100000"/>
              <a:buChar char="•"/>
              <a:defRPr sz="2400"/>
            </a:pPr>
            <a:r>
              <a:t>Patient organizations can offer peer support and education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