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61" r:id="rId5"/>
    <p:sldId id="260" r:id="rId6"/>
    <p:sldId id="262" r:id="rId7"/>
    <p:sldId id="263" r:id="rId8"/>
    <p:sldId id="264" r:id="rId9"/>
    <p:sldId id="259" r:id="rId10"/>
  </p:sldIdLst>
  <p:sldSz cx="18288000" cy="102870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descr="Afbeelding met tekst, Lettertype, schermopname, Elektrisch blauw  Door AI gegenereerde inhoud is mogelijk onjuis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4"/>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descr="Afbeelding met tekst, Lettertype, schermopname, Elektrisch blauw  Door AI gegenereerde inhoud is mogelijk onjuist."/>
          <p:cNvSpPr/>
          <p:nvPr/>
        </p:nvSpPr>
        <p:spPr>
          <a:xfrm>
            <a:off x="0" y="-4529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175660"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4"/>
            <a:stretch>
              <a:fillRect/>
            </a:stretch>
          </a:blipFill>
        </p:spPr>
      </p:sp>
      <p:sp>
        <p:nvSpPr>
          <p:cNvPr id="8" name="Ορθογώνιο 7">
            <a:extLst>
              <a:ext uri="{FF2B5EF4-FFF2-40B4-BE49-F238E27FC236}">
                <a16:creationId xmlns:a16="http://schemas.microsoft.com/office/drawing/2014/main" id="{FD2E4A78-8D95-465A-B888-738FD9D921BC}"/>
              </a:ext>
            </a:extLst>
          </p:cNvPr>
          <p:cNvSpPr/>
          <p:nvPr/>
        </p:nvSpPr>
        <p:spPr>
          <a:xfrm>
            <a:off x="990600" y="955372"/>
            <a:ext cx="16687800" cy="5483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                Hellenic Society of Internal Medicine</a:t>
            </a:r>
          </a:p>
        </p:txBody>
      </p:sp>
      <p:pic>
        <p:nvPicPr>
          <p:cNvPr id="1027" name="Picture 3" descr="Ελληνική Εταιρεία Εσωτερικής Παθολογίας">
            <a:extLst>
              <a:ext uri="{FF2B5EF4-FFF2-40B4-BE49-F238E27FC236}">
                <a16:creationId xmlns:a16="http://schemas.microsoft.com/office/drawing/2014/main" id="{86708677-BF75-4D0B-9FAB-EBE796896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4636"/>
            <a:ext cx="2895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a:extLst>
              <a:ext uri="{FF2B5EF4-FFF2-40B4-BE49-F238E27FC236}">
                <a16:creationId xmlns:a16="http://schemas.microsoft.com/office/drawing/2014/main" id="{B3B821B8-B9B6-45D4-9300-E6F6780B7B2B}"/>
              </a:ext>
            </a:extLst>
          </p:cNvPr>
          <p:cNvSpPr/>
          <p:nvPr/>
        </p:nvSpPr>
        <p:spPr>
          <a:xfrm>
            <a:off x="0" y="8592964"/>
            <a:ext cx="7772400" cy="1477328"/>
          </a:xfrm>
          <a:prstGeom prst="rect">
            <a:avLst/>
          </a:prstGeom>
        </p:spPr>
        <p:txBody>
          <a:bodyPr wrap="square">
            <a:spAutoFit/>
          </a:bodyPr>
          <a:lstStyle/>
          <a:p>
            <a:pPr algn="ctr"/>
            <a:r>
              <a:rPr lang="en-US" b="1" dirty="0">
                <a:solidFill>
                  <a:schemeClr val="tx2"/>
                </a:solidFill>
                <a:latin typeface="Calibri" panose="020F0502020204030204" pitchFamily="34" charset="0"/>
                <a:cs typeface="Calibri" panose="020F0502020204030204" pitchFamily="34" charset="0"/>
              </a:rPr>
              <a:t>Dr </a:t>
            </a:r>
            <a:r>
              <a:rPr lang="en-US" b="1" dirty="0" err="1">
                <a:solidFill>
                  <a:schemeClr val="tx2"/>
                </a:solidFill>
                <a:latin typeface="Calibri" panose="020F0502020204030204" pitchFamily="34" charset="0"/>
                <a:cs typeface="Calibri" panose="020F0502020204030204" pitchFamily="34" charset="0"/>
              </a:rPr>
              <a:t>Haris</a:t>
            </a:r>
            <a:r>
              <a:rPr lang="en-US" b="1" dirty="0">
                <a:solidFill>
                  <a:schemeClr val="tx2"/>
                </a:solidFill>
                <a:latin typeface="Calibri" panose="020F0502020204030204" pitchFamily="34" charset="0"/>
                <a:cs typeface="Calibri" panose="020F0502020204030204" pitchFamily="34" charset="0"/>
              </a:rPr>
              <a:t> </a:t>
            </a:r>
            <a:r>
              <a:rPr lang="en-US" b="1" dirty="0" err="1">
                <a:solidFill>
                  <a:schemeClr val="tx2"/>
                </a:solidFill>
                <a:latin typeface="Calibri" panose="020F0502020204030204" pitchFamily="34" charset="0"/>
                <a:cs typeface="Calibri" panose="020F0502020204030204" pitchFamily="34" charset="0"/>
              </a:rPr>
              <a:t>Dimosthenopoulos</a:t>
            </a:r>
            <a:r>
              <a:rPr lang="en-US" b="1" dirty="0">
                <a:solidFill>
                  <a:schemeClr val="tx2"/>
                </a:solidFill>
                <a:latin typeface="Calibri" panose="020F0502020204030204" pitchFamily="34" charset="0"/>
                <a:cs typeface="Calibri" panose="020F0502020204030204" pitchFamily="34" charset="0"/>
              </a:rPr>
              <a:t> </a:t>
            </a:r>
            <a:r>
              <a:rPr lang="en-US" b="1" dirty="0" err="1">
                <a:solidFill>
                  <a:schemeClr val="tx2"/>
                </a:solidFill>
                <a:latin typeface="Calibri" panose="020F0502020204030204" pitchFamily="34" charset="0"/>
                <a:cs typeface="Calibri" panose="020F0502020204030204" pitchFamily="34" charset="0"/>
              </a:rPr>
              <a:t>MMedSci.PhD</a:t>
            </a:r>
            <a:endParaRPr lang="en-US" b="1" dirty="0">
              <a:solidFill>
                <a:schemeClr val="tx2"/>
              </a:solidFill>
              <a:latin typeface="Calibri" panose="020F0502020204030204" pitchFamily="34" charset="0"/>
              <a:cs typeface="Calibri" panose="020F0502020204030204" pitchFamily="34" charset="0"/>
            </a:endParaRPr>
          </a:p>
          <a:p>
            <a:pPr algn="ctr"/>
            <a:r>
              <a:rPr lang="en-US" b="1" dirty="0">
                <a:solidFill>
                  <a:schemeClr val="tx2"/>
                </a:solidFill>
                <a:latin typeface="Calibri" panose="020F0502020204030204" pitchFamily="34" charset="0"/>
                <a:cs typeface="Calibri" panose="020F0502020204030204" pitchFamily="34" charset="0"/>
              </a:rPr>
              <a:t>Chief Dietitian - Biologist</a:t>
            </a:r>
          </a:p>
          <a:p>
            <a:pPr algn="ctr"/>
            <a:r>
              <a:rPr lang="en-US" b="1" dirty="0">
                <a:solidFill>
                  <a:schemeClr val="tx2"/>
                </a:solidFill>
                <a:latin typeface="Calibri" panose="020F0502020204030204" pitchFamily="34" charset="0"/>
                <a:cs typeface="Calibri" panose="020F0502020204030204" pitchFamily="34" charset="0"/>
              </a:rPr>
              <a:t>Dietetic Dept of General Hospital of Athens "</a:t>
            </a:r>
            <a:r>
              <a:rPr lang="en-US" b="1" dirty="0" err="1">
                <a:solidFill>
                  <a:schemeClr val="tx2"/>
                </a:solidFill>
                <a:latin typeface="Calibri" panose="020F0502020204030204" pitchFamily="34" charset="0"/>
                <a:cs typeface="Calibri" panose="020F0502020204030204" pitchFamily="34" charset="0"/>
              </a:rPr>
              <a:t>Laiko</a:t>
            </a:r>
            <a:r>
              <a:rPr lang="en-US" b="1" dirty="0">
                <a:solidFill>
                  <a:schemeClr val="tx2"/>
                </a:solidFill>
                <a:latin typeface="Calibri" panose="020F0502020204030204" pitchFamily="34" charset="0"/>
                <a:cs typeface="Calibri" panose="020F0502020204030204" pitchFamily="34" charset="0"/>
              </a:rPr>
              <a:t>"</a:t>
            </a:r>
          </a:p>
          <a:p>
            <a:pPr algn="ctr"/>
            <a:r>
              <a:rPr lang="en-US" b="1" dirty="0">
                <a:solidFill>
                  <a:schemeClr val="tx2"/>
                </a:solidFill>
                <a:latin typeface="Calibri" panose="020F0502020204030204" pitchFamily="34" charset="0"/>
                <a:cs typeface="Calibri" panose="020F0502020204030204" pitchFamily="34" charset="0"/>
              </a:rPr>
              <a:t>Vice President of </a:t>
            </a:r>
            <a:r>
              <a:rPr lang="en-US" b="1" dirty="0" err="1">
                <a:solidFill>
                  <a:schemeClr val="tx2"/>
                </a:solidFill>
                <a:latin typeface="Calibri" panose="020F0502020204030204" pitchFamily="34" charset="0"/>
                <a:cs typeface="Calibri" panose="020F0502020204030204" pitchFamily="34" charset="0"/>
              </a:rPr>
              <a:t>Empakan</a:t>
            </a:r>
            <a:r>
              <a:rPr lang="el-GR" b="1" dirty="0">
                <a:solidFill>
                  <a:schemeClr val="tx2"/>
                </a:solidFill>
                <a:latin typeface="Calibri" panose="020F0502020204030204" pitchFamily="34" charset="0"/>
                <a:cs typeface="Calibri" panose="020F0502020204030204" pitchFamily="34" charset="0"/>
              </a:rPr>
              <a:t>-</a:t>
            </a:r>
            <a:r>
              <a:rPr lang="en-US" b="1" dirty="0">
                <a:solidFill>
                  <a:schemeClr val="tx2"/>
                </a:solidFill>
                <a:latin typeface="Calibri" panose="020F0502020204030204" pitchFamily="34" charset="0"/>
                <a:cs typeface="Calibri" panose="020F0502020204030204" pitchFamily="34" charset="0"/>
              </a:rPr>
              <a:t>Board member of IDF Europe</a:t>
            </a:r>
            <a:br>
              <a:rPr lang="en-US" b="1" dirty="0">
                <a:solidFill>
                  <a:schemeClr val="tx2"/>
                </a:solidFill>
                <a:latin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cs typeface="Calibri" panose="020F0502020204030204" pitchFamily="34" charset="0"/>
              </a:rPr>
              <a:t>Scientific Secretary of Diabetes Nutrition Study Group (DNSG) </a:t>
            </a:r>
          </a:p>
        </p:txBody>
      </p:sp>
      <p:sp>
        <p:nvSpPr>
          <p:cNvPr id="12" name="Ορθογώνιο 11">
            <a:extLst>
              <a:ext uri="{FF2B5EF4-FFF2-40B4-BE49-F238E27FC236}">
                <a16:creationId xmlns:a16="http://schemas.microsoft.com/office/drawing/2014/main" id="{87D5C3F8-3611-4E35-A9D6-8332FF2213AD}"/>
              </a:ext>
            </a:extLst>
          </p:cNvPr>
          <p:cNvSpPr/>
          <p:nvPr/>
        </p:nvSpPr>
        <p:spPr>
          <a:xfrm>
            <a:off x="2268582" y="1501802"/>
            <a:ext cx="14343017" cy="461665"/>
          </a:xfrm>
          <a:prstGeom prst="rect">
            <a:avLst/>
          </a:prstGeom>
        </p:spPr>
        <p:txBody>
          <a:bodyPr wrap="square">
            <a:spAutoFit/>
          </a:bodyPr>
          <a:lstStyle/>
          <a:p>
            <a:r>
              <a:rPr lang="en-US" sz="2400" b="1" dirty="0">
                <a:solidFill>
                  <a:schemeClr val="bg1"/>
                </a:solidFill>
                <a:latin typeface="Arial" panose="020B0604020202020204" pitchFamily="34" charset="0"/>
              </a:rPr>
              <a:t>Rapid Interview Panel Session: Next Steps in Nutritional Policies by Greek Societies</a:t>
            </a:r>
            <a:endParaRPr lang="el-GR" sz="2400" dirty="0">
              <a:solidFill>
                <a:schemeClr val="bg1"/>
              </a:solidFill>
            </a:endParaRPr>
          </a:p>
        </p:txBody>
      </p:sp>
    </p:spTree>
    <p:extLst>
      <p:ext uri="{BB962C8B-B14F-4D97-AF65-F5344CB8AC3E}">
        <p14:creationId xmlns:p14="http://schemas.microsoft.com/office/powerpoint/2010/main" val="164429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011" y="-1415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905000" y="1387376"/>
            <a:ext cx="15544800" cy="7663636"/>
          </a:xfrm>
          <a:prstGeom prst="rect">
            <a:avLst/>
          </a:prstGeom>
        </p:spPr>
        <p:txBody>
          <a:bodyPr wrap="square">
            <a:spAutoFit/>
          </a:bodyPr>
          <a:lstStyle/>
          <a:p>
            <a:r>
              <a:rPr lang="en-US" b="1" dirty="0">
                <a:latin typeface="Arial" panose="020B0604020202020204" pitchFamily="34" charset="0"/>
              </a:rPr>
              <a:t>Next Steps in Nutritional Policies by Greek Societies</a:t>
            </a:r>
          </a:p>
          <a:p>
            <a:pPr marL="285750" indent="-285750">
              <a:buFontTx/>
              <a:buChar char="-"/>
            </a:pPr>
            <a:endParaRPr lang="el-GR" dirty="0"/>
          </a:p>
          <a:p>
            <a:pPr marL="285750" indent="-285750">
              <a:buFontTx/>
              <a:buChar char="-"/>
            </a:pPr>
            <a:endParaRPr lang="el-GR" dirty="0"/>
          </a:p>
          <a:p>
            <a:pPr marL="285750" indent="-285750">
              <a:buFontTx/>
              <a:buChar char="-"/>
            </a:pPr>
            <a:endParaRPr lang="el-GR" dirty="0"/>
          </a:p>
          <a:p>
            <a:pPr marL="285750" indent="-285750">
              <a:lnSpc>
                <a:spcPct val="150000"/>
              </a:lnSpc>
              <a:buFontTx/>
              <a:buChar char="-"/>
            </a:pPr>
            <a:r>
              <a:rPr lang="en-US" sz="2800" dirty="0"/>
              <a:t>Despite the increased emphasis on obesity and diet-related diseases, </a:t>
            </a:r>
            <a:r>
              <a:rPr lang="en-US" sz="2800" b="1" u="sng" dirty="0">
                <a:solidFill>
                  <a:schemeClr val="accent6">
                    <a:lumMod val="75000"/>
                  </a:schemeClr>
                </a:solidFill>
              </a:rPr>
              <a:t>nutrition education i</a:t>
            </a:r>
            <a:r>
              <a:rPr lang="en-US" sz="2800" dirty="0"/>
              <a:t>s lacking in many internal medicine training programs. </a:t>
            </a:r>
            <a:endParaRPr lang="el-GR" sz="2800" dirty="0"/>
          </a:p>
          <a:p>
            <a:pPr marL="285750" indent="-285750">
              <a:lnSpc>
                <a:spcPct val="150000"/>
              </a:lnSpc>
              <a:buFontTx/>
              <a:buChar char="-"/>
            </a:pPr>
            <a:r>
              <a:rPr lang="en-US" sz="2800" b="1" dirty="0"/>
              <a:t>Hellenic Society of Internal Medicine </a:t>
            </a:r>
            <a:r>
              <a:rPr lang="en-US" sz="2800" dirty="0"/>
              <a:t>provides the opportunity to doctors-members of the society- to learn more about nutrition and nutritional care by including</a:t>
            </a:r>
            <a:r>
              <a:rPr lang="el-GR" sz="2800" dirty="0"/>
              <a:t> a</a:t>
            </a:r>
            <a:r>
              <a:rPr lang="en-US" sz="2800" dirty="0"/>
              <a:t>t least a</a:t>
            </a:r>
            <a:r>
              <a:rPr lang="el-GR" sz="2800" dirty="0"/>
              <a:t> </a:t>
            </a:r>
            <a:r>
              <a:rPr lang="el-GR" sz="2800" b="1" dirty="0" err="1">
                <a:solidFill>
                  <a:schemeClr val="accent6">
                    <a:lumMod val="75000"/>
                  </a:schemeClr>
                </a:solidFill>
              </a:rPr>
              <a:t>Round</a:t>
            </a:r>
            <a:r>
              <a:rPr lang="el-GR" sz="2800" b="1" dirty="0">
                <a:solidFill>
                  <a:schemeClr val="accent6">
                    <a:lumMod val="75000"/>
                  </a:schemeClr>
                </a:solidFill>
              </a:rPr>
              <a:t> </a:t>
            </a:r>
            <a:r>
              <a:rPr lang="el-GR" sz="2800" b="1" dirty="0" err="1">
                <a:solidFill>
                  <a:schemeClr val="accent6">
                    <a:lumMod val="75000"/>
                  </a:schemeClr>
                </a:solidFill>
              </a:rPr>
              <a:t>Table</a:t>
            </a:r>
            <a:r>
              <a:rPr lang="el-GR" sz="2800" b="1" dirty="0">
                <a:solidFill>
                  <a:schemeClr val="accent6">
                    <a:lumMod val="75000"/>
                  </a:schemeClr>
                </a:solidFill>
              </a:rPr>
              <a:t> </a:t>
            </a:r>
            <a:r>
              <a:rPr lang="en-US" sz="2800" b="1" dirty="0">
                <a:solidFill>
                  <a:schemeClr val="accent6">
                    <a:lumMod val="75000"/>
                  </a:schemeClr>
                </a:solidFill>
              </a:rPr>
              <a:t>by clinical dietitians on basic</a:t>
            </a:r>
            <a:r>
              <a:rPr lang="el-GR" sz="2800" b="1" dirty="0">
                <a:solidFill>
                  <a:schemeClr val="accent6">
                    <a:lumMod val="75000"/>
                  </a:schemeClr>
                </a:solidFill>
              </a:rPr>
              <a:t> </a:t>
            </a:r>
            <a:r>
              <a:rPr lang="el-GR" sz="2800" b="1" dirty="0" err="1">
                <a:solidFill>
                  <a:schemeClr val="accent6">
                    <a:lumMod val="75000"/>
                  </a:schemeClr>
                </a:solidFill>
              </a:rPr>
              <a:t>nutrition</a:t>
            </a:r>
            <a:r>
              <a:rPr lang="en-US" sz="2800" b="1" dirty="0">
                <a:solidFill>
                  <a:schemeClr val="accent6">
                    <a:lumMod val="75000"/>
                  </a:schemeClr>
                </a:solidFill>
              </a:rPr>
              <a:t>al</a:t>
            </a:r>
            <a:r>
              <a:rPr lang="el-GR" sz="2800" b="1" dirty="0">
                <a:solidFill>
                  <a:schemeClr val="accent6">
                    <a:lumMod val="75000"/>
                  </a:schemeClr>
                </a:solidFill>
              </a:rPr>
              <a:t> </a:t>
            </a:r>
            <a:r>
              <a:rPr lang="el-GR" sz="2800" b="1" dirty="0" err="1">
                <a:solidFill>
                  <a:schemeClr val="accent6">
                    <a:lumMod val="75000"/>
                  </a:schemeClr>
                </a:solidFill>
              </a:rPr>
              <a:t>issues</a:t>
            </a:r>
            <a:r>
              <a:rPr lang="el-GR" sz="2800" b="1" dirty="0">
                <a:solidFill>
                  <a:schemeClr val="accent6">
                    <a:lumMod val="75000"/>
                  </a:schemeClr>
                </a:solidFill>
              </a:rPr>
              <a:t> </a:t>
            </a:r>
            <a:r>
              <a:rPr lang="en-US" sz="2800" dirty="0"/>
              <a:t>(dietary treatment of metabolic</a:t>
            </a:r>
            <a:r>
              <a:rPr lang="el-GR" sz="2800" dirty="0"/>
              <a:t> </a:t>
            </a:r>
            <a:r>
              <a:rPr lang="el-GR" sz="2800" dirty="0" err="1"/>
              <a:t>diseases</a:t>
            </a:r>
            <a:r>
              <a:rPr lang="el-GR" sz="2800" dirty="0"/>
              <a:t> and </a:t>
            </a:r>
            <a:r>
              <a:rPr lang="el-GR" sz="2800" dirty="0" err="1"/>
              <a:t>disease</a:t>
            </a:r>
            <a:r>
              <a:rPr lang="el-GR" sz="2800" dirty="0"/>
              <a:t> </a:t>
            </a:r>
            <a:r>
              <a:rPr lang="el-GR" sz="2800" dirty="0" err="1"/>
              <a:t>prevention</a:t>
            </a:r>
            <a:r>
              <a:rPr lang="en-US" sz="2800" dirty="0"/>
              <a:t>),</a:t>
            </a:r>
            <a:r>
              <a:rPr lang="el-GR" sz="2800" dirty="0"/>
              <a:t> in the </a:t>
            </a:r>
            <a:r>
              <a:rPr lang="en-US" sz="2800" dirty="0"/>
              <a:t>official </a:t>
            </a:r>
            <a:r>
              <a:rPr lang="el-GR" sz="2800" dirty="0" err="1"/>
              <a:t>program</a:t>
            </a:r>
            <a:r>
              <a:rPr lang="el-GR" sz="2800" dirty="0"/>
              <a:t> of </a:t>
            </a:r>
            <a:r>
              <a:rPr lang="en-US" sz="2800" dirty="0"/>
              <a:t>EEEP’s</a:t>
            </a:r>
            <a:r>
              <a:rPr lang="el-GR" sz="2800" dirty="0"/>
              <a:t> </a:t>
            </a:r>
            <a:r>
              <a:rPr lang="en-US" sz="2800" dirty="0"/>
              <a:t>Annual</a:t>
            </a:r>
            <a:r>
              <a:rPr lang="el-GR" sz="2800" dirty="0"/>
              <a:t> </a:t>
            </a:r>
            <a:r>
              <a:rPr lang="el-GR" sz="2800" dirty="0" err="1"/>
              <a:t>Conference</a:t>
            </a:r>
            <a:endParaRPr lang="en-US" sz="28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p:txBody>
      </p:sp>
      <p:pic>
        <p:nvPicPr>
          <p:cNvPr id="4110" name="Picture 14" descr="28ο Πανελλήνιο Συνέδριο Εσωτερικής Παθολογίας - Ελληνική Εταιρεία  Εσωτερικής Παθολογίας">
            <a:extLst>
              <a:ext uri="{FF2B5EF4-FFF2-40B4-BE49-F238E27FC236}">
                <a16:creationId xmlns:a16="http://schemas.microsoft.com/office/drawing/2014/main" id="{51AC9386-1BDF-483C-B042-7AA1AF058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200" y="6267705"/>
            <a:ext cx="2707530" cy="349439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27ο Πανελλήνιο Συνέδριο Εσωτερικής Παθολογίας | Αθήνα – Ιατρικός Σύλλογος  Πάτρας">
            <a:extLst>
              <a:ext uri="{FF2B5EF4-FFF2-40B4-BE49-F238E27FC236}">
                <a16:creationId xmlns:a16="http://schemas.microsoft.com/office/drawing/2014/main" id="{E8103B6E-72A9-4648-994C-9EC6AC243E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5354" y="6439412"/>
            <a:ext cx="2503306" cy="31509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781174" y="647700"/>
            <a:ext cx="15925800" cy="11264622"/>
          </a:xfrm>
          <a:prstGeom prst="rect">
            <a:avLst/>
          </a:prstGeom>
        </p:spPr>
        <p:txBody>
          <a:bodyPr wrap="square">
            <a:spAutoFit/>
          </a:bodyPr>
          <a:lstStyle/>
          <a:p>
            <a:endParaRPr lang="en-US" b="1" dirty="0">
              <a:latin typeface="Arial" panose="020B0604020202020204" pitchFamily="34" charset="0"/>
            </a:endParaRPr>
          </a:p>
          <a:p>
            <a:endParaRPr lang="en-US" b="1" dirty="0">
              <a:latin typeface="Arial" panose="020B0604020202020204" pitchFamily="34" charset="0"/>
            </a:endParaRPr>
          </a:p>
          <a:p>
            <a:r>
              <a:rPr lang="en-US" b="1" dirty="0">
                <a:latin typeface="Arial" panose="020B0604020202020204" pitchFamily="34" charset="0"/>
              </a:rPr>
              <a:t>Next Steps in Nutritional Policies by Greek Societies</a:t>
            </a:r>
          </a:p>
          <a:p>
            <a:pPr marL="285750" indent="-285750">
              <a:buFontTx/>
              <a:buChar char="-"/>
            </a:pPr>
            <a:endParaRPr lang="el-GR" dirty="0"/>
          </a:p>
          <a:p>
            <a:pPr marL="285750" indent="-285750">
              <a:buFontTx/>
              <a:buChar char="-"/>
            </a:pPr>
            <a:endParaRPr lang="en-US" sz="2400" dirty="0"/>
          </a:p>
          <a:p>
            <a:pPr marL="285750" indent="-285750">
              <a:buFontTx/>
              <a:buChar char="-"/>
            </a:pPr>
            <a:endParaRPr lang="en-US" sz="2400" dirty="0"/>
          </a:p>
          <a:p>
            <a:pPr marL="285750" indent="-285750">
              <a:lnSpc>
                <a:spcPct val="150000"/>
              </a:lnSpc>
              <a:buFontTx/>
              <a:buChar char="-"/>
            </a:pPr>
            <a:r>
              <a:rPr lang="en-US" sz="2800" b="1" dirty="0"/>
              <a:t>Hellenic Society of Internal Medicine </a:t>
            </a:r>
            <a:r>
              <a:rPr lang="el-GR" sz="2800" b="1" dirty="0"/>
              <a:t>(Η</a:t>
            </a:r>
            <a:r>
              <a:rPr lang="en-US" sz="2800" b="1" dirty="0"/>
              <a:t>SIM-EEEP) </a:t>
            </a:r>
            <a:r>
              <a:rPr lang="el-GR" sz="2800" dirty="0" err="1"/>
              <a:t>participates</a:t>
            </a:r>
            <a:r>
              <a:rPr lang="el-GR" sz="2800" dirty="0"/>
              <a:t> </a:t>
            </a:r>
            <a:r>
              <a:rPr lang="el-GR" sz="2800" dirty="0" err="1"/>
              <a:t>with</a:t>
            </a:r>
            <a:r>
              <a:rPr lang="el-GR" sz="2800" dirty="0"/>
              <a:t> </a:t>
            </a:r>
            <a:r>
              <a:rPr lang="el-GR" sz="2800" dirty="0" err="1"/>
              <a:t>sessions</a:t>
            </a:r>
            <a:r>
              <a:rPr lang="el-GR" sz="2800" dirty="0"/>
              <a:t> (</a:t>
            </a:r>
            <a:r>
              <a:rPr lang="el-GR" sz="2800" dirty="0" err="1"/>
              <a:t>round</a:t>
            </a:r>
            <a:r>
              <a:rPr lang="el-GR" sz="2800" dirty="0"/>
              <a:t> </a:t>
            </a:r>
            <a:r>
              <a:rPr lang="el-GR" sz="2800" dirty="0" err="1"/>
              <a:t>tables</a:t>
            </a:r>
            <a:r>
              <a:rPr lang="el-GR" sz="2800" dirty="0"/>
              <a:t> </a:t>
            </a:r>
            <a:r>
              <a:rPr lang="el-GR" sz="2800" dirty="0" err="1"/>
              <a:t>or</a:t>
            </a:r>
            <a:r>
              <a:rPr lang="el-GR" sz="2800" dirty="0"/>
              <a:t> </a:t>
            </a:r>
            <a:r>
              <a:rPr lang="el-GR" sz="2800" dirty="0" err="1"/>
              <a:t>lectures</a:t>
            </a:r>
            <a:r>
              <a:rPr lang="el-GR" sz="2800" dirty="0"/>
              <a:t>) in </a:t>
            </a:r>
            <a:r>
              <a:rPr lang="el-GR" sz="2800" dirty="0" err="1"/>
              <a:t>conferences</a:t>
            </a:r>
            <a:r>
              <a:rPr lang="el-GR" sz="2800" dirty="0"/>
              <a:t> of </a:t>
            </a:r>
            <a:r>
              <a:rPr lang="el-GR" sz="2800" dirty="0" err="1"/>
              <a:t>related</a:t>
            </a:r>
            <a:r>
              <a:rPr lang="el-GR" sz="2800" dirty="0"/>
              <a:t> </a:t>
            </a:r>
            <a:r>
              <a:rPr lang="el-GR" sz="2800" dirty="0" err="1"/>
              <a:t>medical</a:t>
            </a:r>
            <a:r>
              <a:rPr lang="el-GR" sz="2800" dirty="0"/>
              <a:t> </a:t>
            </a:r>
            <a:r>
              <a:rPr lang="el-GR" sz="2800" dirty="0" err="1"/>
              <a:t>bodies</a:t>
            </a:r>
            <a:r>
              <a:rPr lang="el-GR" sz="2800" dirty="0"/>
              <a:t> </a:t>
            </a:r>
            <a:r>
              <a:rPr lang="el-GR" sz="2800" dirty="0" err="1"/>
              <a:t>such</a:t>
            </a:r>
            <a:r>
              <a:rPr lang="el-GR" sz="2800" dirty="0"/>
              <a:t> </a:t>
            </a:r>
            <a:r>
              <a:rPr lang="el-GR" sz="2800" dirty="0" err="1"/>
              <a:t>as</a:t>
            </a:r>
            <a:r>
              <a:rPr lang="el-GR" sz="2800" dirty="0"/>
              <a:t> the </a:t>
            </a:r>
            <a:r>
              <a:rPr lang="en-US" sz="2800" dirty="0"/>
              <a:t>Hellenic Diabetes Association, the </a:t>
            </a:r>
            <a:r>
              <a:rPr lang="el-GR" sz="2800" dirty="0"/>
              <a:t>Hellenic </a:t>
            </a:r>
            <a:r>
              <a:rPr lang="el-GR" sz="2800" dirty="0" err="1"/>
              <a:t>Atherosclerosis</a:t>
            </a:r>
            <a:r>
              <a:rPr lang="el-GR" sz="2800" dirty="0"/>
              <a:t> Society, the Hellenic </a:t>
            </a:r>
            <a:r>
              <a:rPr lang="el-GR" sz="2800" dirty="0" err="1"/>
              <a:t>Medical</a:t>
            </a:r>
            <a:r>
              <a:rPr lang="el-GR" sz="2800" dirty="0"/>
              <a:t> Society of </a:t>
            </a:r>
            <a:r>
              <a:rPr lang="el-GR" sz="2800" dirty="0" err="1"/>
              <a:t>Obesity</a:t>
            </a:r>
            <a:r>
              <a:rPr lang="en-US" sz="2800" dirty="0"/>
              <a:t>, including lectures on nutritional therapy of metabolic diseases</a:t>
            </a:r>
          </a:p>
          <a:p>
            <a:pPr marL="285750" indent="-285750">
              <a:lnSpc>
                <a:spcPct val="150000"/>
              </a:lnSpc>
              <a:buFontTx/>
              <a:buChar char="-"/>
            </a:pPr>
            <a:endParaRPr lang="en-US" sz="2800" dirty="0"/>
          </a:p>
          <a:p>
            <a:pPr marL="285750" indent="-285750">
              <a:lnSpc>
                <a:spcPct val="150000"/>
              </a:lnSpc>
              <a:buFontTx/>
              <a:buChar char="-"/>
            </a:pPr>
            <a:endParaRPr lang="en-US" sz="2800" dirty="0"/>
          </a:p>
          <a:p>
            <a:pPr marL="285750" indent="-285750">
              <a:lnSpc>
                <a:spcPct val="150000"/>
              </a:lnSpc>
              <a:buFontTx/>
              <a:buChar char="-"/>
            </a:pPr>
            <a:endParaRPr lang="en-US" sz="2800" dirty="0"/>
          </a:p>
          <a:p>
            <a:pPr marL="285750" indent="-285750">
              <a:lnSpc>
                <a:spcPct val="150000"/>
              </a:lnSpc>
              <a:buFontTx/>
              <a:buChar char="-"/>
            </a:pPr>
            <a:r>
              <a:rPr lang="en-US" sz="2800" dirty="0"/>
              <a:t>Hellenic Diabetes Association, which is a </a:t>
            </a:r>
            <a:r>
              <a:rPr lang="en-US" sz="2800" b="1" dirty="0">
                <a:solidFill>
                  <a:srgbClr val="FF0000"/>
                </a:solidFill>
              </a:rPr>
              <a:t>strong partner of EEEP, </a:t>
            </a:r>
            <a:r>
              <a:rPr lang="en-US" sz="2800" dirty="0"/>
              <a:t>is producing dietary guidelines and books  for people on T1DM and T2DM and organizes webinars on nutritional sessions</a:t>
            </a:r>
            <a:endParaRPr lang="el-GR" sz="2800" dirty="0"/>
          </a:p>
          <a:p>
            <a:pPr marL="285750" indent="-285750">
              <a:lnSpc>
                <a:spcPct val="150000"/>
              </a:lnSpc>
              <a:buFontTx/>
              <a:buChar char="-"/>
            </a:pPr>
            <a:r>
              <a:rPr lang="en-US" sz="2800" dirty="0"/>
              <a:t>Dietitians are very often board members of EDE or EIEP contributing in the promotion of healthy eating, and of the therapeutic value of diet in obesity, diabetes, giving lectures in schools and associations etc.</a:t>
            </a:r>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p:txBody>
      </p:sp>
      <p:pic>
        <p:nvPicPr>
          <p:cNvPr id="4102" name="Picture 6" descr="Hellenic Atherosclerosis Society - International Lipid Expert Panel">
            <a:extLst>
              <a:ext uri="{FF2B5EF4-FFF2-40B4-BE49-F238E27FC236}">
                <a16:creationId xmlns:a16="http://schemas.microsoft.com/office/drawing/2014/main" id="{7E1DFBB2-3309-4093-A2A0-BA52A6DB4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143500"/>
            <a:ext cx="2000251"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ΕΔΕ (@ede_gr) / X">
            <a:extLst>
              <a:ext uri="{FF2B5EF4-FFF2-40B4-BE49-F238E27FC236}">
                <a16:creationId xmlns:a16="http://schemas.microsoft.com/office/drawing/2014/main" id="{19C11D01-12C3-4D73-98B8-B6FF1334A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70638"/>
            <a:ext cx="284797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Νέο Διοικητικό Συμβούλιο στην Ελληνική Ιατρική Εταιρεία Παχυσαρκίας -  healthdaily.gr | Health Daily">
            <a:extLst>
              <a:ext uri="{FF2B5EF4-FFF2-40B4-BE49-F238E27FC236}">
                <a16:creationId xmlns:a16="http://schemas.microsoft.com/office/drawing/2014/main" id="{CDC2AAC3-A5CF-4743-901C-49E115D8E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0212" y="497063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905000" y="1702864"/>
            <a:ext cx="15544800" cy="6247864"/>
          </a:xfrm>
          <a:prstGeom prst="rect">
            <a:avLst/>
          </a:prstGeom>
        </p:spPr>
        <p:txBody>
          <a:bodyPr wrap="square">
            <a:spAutoFit/>
          </a:bodyPr>
          <a:lstStyle/>
          <a:p>
            <a:r>
              <a:rPr lang="en-US" b="1" dirty="0">
                <a:latin typeface="Arial" panose="020B0604020202020204" pitchFamily="34" charset="0"/>
              </a:rPr>
              <a:t>Next Steps in Nutritional Policies by Greek Societies</a:t>
            </a:r>
          </a:p>
          <a:p>
            <a:pPr marL="285750" indent="-285750">
              <a:buFontTx/>
              <a:buChar char="-"/>
            </a:pPr>
            <a:endParaRPr lang="el-GR" dirty="0"/>
          </a:p>
          <a:p>
            <a:pPr marL="285750" indent="-285750">
              <a:buFontTx/>
              <a:buChar char="-"/>
            </a:pPr>
            <a:endParaRPr lang="el-GR" sz="2400" dirty="0"/>
          </a:p>
          <a:p>
            <a:pPr marL="285750" indent="-285750">
              <a:buFontTx/>
              <a:buChar char="-"/>
            </a:pPr>
            <a:r>
              <a:rPr lang="el-GR" sz="3200" b="1" dirty="0"/>
              <a:t>Η</a:t>
            </a:r>
            <a:r>
              <a:rPr lang="en-US" sz="3200" b="1" dirty="0"/>
              <a:t>SIM </a:t>
            </a:r>
            <a:r>
              <a:rPr lang="en-US" sz="3200" dirty="0"/>
              <a:t>in cooperation with </a:t>
            </a:r>
            <a:r>
              <a:rPr lang="en-US" sz="3200" b="1" dirty="0"/>
              <a:t>“</a:t>
            </a:r>
            <a:r>
              <a:rPr lang="el-GR" sz="3200" b="1" dirty="0"/>
              <a:t>Ε</a:t>
            </a:r>
            <a:r>
              <a:rPr lang="en-US" sz="3200" b="1" dirty="0" err="1"/>
              <a:t>xercise</a:t>
            </a:r>
            <a:r>
              <a:rPr lang="en-US" sz="3200" b="1" dirty="0"/>
              <a:t> is medicine” </a:t>
            </a:r>
            <a:r>
              <a:rPr lang="en-US" sz="3200" dirty="0"/>
              <a:t>is promoting a more active lifestyle </a:t>
            </a:r>
            <a:endParaRPr lang="el-GR" sz="32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l-GR" sz="2400" dirty="0"/>
          </a:p>
          <a:p>
            <a:pPr marL="285750" indent="-285750">
              <a:buFontTx/>
              <a:buChar char="-"/>
            </a:pPr>
            <a:endParaRPr lang="en-US" sz="2800" dirty="0"/>
          </a:p>
          <a:p>
            <a:pPr marL="285750" indent="-285750">
              <a:buFontTx/>
              <a:buChar char="-"/>
            </a:pPr>
            <a:r>
              <a:rPr lang="en-US" sz="3200" b="1" dirty="0"/>
              <a:t>Hellenic Society of Internal Medicine </a:t>
            </a:r>
            <a:r>
              <a:rPr lang="el-GR" sz="3200" dirty="0" err="1"/>
              <a:t>has</a:t>
            </a:r>
            <a:r>
              <a:rPr lang="el-GR" sz="3200" dirty="0"/>
              <a:t> </a:t>
            </a:r>
            <a:r>
              <a:rPr lang="el-GR" sz="3200" dirty="0" err="1"/>
              <a:t>representatives</a:t>
            </a:r>
            <a:r>
              <a:rPr lang="el-GR" sz="3200" dirty="0"/>
              <a:t> in the </a:t>
            </a:r>
            <a:r>
              <a:rPr lang="el-GR" sz="3200" dirty="0" err="1"/>
              <a:t>Working</a:t>
            </a:r>
            <a:r>
              <a:rPr lang="el-GR" sz="3200" dirty="0"/>
              <a:t> </a:t>
            </a:r>
            <a:r>
              <a:rPr lang="el-GR" sz="3200" dirty="0" err="1"/>
              <a:t>Group</a:t>
            </a:r>
            <a:r>
              <a:rPr lang="el-GR" sz="3200" dirty="0"/>
              <a:t> "</a:t>
            </a:r>
            <a:r>
              <a:rPr lang="el-GR" sz="3200" dirty="0" err="1"/>
              <a:t>Diabetes</a:t>
            </a:r>
            <a:r>
              <a:rPr lang="el-GR" sz="3200" dirty="0"/>
              <a:t> &amp; </a:t>
            </a:r>
            <a:r>
              <a:rPr lang="el-GR" sz="3200" dirty="0" err="1"/>
              <a:t>Obesity</a:t>
            </a:r>
            <a:r>
              <a:rPr lang="el-GR" sz="3200" dirty="0"/>
              <a:t> </a:t>
            </a:r>
            <a:r>
              <a:rPr lang="el-GR" sz="3200" dirty="0" err="1"/>
              <a:t>Group</a:t>
            </a:r>
            <a:r>
              <a:rPr lang="el-GR" sz="3200" dirty="0"/>
              <a:t>" of EFIM (European </a:t>
            </a:r>
            <a:r>
              <a:rPr lang="el-GR" sz="3200" dirty="0" err="1"/>
              <a:t>Federation</a:t>
            </a:r>
            <a:r>
              <a:rPr lang="el-GR" sz="3200" dirty="0"/>
              <a:t> of Internal </a:t>
            </a:r>
            <a:r>
              <a:rPr lang="el-GR" sz="3200" dirty="0" err="1"/>
              <a:t>Medicine</a:t>
            </a:r>
            <a:r>
              <a:rPr lang="el-GR" sz="3200" dirty="0"/>
              <a:t>) </a:t>
            </a:r>
            <a:endParaRPr lang="en-US" sz="3200" dirty="0"/>
          </a:p>
          <a:p>
            <a:pPr marL="285750" indent="-285750">
              <a:buFontTx/>
              <a:buChar char="-"/>
            </a:pPr>
            <a:r>
              <a:rPr lang="en-US" sz="3200" dirty="0"/>
              <a:t>The objectives of the </a:t>
            </a:r>
            <a:r>
              <a:rPr lang="en-US" sz="3200" b="1" dirty="0"/>
              <a:t>Diabetes and Obesity Clinical Working Group</a:t>
            </a:r>
            <a:r>
              <a:rPr lang="en-US" sz="3200" dirty="0"/>
              <a:t> is to promote the awareness of diabetes among European Internists and to promote common European strategies for prevention, diagnosis, and therapy of patients with diabetes and/or obesity.</a:t>
            </a:r>
          </a:p>
          <a:p>
            <a:pPr marL="285750" indent="-285750">
              <a:buFontTx/>
              <a:buChar char="-"/>
            </a:pPr>
            <a:endParaRPr lang="en-US" sz="2400" dirty="0"/>
          </a:p>
          <a:p>
            <a:pPr marL="285750" indent="-285750">
              <a:buFontTx/>
              <a:buChar char="-"/>
            </a:pPr>
            <a:endParaRPr lang="en-US" sz="2400" dirty="0"/>
          </a:p>
        </p:txBody>
      </p:sp>
      <p:pic>
        <p:nvPicPr>
          <p:cNvPr id="2054" name="Picture 6" descr="https://efim.org/sites/default/files/styles/page-x-large/public/efim-working-groups-02.jpg?itok=0X84Il1r">
            <a:extLst>
              <a:ext uri="{FF2B5EF4-FFF2-40B4-BE49-F238E27FC236}">
                <a16:creationId xmlns:a16="http://schemas.microsoft.com/office/drawing/2014/main" id="{FC71F7FF-122E-4358-893F-18A37CE29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820" y="7429500"/>
            <a:ext cx="7143032" cy="2883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Ελληνική Εταιρεία Εσωτερικής Παθολογίας">
            <a:extLst>
              <a:ext uri="{FF2B5EF4-FFF2-40B4-BE49-F238E27FC236}">
                <a16:creationId xmlns:a16="http://schemas.microsoft.com/office/drawing/2014/main" id="{6674F5B3-967C-413C-9849-4E2AA5B78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484" y="8027044"/>
            <a:ext cx="5495188" cy="1652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xercise is Medicine – Greece | Ελληνική Εταιρία Βιοχημείας και Φυσιολογίας  της Άσκησης">
            <a:extLst>
              <a:ext uri="{FF2B5EF4-FFF2-40B4-BE49-F238E27FC236}">
                <a16:creationId xmlns:a16="http://schemas.microsoft.com/office/drawing/2014/main" id="{6C91F598-E89F-4CFD-9EBB-1E53ECFED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2400" y="3119662"/>
            <a:ext cx="5451070" cy="144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8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905000" y="1702864"/>
            <a:ext cx="15544800" cy="5693866"/>
          </a:xfrm>
          <a:prstGeom prst="rect">
            <a:avLst/>
          </a:prstGeom>
        </p:spPr>
        <p:txBody>
          <a:bodyPr wrap="square">
            <a:spAutoFit/>
          </a:bodyPr>
          <a:lstStyle/>
          <a:p>
            <a:r>
              <a:rPr lang="en-US" b="1" dirty="0">
                <a:latin typeface="Arial" panose="020B0604020202020204" pitchFamily="34" charset="0"/>
              </a:rPr>
              <a:t>Next Steps in Nutritional Policies by Greek Societies</a:t>
            </a:r>
          </a:p>
          <a:p>
            <a:pPr marL="285750" indent="-285750">
              <a:buFontTx/>
              <a:buChar char="-"/>
            </a:pPr>
            <a:endParaRPr lang="el-GR" dirty="0"/>
          </a:p>
          <a:p>
            <a:pPr marL="285750" indent="-285750">
              <a:buFontTx/>
              <a:buChar char="-"/>
            </a:pPr>
            <a:endParaRPr lang="en-US" sz="2400" dirty="0"/>
          </a:p>
          <a:p>
            <a:pPr marL="285750" indent="-285750">
              <a:lnSpc>
                <a:spcPct val="200000"/>
              </a:lnSpc>
              <a:buFontTx/>
              <a:buChar char="-"/>
            </a:pPr>
            <a:r>
              <a:rPr lang="en-US" sz="2800" b="1" dirty="0"/>
              <a:t>Hellenic Society of Internal Medicine </a:t>
            </a:r>
            <a:r>
              <a:rPr lang="el-GR" sz="2800" dirty="0" err="1"/>
              <a:t>is</a:t>
            </a:r>
            <a:r>
              <a:rPr lang="el-GR" sz="2800" dirty="0"/>
              <a:t> </a:t>
            </a:r>
            <a:r>
              <a:rPr lang="el-GR" sz="2800" dirty="0" err="1"/>
              <a:t>also</a:t>
            </a:r>
            <a:r>
              <a:rPr lang="el-GR" sz="2800" dirty="0"/>
              <a:t> a </a:t>
            </a:r>
            <a:r>
              <a:rPr lang="el-GR" sz="2800" dirty="0" err="1"/>
              <a:t>founding</a:t>
            </a:r>
            <a:r>
              <a:rPr lang="el-GR" sz="2800" dirty="0"/>
              <a:t> </a:t>
            </a:r>
            <a:r>
              <a:rPr lang="el-GR" sz="2800" dirty="0" err="1"/>
              <a:t>member</a:t>
            </a:r>
            <a:r>
              <a:rPr lang="el-GR" sz="2800" dirty="0"/>
              <a:t> of the ALLIANCE TO COMBAT OBESITY (Action4Obesity), </a:t>
            </a:r>
            <a:r>
              <a:rPr lang="el-GR" sz="2800" dirty="0" err="1"/>
              <a:t>through</a:t>
            </a:r>
            <a:r>
              <a:rPr lang="el-GR" sz="2800" dirty="0"/>
              <a:t> </a:t>
            </a:r>
            <a:r>
              <a:rPr lang="el-GR" sz="2800" dirty="0" err="1"/>
              <a:t>which</a:t>
            </a:r>
            <a:r>
              <a:rPr lang="el-GR" sz="2800" dirty="0"/>
              <a:t> </a:t>
            </a:r>
            <a:r>
              <a:rPr lang="el-GR" sz="2800" dirty="0" err="1"/>
              <a:t>events</a:t>
            </a:r>
            <a:r>
              <a:rPr lang="el-GR" sz="2800" dirty="0"/>
              <a:t> </a:t>
            </a:r>
            <a:r>
              <a:rPr lang="el-GR" sz="2800" dirty="0" err="1"/>
              <a:t>are</a:t>
            </a:r>
            <a:r>
              <a:rPr lang="el-GR" sz="2800" dirty="0"/>
              <a:t> </a:t>
            </a:r>
            <a:r>
              <a:rPr lang="el-GR" sz="2800" dirty="0" err="1"/>
              <a:t>held</a:t>
            </a:r>
            <a:r>
              <a:rPr lang="el-GR" sz="2800" dirty="0"/>
              <a:t> on </a:t>
            </a:r>
            <a:r>
              <a:rPr lang="el-GR" sz="2800" dirty="0" err="1"/>
              <a:t>nutrition</a:t>
            </a:r>
            <a:r>
              <a:rPr lang="el-GR" sz="2800" dirty="0"/>
              <a:t> </a:t>
            </a:r>
            <a:r>
              <a:rPr lang="el-GR" sz="2800" dirty="0" err="1"/>
              <a:t>issues</a:t>
            </a:r>
            <a:r>
              <a:rPr lang="el-GR" sz="2800" dirty="0"/>
              <a:t>, </a:t>
            </a:r>
            <a:r>
              <a:rPr lang="el-GR" sz="2800" dirty="0" err="1"/>
              <a:t>prevention</a:t>
            </a:r>
            <a:r>
              <a:rPr lang="el-GR" sz="2800" dirty="0"/>
              <a:t> and </a:t>
            </a:r>
            <a:r>
              <a:rPr lang="el-GR" sz="2800" dirty="0" err="1"/>
              <a:t>treatment</a:t>
            </a:r>
            <a:r>
              <a:rPr lang="el-GR" sz="2800" dirty="0"/>
              <a:t> of </a:t>
            </a:r>
            <a:r>
              <a:rPr lang="el-GR" sz="2800" dirty="0" err="1"/>
              <a:t>Obesity</a:t>
            </a:r>
            <a:r>
              <a:rPr lang="el-GR" sz="2800" dirty="0"/>
              <a:t> for </a:t>
            </a:r>
            <a:r>
              <a:rPr lang="el-GR" sz="2800" dirty="0" err="1"/>
              <a:t>health</a:t>
            </a:r>
            <a:r>
              <a:rPr lang="el-GR" sz="2800" dirty="0"/>
              <a:t> </a:t>
            </a:r>
            <a:r>
              <a:rPr lang="el-GR" sz="2800" dirty="0" err="1"/>
              <a:t>professionals</a:t>
            </a:r>
            <a:r>
              <a:rPr lang="el-GR" sz="2800" dirty="0"/>
              <a:t> and the </a:t>
            </a:r>
            <a:r>
              <a:rPr lang="el-GR" sz="2800" dirty="0" err="1"/>
              <a:t>community</a:t>
            </a:r>
            <a:r>
              <a:rPr lang="en-US" sz="2800" dirty="0"/>
              <a:t>.</a:t>
            </a:r>
          </a:p>
          <a:p>
            <a:pPr marL="285750" indent="-285750">
              <a:lnSpc>
                <a:spcPct val="200000"/>
              </a:lnSpc>
              <a:buFontTx/>
              <a:buChar char="-"/>
            </a:pPr>
            <a:r>
              <a:rPr lang="en-US" sz="2800" dirty="0"/>
              <a:t>Action4Obesity will produce the new “National Medical and Dietary Guidelines for Obesity”, in association with many medical and dietetic Associations</a:t>
            </a:r>
          </a:p>
          <a:p>
            <a:pPr marL="285750" indent="-285750">
              <a:buFontTx/>
              <a:buChar char="-"/>
            </a:pPr>
            <a:endParaRPr lang="en-US" sz="2400" dirty="0"/>
          </a:p>
        </p:txBody>
      </p:sp>
      <p:pic>
        <p:nvPicPr>
          <p:cNvPr id="4098" name="Picture 2" descr="Summit για την καταπολέμηση της παχυσαρκίας ⋆ Childhood-obesity.gr">
            <a:extLst>
              <a:ext uri="{FF2B5EF4-FFF2-40B4-BE49-F238E27FC236}">
                <a16:creationId xmlns:a16="http://schemas.microsoft.com/office/drawing/2014/main" id="{39BE4B10-31F5-49BC-BDF7-06E2A70E4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5864" y="6929777"/>
            <a:ext cx="4365361" cy="21417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action4obesitycongress.gr/wp-content/uploads/2024/11/21.10.24_Speakers_Proapaitoumena-1-scaled.jpg">
            <a:extLst>
              <a:ext uri="{FF2B5EF4-FFF2-40B4-BE49-F238E27FC236}">
                <a16:creationId xmlns:a16="http://schemas.microsoft.com/office/drawing/2014/main" id="{10C90CEE-01FA-4CCE-9D86-63484E8B51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7163035"/>
            <a:ext cx="4809629" cy="2705416"/>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4C884272-3225-49EF-AFB8-E48E0601B2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6946854"/>
            <a:ext cx="4677576" cy="3137777"/>
          </a:xfrm>
          <a:prstGeom prst="rect">
            <a:avLst/>
          </a:prstGeom>
        </p:spPr>
      </p:pic>
    </p:spTree>
    <p:extLst>
      <p:ext uri="{BB962C8B-B14F-4D97-AF65-F5344CB8AC3E}">
        <p14:creationId xmlns:p14="http://schemas.microsoft.com/office/powerpoint/2010/main" val="293010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905000" y="1702864"/>
            <a:ext cx="12573000" cy="9694962"/>
          </a:xfrm>
          <a:prstGeom prst="rect">
            <a:avLst/>
          </a:prstGeom>
        </p:spPr>
        <p:txBody>
          <a:bodyPr wrap="square">
            <a:spAutoFit/>
          </a:bodyPr>
          <a:lstStyle/>
          <a:p>
            <a:r>
              <a:rPr lang="en-US" b="1" dirty="0">
                <a:latin typeface="Arial" panose="020B0604020202020204" pitchFamily="34" charset="0"/>
              </a:rPr>
              <a:t>Next Steps in Nutritional Policies by Greek Societies</a:t>
            </a:r>
          </a:p>
          <a:p>
            <a:pPr marL="285750" indent="-285750">
              <a:buFontTx/>
              <a:buChar char="-"/>
            </a:pPr>
            <a:endParaRPr lang="el-GR" dirty="0"/>
          </a:p>
          <a:p>
            <a:pPr marL="285750" indent="-285750">
              <a:buFontTx/>
              <a:buChar char="-"/>
            </a:pPr>
            <a:endParaRPr lang="en-US" sz="2400" dirty="0"/>
          </a:p>
          <a:p>
            <a:pPr marL="285750" indent="-285750">
              <a:buFontTx/>
              <a:buChar char="-"/>
            </a:pPr>
            <a:endParaRPr lang="en-US" sz="2400" dirty="0"/>
          </a:p>
          <a:p>
            <a:pPr marL="285750" indent="-285750">
              <a:buFontTx/>
              <a:buChar char="-"/>
            </a:pPr>
            <a:r>
              <a:rPr lang="en-US" sz="2800" b="1" dirty="0"/>
              <a:t>Hellenic Society of Internal Medicine</a:t>
            </a:r>
            <a:r>
              <a:rPr lang="el-GR" sz="2800" dirty="0"/>
              <a:t> </a:t>
            </a:r>
            <a:r>
              <a:rPr lang="el-GR" sz="2800" dirty="0" err="1"/>
              <a:t>participates</a:t>
            </a:r>
            <a:r>
              <a:rPr lang="el-GR" sz="2800" dirty="0"/>
              <a:t> in </a:t>
            </a:r>
            <a:r>
              <a:rPr lang="el-GR" sz="2800" dirty="0" err="1"/>
              <a:t>scientific</a:t>
            </a:r>
            <a:r>
              <a:rPr lang="el-GR" sz="2800" dirty="0"/>
              <a:t> </a:t>
            </a:r>
            <a:r>
              <a:rPr lang="el-GR" sz="2800" dirty="0" err="1"/>
              <a:t>events</a:t>
            </a:r>
            <a:r>
              <a:rPr lang="el-GR" sz="2800" dirty="0"/>
              <a:t> and </a:t>
            </a:r>
            <a:r>
              <a:rPr lang="el-GR" sz="2800" dirty="0" err="1"/>
              <a:t>events</a:t>
            </a:r>
            <a:r>
              <a:rPr lang="el-GR" sz="2800" dirty="0"/>
              <a:t> for the </a:t>
            </a:r>
            <a:r>
              <a:rPr lang="el-GR" sz="2800" dirty="0" err="1"/>
              <a:t>public</a:t>
            </a:r>
            <a:r>
              <a:rPr lang="el-GR" sz="2800" dirty="0"/>
              <a:t> on the </a:t>
            </a:r>
            <a:r>
              <a:rPr lang="el-GR" sz="2800" dirty="0" err="1"/>
              <a:t>benefits</a:t>
            </a:r>
            <a:r>
              <a:rPr lang="el-GR" sz="2800" dirty="0"/>
              <a:t> of the </a:t>
            </a:r>
            <a:r>
              <a:rPr lang="el-GR" sz="2800" dirty="0" err="1"/>
              <a:t>Mediterranean</a:t>
            </a:r>
            <a:r>
              <a:rPr lang="el-GR" sz="2800" dirty="0"/>
              <a:t> </a:t>
            </a:r>
            <a:r>
              <a:rPr lang="el-GR" sz="2800" dirty="0" err="1"/>
              <a:t>diet</a:t>
            </a:r>
            <a:r>
              <a:rPr lang="en-US" sz="2800" dirty="0"/>
              <a:t>, dietary treatment and other nutritional issues</a:t>
            </a:r>
          </a:p>
          <a:p>
            <a:pPr marL="285750" indent="-285750">
              <a:buFontTx/>
              <a:buChar char="-"/>
            </a:pPr>
            <a:r>
              <a:rPr lang="en-US" sz="2800" dirty="0"/>
              <a:t>Strong cooperation with ELODI and POSSASDIA (the two national associations of people on diabetes)</a:t>
            </a:r>
          </a:p>
          <a:p>
            <a:pPr marL="285750" indent="-285750">
              <a:buFontTx/>
              <a:buChar char="-"/>
            </a:pPr>
            <a:endParaRPr lang="en-US" sz="2800" dirty="0"/>
          </a:p>
          <a:p>
            <a:pPr marL="285750" indent="-285750">
              <a:buFontTx/>
              <a:buChar char="-"/>
            </a:pPr>
            <a:r>
              <a:rPr lang="en-US" sz="2800" b="1" dirty="0"/>
              <a:t>“DIABETES Magazine – Hellenic Diabetes Federation (ELODI)</a:t>
            </a:r>
          </a:p>
          <a:p>
            <a:pPr marL="285750" indent="-285750">
              <a:buFontTx/>
              <a:buChar char="-"/>
            </a:pPr>
            <a:r>
              <a:rPr lang="en-US" sz="2800" dirty="0"/>
              <a:t>The Hellenic Diabetes Federation is addressed to doctors and health professionals as well as to ordinary, aware citizens. </a:t>
            </a:r>
          </a:p>
          <a:p>
            <a:pPr marL="285750" indent="-285750">
              <a:buFontTx/>
              <a:buChar char="-"/>
            </a:pPr>
            <a:r>
              <a:rPr lang="en-US" sz="2800" dirty="0"/>
              <a:t>The editorial team of the magazine consists of doctors and dietitians in the field of diabetes. </a:t>
            </a:r>
          </a:p>
          <a:p>
            <a:pPr marL="285750" indent="-285750">
              <a:buFontTx/>
              <a:buChar char="-"/>
            </a:pPr>
            <a:r>
              <a:rPr lang="en-US" sz="2800" dirty="0"/>
              <a:t>The articles published in each issue are selected with great care, with a view to providing complete and valid information on scientific issues of diabetes, the new technologies that are or will be available to people with diabetes, as well as everyday issues and dietary topics that concern people on DM and their caregivers.</a:t>
            </a:r>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sz="2400" dirty="0"/>
          </a:p>
        </p:txBody>
      </p:sp>
      <p:pic>
        <p:nvPicPr>
          <p:cNvPr id="6" name="Εικόνα 5">
            <a:extLst>
              <a:ext uri="{FF2B5EF4-FFF2-40B4-BE49-F238E27FC236}">
                <a16:creationId xmlns:a16="http://schemas.microsoft.com/office/drawing/2014/main" id="{DA6EBCE9-C67D-4F7F-B43D-C25526977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4937" y="4686300"/>
            <a:ext cx="3554595" cy="5448869"/>
          </a:xfrm>
          <a:prstGeom prst="rect">
            <a:avLst/>
          </a:prstGeom>
        </p:spPr>
      </p:pic>
    </p:spTree>
    <p:extLst>
      <p:ext uri="{BB962C8B-B14F-4D97-AF65-F5344CB8AC3E}">
        <p14:creationId xmlns:p14="http://schemas.microsoft.com/office/powerpoint/2010/main" val="41110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Ορθογώνιο 3">
            <a:extLst>
              <a:ext uri="{FF2B5EF4-FFF2-40B4-BE49-F238E27FC236}">
                <a16:creationId xmlns:a16="http://schemas.microsoft.com/office/drawing/2014/main" id="{63C5AB83-7A03-4784-9C93-E7A9F42D015E}"/>
              </a:ext>
            </a:extLst>
          </p:cNvPr>
          <p:cNvSpPr/>
          <p:nvPr/>
        </p:nvSpPr>
        <p:spPr>
          <a:xfrm>
            <a:off x="1981200" y="2890837"/>
            <a:ext cx="9829800" cy="5632311"/>
          </a:xfrm>
          <a:prstGeom prst="rect">
            <a:avLst/>
          </a:prstGeom>
        </p:spPr>
        <p:txBody>
          <a:bodyPr wrap="square">
            <a:spAutoFit/>
          </a:bodyPr>
          <a:lstStyle/>
          <a:p>
            <a:r>
              <a:rPr lang="en-US" sz="2800" b="1" dirty="0">
                <a:latin typeface="Arial" panose="020B0604020202020204" pitchFamily="34" charset="0"/>
              </a:rPr>
              <a:t>Next Steps in Nutritional Policies by Greek Societies</a:t>
            </a:r>
          </a:p>
          <a:p>
            <a:pPr marL="285750" indent="-285750">
              <a:buFontTx/>
              <a:buChar char="-"/>
            </a:pPr>
            <a:endParaRPr lang="el-GR" sz="2800" dirty="0"/>
          </a:p>
          <a:p>
            <a:pPr marL="285750" indent="-285750">
              <a:lnSpc>
                <a:spcPct val="200000"/>
              </a:lnSpc>
              <a:buFontTx/>
              <a:buChar char="-"/>
            </a:pPr>
            <a:r>
              <a:rPr lang="en-US" sz="2800" dirty="0"/>
              <a:t>M</a:t>
            </a:r>
            <a:r>
              <a:rPr lang="el-GR" sz="2800" dirty="0" err="1"/>
              <a:t>embers</a:t>
            </a:r>
            <a:r>
              <a:rPr lang="el-GR" sz="2800" dirty="0"/>
              <a:t> of </a:t>
            </a:r>
            <a:r>
              <a:rPr lang="en-US" sz="2800" dirty="0"/>
              <a:t>the </a:t>
            </a:r>
            <a:r>
              <a:rPr lang="en-US" sz="2800" b="1" dirty="0"/>
              <a:t>Hellenic Society of Internal Medicine </a:t>
            </a:r>
            <a:r>
              <a:rPr lang="el-GR" sz="2800" dirty="0" err="1"/>
              <a:t>participate</a:t>
            </a:r>
            <a:r>
              <a:rPr lang="el-GR" sz="2800" dirty="0"/>
              <a:t> in </a:t>
            </a:r>
            <a:r>
              <a:rPr lang="el-GR" sz="2800" dirty="0" err="1"/>
              <a:t>authorities</a:t>
            </a:r>
            <a:r>
              <a:rPr lang="el-GR" sz="2800" dirty="0"/>
              <a:t> on the </a:t>
            </a:r>
            <a:r>
              <a:rPr lang="en-US" sz="2800" dirty="0"/>
              <a:t>national nutritional policy, the </a:t>
            </a:r>
            <a:r>
              <a:rPr lang="el-GR" sz="2800" dirty="0" err="1"/>
              <a:t>requirements</a:t>
            </a:r>
            <a:r>
              <a:rPr lang="el-GR" sz="2800" dirty="0"/>
              <a:t> for </a:t>
            </a:r>
            <a:r>
              <a:rPr lang="el-GR" sz="2800" dirty="0" err="1"/>
              <a:t>metabolic</a:t>
            </a:r>
            <a:r>
              <a:rPr lang="el-GR" sz="2800" dirty="0"/>
              <a:t> </a:t>
            </a:r>
            <a:r>
              <a:rPr lang="el-GR" sz="2800" dirty="0" err="1"/>
              <a:t>surgeries</a:t>
            </a:r>
            <a:r>
              <a:rPr lang="el-GR" sz="2800" dirty="0"/>
              <a:t>, the </a:t>
            </a:r>
            <a:r>
              <a:rPr lang="el-GR" sz="2800" dirty="0" err="1"/>
              <a:t>creation</a:t>
            </a:r>
            <a:r>
              <a:rPr lang="el-GR" sz="2800" dirty="0"/>
              <a:t> of </a:t>
            </a:r>
            <a:r>
              <a:rPr lang="el-GR" sz="2800" dirty="0" err="1"/>
              <a:t>therapeutic</a:t>
            </a:r>
            <a:r>
              <a:rPr lang="el-GR" sz="2800" dirty="0"/>
              <a:t> </a:t>
            </a:r>
            <a:r>
              <a:rPr lang="el-GR" sz="2800" dirty="0" err="1"/>
              <a:t>protocols</a:t>
            </a:r>
            <a:r>
              <a:rPr lang="el-GR" sz="2800" dirty="0"/>
              <a:t> for the </a:t>
            </a:r>
            <a:r>
              <a:rPr lang="el-GR" sz="2800" dirty="0" err="1"/>
              <a:t>treatment</a:t>
            </a:r>
            <a:r>
              <a:rPr lang="el-GR" sz="2800" dirty="0"/>
              <a:t> of </a:t>
            </a:r>
            <a:r>
              <a:rPr lang="el-GR" sz="2800" dirty="0" err="1"/>
              <a:t>obesity</a:t>
            </a:r>
            <a:r>
              <a:rPr lang="el-GR" sz="2800" dirty="0"/>
              <a:t> and the </a:t>
            </a:r>
            <a:r>
              <a:rPr lang="el-GR" sz="2800" dirty="0" err="1"/>
              <a:t>reimbursement</a:t>
            </a:r>
            <a:r>
              <a:rPr lang="el-GR" sz="2800" dirty="0"/>
              <a:t> of </a:t>
            </a:r>
            <a:r>
              <a:rPr lang="el-GR" sz="2800" dirty="0" err="1"/>
              <a:t>obesity</a:t>
            </a:r>
            <a:r>
              <a:rPr lang="el-GR" sz="2800" dirty="0"/>
              <a:t> </a:t>
            </a:r>
            <a:r>
              <a:rPr lang="el-GR" sz="2800" dirty="0" err="1"/>
              <a:t>drugs</a:t>
            </a:r>
            <a:endParaRPr lang="el-GR" sz="2800" dirty="0"/>
          </a:p>
          <a:p>
            <a:pPr marL="285750" indent="-285750">
              <a:buFontTx/>
              <a:buChar char="-"/>
            </a:pPr>
            <a:endParaRPr lang="en-US" sz="2400" dirty="0"/>
          </a:p>
        </p:txBody>
      </p:sp>
      <p:pic>
        <p:nvPicPr>
          <p:cNvPr id="6" name="Εικόνα 5">
            <a:extLst>
              <a:ext uri="{FF2B5EF4-FFF2-40B4-BE49-F238E27FC236}">
                <a16:creationId xmlns:a16="http://schemas.microsoft.com/office/drawing/2014/main" id="{E4291936-4B43-4D71-B22F-1286E0629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5800" y="2857500"/>
            <a:ext cx="5572711" cy="5515745"/>
          </a:xfrm>
          <a:prstGeom prst="rect">
            <a:avLst/>
          </a:prstGeom>
        </p:spPr>
      </p:pic>
    </p:spTree>
    <p:extLst>
      <p:ext uri="{BB962C8B-B14F-4D97-AF65-F5344CB8AC3E}">
        <p14:creationId xmlns:p14="http://schemas.microsoft.com/office/powerpoint/2010/main" val="354621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descr="Afbeelding met tekst, Lettertype, schermopname, Elektrisch blauw  Door AI gegenereerde inhoud is mogelijk onjuist."/>
          <p:cNvSpPr/>
          <p:nvPr/>
        </p:nvSpPr>
        <p:spPr>
          <a:xfrm>
            <a:off x="15240" y="206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4"/>
            <a:stretch>
              <a:fillRect/>
            </a:stretch>
          </a:blipFill>
        </p:spPr>
      </p:sp>
      <p:sp>
        <p:nvSpPr>
          <p:cNvPr id="8" name="Ορθογώνιο 7">
            <a:extLst>
              <a:ext uri="{FF2B5EF4-FFF2-40B4-BE49-F238E27FC236}">
                <a16:creationId xmlns:a16="http://schemas.microsoft.com/office/drawing/2014/main" id="{FD2E4A78-8D95-465A-B888-738FD9D921BC}"/>
              </a:ext>
            </a:extLst>
          </p:cNvPr>
          <p:cNvSpPr/>
          <p:nvPr/>
        </p:nvSpPr>
        <p:spPr>
          <a:xfrm>
            <a:off x="685800" y="955372"/>
            <a:ext cx="16687800" cy="5483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                </a:t>
            </a:r>
          </a:p>
        </p:txBody>
      </p:sp>
      <p:pic>
        <p:nvPicPr>
          <p:cNvPr id="1027" name="Picture 3" descr="Ελληνική Εταιρεία Εσωτερικής Παθολογίας">
            <a:extLst>
              <a:ext uri="{FF2B5EF4-FFF2-40B4-BE49-F238E27FC236}">
                <a16:creationId xmlns:a16="http://schemas.microsoft.com/office/drawing/2014/main" id="{86708677-BF75-4D0B-9FAB-EBE796896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642788"/>
            <a:ext cx="2895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a:extLst>
              <a:ext uri="{FF2B5EF4-FFF2-40B4-BE49-F238E27FC236}">
                <a16:creationId xmlns:a16="http://schemas.microsoft.com/office/drawing/2014/main" id="{B3B821B8-B9B6-45D4-9300-E6F6780B7B2B}"/>
              </a:ext>
            </a:extLst>
          </p:cNvPr>
          <p:cNvSpPr/>
          <p:nvPr/>
        </p:nvSpPr>
        <p:spPr>
          <a:xfrm>
            <a:off x="6652260" y="4445242"/>
            <a:ext cx="7772400" cy="1477328"/>
          </a:xfrm>
          <a:prstGeom prst="rect">
            <a:avLst/>
          </a:prstGeom>
        </p:spPr>
        <p:txBody>
          <a:bodyPr wrap="square">
            <a:spAutoFit/>
          </a:bodyPr>
          <a:lstStyle/>
          <a:p>
            <a:pPr algn="ctr"/>
            <a:r>
              <a:rPr lang="en-US" b="1" dirty="0">
                <a:solidFill>
                  <a:schemeClr val="bg1"/>
                </a:solidFill>
                <a:latin typeface="Calibri" panose="020F0502020204030204" pitchFamily="34" charset="0"/>
                <a:cs typeface="Calibri" panose="020F0502020204030204" pitchFamily="34" charset="0"/>
              </a:rPr>
              <a:t>Dr </a:t>
            </a:r>
            <a:r>
              <a:rPr lang="en-US" b="1" dirty="0" err="1">
                <a:solidFill>
                  <a:schemeClr val="bg1"/>
                </a:solidFill>
                <a:latin typeface="Calibri" panose="020F0502020204030204" pitchFamily="34" charset="0"/>
                <a:cs typeface="Calibri" panose="020F0502020204030204" pitchFamily="34" charset="0"/>
              </a:rPr>
              <a:t>Haris</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Dimosthenopoulos</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MMedSci.PhD</a:t>
            </a: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Chief Dietitian - Biologist</a:t>
            </a:r>
          </a:p>
          <a:p>
            <a:pPr algn="ctr"/>
            <a:r>
              <a:rPr lang="en-US" b="1" dirty="0">
                <a:solidFill>
                  <a:schemeClr val="bg1"/>
                </a:solidFill>
                <a:latin typeface="Calibri" panose="020F0502020204030204" pitchFamily="34" charset="0"/>
                <a:cs typeface="Calibri" panose="020F0502020204030204" pitchFamily="34" charset="0"/>
              </a:rPr>
              <a:t>Dietetic Dept of General Hospital of Athens "</a:t>
            </a:r>
            <a:r>
              <a:rPr lang="en-US" b="1" dirty="0" err="1">
                <a:solidFill>
                  <a:schemeClr val="bg1"/>
                </a:solidFill>
                <a:latin typeface="Calibri" panose="020F0502020204030204" pitchFamily="34" charset="0"/>
                <a:cs typeface="Calibri" panose="020F0502020204030204" pitchFamily="34" charset="0"/>
              </a:rPr>
              <a:t>Laiko</a:t>
            </a:r>
            <a:r>
              <a:rPr lang="en-US" b="1" dirty="0">
                <a:solidFill>
                  <a:schemeClr val="bg1"/>
                </a:solidFill>
                <a:latin typeface="Calibri" panose="020F0502020204030204" pitchFamily="34" charset="0"/>
                <a:cs typeface="Calibri" panose="020F0502020204030204" pitchFamily="34" charset="0"/>
              </a:rPr>
              <a:t>"</a:t>
            </a:r>
          </a:p>
          <a:p>
            <a:pPr algn="ctr"/>
            <a:r>
              <a:rPr lang="en-US" b="1" dirty="0">
                <a:solidFill>
                  <a:schemeClr val="bg1"/>
                </a:solidFill>
                <a:latin typeface="Calibri" panose="020F0502020204030204" pitchFamily="34" charset="0"/>
                <a:cs typeface="Calibri" panose="020F0502020204030204" pitchFamily="34" charset="0"/>
              </a:rPr>
              <a:t>Vice President of </a:t>
            </a:r>
            <a:r>
              <a:rPr lang="en-US" b="1" dirty="0" err="1">
                <a:solidFill>
                  <a:schemeClr val="bg1"/>
                </a:solidFill>
                <a:latin typeface="Calibri" panose="020F0502020204030204" pitchFamily="34" charset="0"/>
                <a:cs typeface="Calibri" panose="020F0502020204030204" pitchFamily="34" charset="0"/>
              </a:rPr>
              <a:t>Empakan</a:t>
            </a:r>
            <a:r>
              <a:rPr lang="el-GR" b="1" dirty="0">
                <a:solidFill>
                  <a:schemeClr val="bg1"/>
                </a:solidFill>
                <a:latin typeface="Calibri" panose="020F0502020204030204" pitchFamily="34" charset="0"/>
                <a:cs typeface="Calibri" panose="020F0502020204030204" pitchFamily="34" charset="0"/>
              </a:rPr>
              <a:t>-</a:t>
            </a:r>
            <a:r>
              <a:rPr lang="en-US" b="1" dirty="0">
                <a:solidFill>
                  <a:schemeClr val="bg1"/>
                </a:solidFill>
                <a:latin typeface="Calibri" panose="020F0502020204030204" pitchFamily="34" charset="0"/>
                <a:cs typeface="Calibri" panose="020F0502020204030204" pitchFamily="34" charset="0"/>
              </a:rPr>
              <a:t>Board member of IDF Europe</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Scientific Secretary of Diabetes Nutrition Study Group (DNSG) </a:t>
            </a:r>
          </a:p>
        </p:txBody>
      </p:sp>
      <p:sp>
        <p:nvSpPr>
          <p:cNvPr id="12" name="Ορθογώνιο 11">
            <a:extLst>
              <a:ext uri="{FF2B5EF4-FFF2-40B4-BE49-F238E27FC236}">
                <a16:creationId xmlns:a16="http://schemas.microsoft.com/office/drawing/2014/main" id="{87D5C3F8-3611-4E35-A9D6-8332FF2213AD}"/>
              </a:ext>
            </a:extLst>
          </p:cNvPr>
          <p:cNvSpPr/>
          <p:nvPr/>
        </p:nvSpPr>
        <p:spPr>
          <a:xfrm>
            <a:off x="1752600" y="3087457"/>
            <a:ext cx="14343017" cy="1015663"/>
          </a:xfrm>
          <a:prstGeom prst="rect">
            <a:avLst/>
          </a:prstGeom>
        </p:spPr>
        <p:txBody>
          <a:bodyPr wrap="square">
            <a:spAutoFit/>
          </a:bodyPr>
          <a:lstStyle/>
          <a:p>
            <a:pPr algn="r"/>
            <a:r>
              <a:rPr lang="en-US" sz="6000" b="1" dirty="0">
                <a:solidFill>
                  <a:schemeClr val="bg1"/>
                </a:solidFill>
                <a:latin typeface="Arial" panose="020B0604020202020204" pitchFamily="34" charset="0"/>
              </a:rPr>
              <a:t>Thank you for your attention</a:t>
            </a:r>
            <a:endParaRPr lang="el-GR" sz="6000" dirty="0">
              <a:solidFill>
                <a:schemeClr val="bg1"/>
              </a:solidFill>
            </a:endParaRPr>
          </a:p>
        </p:txBody>
      </p:sp>
    </p:spTree>
    <p:extLst>
      <p:ext uri="{BB962C8B-B14F-4D97-AF65-F5344CB8AC3E}">
        <p14:creationId xmlns:p14="http://schemas.microsoft.com/office/powerpoint/2010/main" val="2406564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694</Words>
  <Application>Microsoft Office PowerPoint</Application>
  <PresentationFormat>Προσαρμογή</PresentationFormat>
  <Paragraphs>71</Paragraphs>
  <Slides>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Calibri</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 Athens 2025.pptx</dc:title>
  <dc:creator>l0diatr_ac</dc:creator>
  <cp:lastModifiedBy>l0diatr_ac</cp:lastModifiedBy>
  <cp:revision>60</cp:revision>
  <dcterms:created xsi:type="dcterms:W3CDTF">2006-08-16T00:00:00Z</dcterms:created>
  <dcterms:modified xsi:type="dcterms:W3CDTF">2025-05-05T05:21:33Z</dcterms:modified>
  <dc:identifier>DAGlWnBGCG8</dc:identifier>
</cp:coreProperties>
</file>