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56" r:id="rId2"/>
    <p:sldId id="257" r:id="rId3"/>
    <p:sldId id="258" r:id="rId4"/>
    <p:sldId id="259" r:id="rId5"/>
    <p:sldId id="261" r:id="rId6"/>
    <p:sldId id="830" r:id="rId7"/>
    <p:sldId id="834" r:id="rId8"/>
    <p:sldId id="858" r:id="rId9"/>
    <p:sldId id="857" r:id="rId10"/>
    <p:sldId id="837" r:id="rId11"/>
    <p:sldId id="856" r:id="rId12"/>
    <p:sldId id="861" r:id="rId13"/>
    <p:sldId id="838" r:id="rId14"/>
    <p:sldId id="839" r:id="rId15"/>
    <p:sldId id="840" r:id="rId16"/>
    <p:sldId id="862" r:id="rId17"/>
    <p:sldId id="843" r:id="rId18"/>
    <p:sldId id="855" r:id="rId19"/>
    <p:sldId id="859" r:id="rId20"/>
    <p:sldId id="744" r:id="rId21"/>
    <p:sldId id="262" r:id="rId22"/>
    <p:sldId id="854" r:id="rId23"/>
    <p:sldId id="766" r:id="rId24"/>
    <p:sldId id="847" r:id="rId25"/>
    <p:sldId id="851" r:id="rId26"/>
    <p:sldId id="850" r:id="rId27"/>
    <p:sldId id="849" r:id="rId28"/>
    <p:sldId id="853" r:id="rId29"/>
    <p:sldId id="848" r:id="rId30"/>
    <p:sldId id="833" r:id="rId31"/>
    <p:sldId id="863" r:id="rId32"/>
    <p:sldId id="841" r:id="rId33"/>
    <p:sldId id="832" r:id="rId34"/>
    <p:sldId id="836" r:id="rId35"/>
    <p:sldId id="811" r:id="rId36"/>
    <p:sldId id="845" r:id="rId37"/>
    <p:sldId id="829" r:id="rId38"/>
    <p:sldId id="842" r:id="rId39"/>
    <p:sldId id="864"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autoAdjust="0"/>
    <p:restoredTop sz="94615" autoAdjust="0"/>
  </p:normalViewPr>
  <p:slideViewPr>
    <p:cSldViewPr>
      <p:cViewPr varScale="1">
        <p:scale>
          <a:sx n="60" d="100"/>
          <a:sy n="60" d="100"/>
        </p:scale>
        <p:origin x="200" y="5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82860C-09B8-0240-AA3D-26268D7DC0A8}"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en-GB"/>
        </a:p>
      </dgm:t>
    </dgm:pt>
    <dgm:pt modelId="{1973B3BE-9E50-5B40-9659-BE2A2C728267}">
      <dgm:prSet phldrT="[Text]"/>
      <dgm:spPr/>
      <dgm:t>
        <a:bodyPr/>
        <a:lstStyle/>
        <a:p>
          <a:r>
            <a:rPr lang="en-GB" dirty="0"/>
            <a:t>Global initiatives</a:t>
          </a:r>
        </a:p>
      </dgm:t>
    </dgm:pt>
    <dgm:pt modelId="{2FA4313C-BBB4-BC4C-9502-05F5E6A3557F}" type="parTrans" cxnId="{25E19BDE-417B-DA4A-8F06-0564532DDAF5}">
      <dgm:prSet/>
      <dgm:spPr/>
      <dgm:t>
        <a:bodyPr/>
        <a:lstStyle/>
        <a:p>
          <a:endParaRPr lang="en-GB"/>
        </a:p>
      </dgm:t>
    </dgm:pt>
    <dgm:pt modelId="{355A457B-606D-864C-AB78-1910FC8BC6E5}" type="sibTrans" cxnId="{25E19BDE-417B-DA4A-8F06-0564532DDAF5}">
      <dgm:prSet/>
      <dgm:spPr/>
      <dgm:t>
        <a:bodyPr/>
        <a:lstStyle/>
        <a:p>
          <a:endParaRPr lang="en-GB"/>
        </a:p>
      </dgm:t>
    </dgm:pt>
    <dgm:pt modelId="{42F92971-3BE4-5C49-B569-D63D0BC55669}">
      <dgm:prSet phldrT="[Text]"/>
      <dgm:spPr/>
      <dgm:t>
        <a:bodyPr/>
        <a:lstStyle/>
        <a:p>
          <a:r>
            <a:rPr lang="en-GB" dirty="0"/>
            <a:t>GLIM, GLIS</a:t>
          </a:r>
        </a:p>
      </dgm:t>
    </dgm:pt>
    <dgm:pt modelId="{A138D6F0-C019-4243-B23D-B25A2082F05A}" type="parTrans" cxnId="{0663D9C7-806E-F941-8911-A1D2F5EDAC39}">
      <dgm:prSet/>
      <dgm:spPr/>
      <dgm:t>
        <a:bodyPr/>
        <a:lstStyle/>
        <a:p>
          <a:endParaRPr lang="en-GB"/>
        </a:p>
      </dgm:t>
    </dgm:pt>
    <dgm:pt modelId="{12CCA419-F060-444F-90FC-FBB3C2B1CEBD}" type="sibTrans" cxnId="{0663D9C7-806E-F941-8911-A1D2F5EDAC39}">
      <dgm:prSet/>
      <dgm:spPr/>
      <dgm:t>
        <a:bodyPr/>
        <a:lstStyle/>
        <a:p>
          <a:endParaRPr lang="en-GB"/>
        </a:p>
      </dgm:t>
    </dgm:pt>
    <dgm:pt modelId="{E4DD4E09-8A05-654D-B161-4FEC62DD9004}">
      <dgm:prSet phldrT="[Text]"/>
      <dgm:spPr/>
      <dgm:t>
        <a:bodyPr/>
        <a:lstStyle/>
        <a:p>
          <a:r>
            <a:rPr lang="en-GB" dirty="0"/>
            <a:t>Human Rights</a:t>
          </a:r>
        </a:p>
      </dgm:t>
    </dgm:pt>
    <dgm:pt modelId="{8C634DCF-EE6A-E84E-8797-722E03B051EF}" type="parTrans" cxnId="{89A2CCB4-1CEE-584B-80F9-354C6AE2D606}">
      <dgm:prSet/>
      <dgm:spPr/>
      <dgm:t>
        <a:bodyPr/>
        <a:lstStyle/>
        <a:p>
          <a:endParaRPr lang="en-GB"/>
        </a:p>
      </dgm:t>
    </dgm:pt>
    <dgm:pt modelId="{C98B9945-211C-9245-A559-2B40FF0BC211}" type="sibTrans" cxnId="{89A2CCB4-1CEE-584B-80F9-354C6AE2D606}">
      <dgm:prSet/>
      <dgm:spPr/>
      <dgm:t>
        <a:bodyPr/>
        <a:lstStyle/>
        <a:p>
          <a:endParaRPr lang="en-GB"/>
        </a:p>
      </dgm:t>
    </dgm:pt>
    <dgm:pt modelId="{026F8A7B-CB98-464B-A0C6-750F70BA5F52}">
      <dgm:prSet phldrT="[Text]"/>
      <dgm:spPr/>
      <dgm:t>
        <a:bodyPr/>
        <a:lstStyle/>
        <a:p>
          <a:r>
            <a:rPr lang="en-GB" dirty="0"/>
            <a:t>Scientific societies</a:t>
          </a:r>
        </a:p>
      </dgm:t>
    </dgm:pt>
    <dgm:pt modelId="{26533E0A-9D5F-A34C-B623-4A5515083517}" type="parTrans" cxnId="{26A52670-F352-5941-8EA4-36B72B829932}">
      <dgm:prSet/>
      <dgm:spPr/>
      <dgm:t>
        <a:bodyPr/>
        <a:lstStyle/>
        <a:p>
          <a:endParaRPr lang="en-GB"/>
        </a:p>
      </dgm:t>
    </dgm:pt>
    <dgm:pt modelId="{DC370FAB-620A-4D4F-BC8F-FC7258428A6D}" type="sibTrans" cxnId="{26A52670-F352-5941-8EA4-36B72B829932}">
      <dgm:prSet/>
      <dgm:spPr/>
      <dgm:t>
        <a:bodyPr/>
        <a:lstStyle/>
        <a:p>
          <a:endParaRPr lang="en-GB"/>
        </a:p>
      </dgm:t>
    </dgm:pt>
    <dgm:pt modelId="{40E6E12E-8000-D24A-B43A-FF9A3C2371A3}">
      <dgm:prSet phldrT="[Text]"/>
      <dgm:spPr/>
      <dgm:t>
        <a:bodyPr/>
        <a:lstStyle/>
        <a:p>
          <a:r>
            <a:rPr lang="en-GB" dirty="0"/>
            <a:t>EFAD</a:t>
          </a:r>
        </a:p>
      </dgm:t>
    </dgm:pt>
    <dgm:pt modelId="{C4F74699-B44B-5842-BF6A-F8F2E62B3440}" type="parTrans" cxnId="{52EB0C7D-AA93-1D47-ABBF-AB18F8819996}">
      <dgm:prSet/>
      <dgm:spPr/>
      <dgm:t>
        <a:bodyPr/>
        <a:lstStyle/>
        <a:p>
          <a:endParaRPr lang="en-GB"/>
        </a:p>
      </dgm:t>
    </dgm:pt>
    <dgm:pt modelId="{7C6F22E8-08B6-9449-B344-8C955FA621D8}" type="sibTrans" cxnId="{52EB0C7D-AA93-1D47-ABBF-AB18F8819996}">
      <dgm:prSet/>
      <dgm:spPr/>
      <dgm:t>
        <a:bodyPr/>
        <a:lstStyle/>
        <a:p>
          <a:endParaRPr lang="en-GB"/>
        </a:p>
      </dgm:t>
    </dgm:pt>
    <dgm:pt modelId="{485876BE-75C8-7046-A73C-1759558001A6}">
      <dgm:prSet phldrT="[Text]"/>
      <dgm:spPr/>
      <dgm:t>
        <a:bodyPr/>
        <a:lstStyle/>
        <a:p>
          <a:r>
            <a:rPr lang="en-GB" dirty="0"/>
            <a:t>Non-related to nutrition (UEG, ECO, EASO, ERA, WONCA, </a:t>
          </a:r>
          <a:r>
            <a:rPr lang="en-GB" dirty="0" err="1"/>
            <a:t>EuGMS</a:t>
          </a:r>
          <a:r>
            <a:rPr lang="en-GB" dirty="0"/>
            <a:t>, ERAS…) </a:t>
          </a:r>
        </a:p>
      </dgm:t>
    </dgm:pt>
    <dgm:pt modelId="{9903A2E5-D862-8C4E-816E-DC4ABEF9B43A}" type="parTrans" cxnId="{561C3D68-FF28-FF42-B69A-567575C113E6}">
      <dgm:prSet/>
      <dgm:spPr/>
      <dgm:t>
        <a:bodyPr/>
        <a:lstStyle/>
        <a:p>
          <a:endParaRPr lang="en-GB"/>
        </a:p>
      </dgm:t>
    </dgm:pt>
    <dgm:pt modelId="{B4C480A1-63AF-6B43-ABEF-567E713AEFAF}" type="sibTrans" cxnId="{561C3D68-FF28-FF42-B69A-567575C113E6}">
      <dgm:prSet/>
      <dgm:spPr/>
      <dgm:t>
        <a:bodyPr/>
        <a:lstStyle/>
        <a:p>
          <a:endParaRPr lang="en-GB"/>
        </a:p>
      </dgm:t>
    </dgm:pt>
    <dgm:pt modelId="{402C3035-EC2B-294A-9818-F5042EFF374B}">
      <dgm:prSet phldrT="[Text]"/>
      <dgm:spPr/>
      <dgm:t>
        <a:bodyPr/>
        <a:lstStyle/>
        <a:p>
          <a:r>
            <a:rPr lang="en-GB" dirty="0"/>
            <a:t>PEN societies</a:t>
          </a:r>
        </a:p>
      </dgm:t>
    </dgm:pt>
    <dgm:pt modelId="{FD9BFBCA-485C-984B-B449-87E8E7D7D52F}" type="parTrans" cxnId="{CA1155BD-46DC-5644-A412-1F0AB3177545}">
      <dgm:prSet/>
      <dgm:spPr/>
      <dgm:t>
        <a:bodyPr/>
        <a:lstStyle/>
        <a:p>
          <a:endParaRPr lang="en-GB"/>
        </a:p>
      </dgm:t>
    </dgm:pt>
    <dgm:pt modelId="{280C653D-4AC8-D54A-893E-D64707E8FE43}" type="sibTrans" cxnId="{CA1155BD-46DC-5644-A412-1F0AB3177545}">
      <dgm:prSet/>
      <dgm:spPr/>
      <dgm:t>
        <a:bodyPr/>
        <a:lstStyle/>
        <a:p>
          <a:endParaRPr lang="en-GB"/>
        </a:p>
      </dgm:t>
    </dgm:pt>
    <dgm:pt modelId="{550D5413-2C67-4141-BDBD-5EFBC5FA9109}">
      <dgm:prSet phldrT="[Text]"/>
      <dgm:spPr/>
      <dgm:t>
        <a:bodyPr/>
        <a:lstStyle/>
        <a:p>
          <a:r>
            <a:rPr lang="en-GB" dirty="0"/>
            <a:t>ESPEN Council</a:t>
          </a:r>
        </a:p>
      </dgm:t>
    </dgm:pt>
    <dgm:pt modelId="{2E5401D4-5473-604E-B444-64FB73902FE4}" type="parTrans" cxnId="{D90624B3-5D31-4C4D-8156-A930278D619D}">
      <dgm:prSet/>
      <dgm:spPr/>
      <dgm:t>
        <a:bodyPr/>
        <a:lstStyle/>
        <a:p>
          <a:endParaRPr lang="en-GB"/>
        </a:p>
      </dgm:t>
    </dgm:pt>
    <dgm:pt modelId="{5F095B9B-5AF8-054E-A2C5-21274A8FF27A}" type="sibTrans" cxnId="{D90624B3-5D31-4C4D-8156-A930278D619D}">
      <dgm:prSet/>
      <dgm:spPr/>
      <dgm:t>
        <a:bodyPr/>
        <a:lstStyle/>
        <a:p>
          <a:endParaRPr lang="en-GB"/>
        </a:p>
      </dgm:t>
    </dgm:pt>
    <dgm:pt modelId="{55C4F79D-999F-9446-9A87-C7533A055F42}">
      <dgm:prSet phldrT="[Text]"/>
      <dgm:spPr/>
      <dgm:t>
        <a:bodyPr/>
        <a:lstStyle/>
        <a:p>
          <a:r>
            <a:rPr lang="en-GB" dirty="0"/>
            <a:t>Continental- regional societies</a:t>
          </a:r>
        </a:p>
      </dgm:t>
    </dgm:pt>
    <dgm:pt modelId="{4B29C1F1-931A-C540-947C-41F5DF52684E}" type="parTrans" cxnId="{40268BBC-4C2B-8B42-AD13-E8A486AE1E29}">
      <dgm:prSet/>
      <dgm:spPr/>
      <dgm:t>
        <a:bodyPr/>
        <a:lstStyle/>
        <a:p>
          <a:endParaRPr lang="en-GB"/>
        </a:p>
      </dgm:t>
    </dgm:pt>
    <dgm:pt modelId="{9CF3477C-DF67-5048-A1DD-437BD962FBCA}" type="sibTrans" cxnId="{40268BBC-4C2B-8B42-AD13-E8A486AE1E29}">
      <dgm:prSet/>
      <dgm:spPr/>
      <dgm:t>
        <a:bodyPr/>
        <a:lstStyle/>
        <a:p>
          <a:endParaRPr lang="en-GB"/>
        </a:p>
      </dgm:t>
    </dgm:pt>
    <dgm:pt modelId="{68B0AEE2-9897-0A41-801C-FBE71E115A76}">
      <dgm:prSet/>
      <dgm:spPr/>
      <dgm:t>
        <a:bodyPr/>
        <a:lstStyle/>
        <a:p>
          <a:pPr algn="ctr"/>
          <a:r>
            <a:rPr lang="en-GB" dirty="0"/>
            <a:t>ENHA-ONCA network</a:t>
          </a:r>
        </a:p>
      </dgm:t>
    </dgm:pt>
    <dgm:pt modelId="{994844FB-A681-DE4E-BB7A-A57482783367}" type="parTrans" cxnId="{EFF1845D-607E-3946-8B49-5A6454C342CF}">
      <dgm:prSet/>
      <dgm:spPr/>
      <dgm:t>
        <a:bodyPr/>
        <a:lstStyle/>
        <a:p>
          <a:endParaRPr lang="en-GB"/>
        </a:p>
      </dgm:t>
    </dgm:pt>
    <dgm:pt modelId="{196D257F-F3FA-F440-BF37-62473AE44522}" type="sibTrans" cxnId="{EFF1845D-607E-3946-8B49-5A6454C342CF}">
      <dgm:prSet/>
      <dgm:spPr/>
      <dgm:t>
        <a:bodyPr/>
        <a:lstStyle/>
        <a:p>
          <a:endParaRPr lang="en-GB"/>
        </a:p>
      </dgm:t>
    </dgm:pt>
    <dgm:pt modelId="{30A17503-E407-6246-8A60-5E7D7EE5C94F}">
      <dgm:prSet phldrT="[Text]"/>
      <dgm:spPr/>
      <dgm:t>
        <a:bodyPr/>
        <a:lstStyle/>
        <a:p>
          <a:r>
            <a:rPr lang="en-GB" dirty="0"/>
            <a:t>ICD, IDDSI</a:t>
          </a:r>
        </a:p>
      </dgm:t>
    </dgm:pt>
    <dgm:pt modelId="{417A8F69-58B7-1C40-A003-C99433F44249}" type="parTrans" cxnId="{71B9936C-A43E-3549-A280-B11E868BDEED}">
      <dgm:prSet/>
      <dgm:spPr/>
      <dgm:t>
        <a:bodyPr/>
        <a:lstStyle/>
        <a:p>
          <a:endParaRPr lang="en-GB"/>
        </a:p>
      </dgm:t>
    </dgm:pt>
    <dgm:pt modelId="{710EC602-9B1C-D547-BF78-A0F60F4D3269}" type="sibTrans" cxnId="{71B9936C-A43E-3549-A280-B11E868BDEED}">
      <dgm:prSet/>
      <dgm:spPr/>
      <dgm:t>
        <a:bodyPr/>
        <a:lstStyle/>
        <a:p>
          <a:endParaRPr lang="en-GB"/>
        </a:p>
      </dgm:t>
    </dgm:pt>
    <dgm:pt modelId="{108B3B7D-B06B-4D40-BC4F-F68E63047606}">
      <dgm:prSet/>
      <dgm:spPr/>
      <dgm:t>
        <a:bodyPr/>
        <a:lstStyle/>
        <a:p>
          <a:r>
            <a:rPr lang="en-GB" dirty="0"/>
            <a:t>International organizations WHO, EU</a:t>
          </a:r>
        </a:p>
      </dgm:t>
    </dgm:pt>
    <dgm:pt modelId="{955EE154-211F-3F46-ABCC-DAB8E43B1CF6}" type="parTrans" cxnId="{3A87C859-F645-354C-8DBD-5B212A8578B8}">
      <dgm:prSet/>
      <dgm:spPr/>
      <dgm:t>
        <a:bodyPr/>
        <a:lstStyle/>
        <a:p>
          <a:endParaRPr lang="en-GB"/>
        </a:p>
      </dgm:t>
    </dgm:pt>
    <dgm:pt modelId="{ADAC89C4-8CAB-E042-8AD9-22353685507D}" type="sibTrans" cxnId="{3A87C859-F645-354C-8DBD-5B212A8578B8}">
      <dgm:prSet/>
      <dgm:spPr/>
      <dgm:t>
        <a:bodyPr/>
        <a:lstStyle/>
        <a:p>
          <a:endParaRPr lang="en-GB"/>
        </a:p>
      </dgm:t>
    </dgm:pt>
    <dgm:pt modelId="{6AC71A95-3164-1A40-874B-F9852CFF8E9C}" type="pres">
      <dgm:prSet presAssocID="{B182860C-09B8-0240-AA3D-26268D7DC0A8}" presName="Name0" presStyleCnt="0">
        <dgm:presLayoutVars>
          <dgm:chMax val="7"/>
          <dgm:dir/>
          <dgm:animLvl val="lvl"/>
          <dgm:resizeHandles val="exact"/>
        </dgm:presLayoutVars>
      </dgm:prSet>
      <dgm:spPr/>
    </dgm:pt>
    <dgm:pt modelId="{C3DAA3CA-11D4-CB4A-9D6F-BC6F3FCC2A55}" type="pres">
      <dgm:prSet presAssocID="{1973B3BE-9E50-5B40-9659-BE2A2C728267}" presName="circle1" presStyleLbl="node1" presStyleIdx="0" presStyleCnt="5"/>
      <dgm:spPr/>
    </dgm:pt>
    <dgm:pt modelId="{3D9B989F-2207-D246-9270-8E9AB7E91C21}" type="pres">
      <dgm:prSet presAssocID="{1973B3BE-9E50-5B40-9659-BE2A2C728267}" presName="space" presStyleCnt="0"/>
      <dgm:spPr/>
    </dgm:pt>
    <dgm:pt modelId="{32A2C5B3-79A6-FF41-94FB-B31F4AFA42D2}" type="pres">
      <dgm:prSet presAssocID="{1973B3BE-9E50-5B40-9659-BE2A2C728267}" presName="rect1" presStyleLbl="alignAcc1" presStyleIdx="0" presStyleCnt="5"/>
      <dgm:spPr/>
    </dgm:pt>
    <dgm:pt modelId="{ECD7F397-E1FE-4442-81DC-D4C61D32C97C}" type="pres">
      <dgm:prSet presAssocID="{108B3B7D-B06B-4D40-BC4F-F68E63047606}" presName="vertSpace2" presStyleLbl="node1" presStyleIdx="0" presStyleCnt="5"/>
      <dgm:spPr/>
    </dgm:pt>
    <dgm:pt modelId="{5FADE34E-4318-544C-89DF-A3D816A103F3}" type="pres">
      <dgm:prSet presAssocID="{108B3B7D-B06B-4D40-BC4F-F68E63047606}" presName="circle2" presStyleLbl="node1" presStyleIdx="1" presStyleCnt="5"/>
      <dgm:spPr/>
    </dgm:pt>
    <dgm:pt modelId="{EDC9F6BF-F09B-D34C-8692-42A234A4C10C}" type="pres">
      <dgm:prSet presAssocID="{108B3B7D-B06B-4D40-BC4F-F68E63047606}" presName="rect2" presStyleLbl="alignAcc1" presStyleIdx="1" presStyleCnt="5"/>
      <dgm:spPr/>
    </dgm:pt>
    <dgm:pt modelId="{8E816B0B-72BD-814A-9B74-C39C128EBC7D}" type="pres">
      <dgm:prSet presAssocID="{68B0AEE2-9897-0A41-801C-FBE71E115A76}" presName="vertSpace3" presStyleLbl="node1" presStyleIdx="1" presStyleCnt="5"/>
      <dgm:spPr/>
    </dgm:pt>
    <dgm:pt modelId="{7F3466DC-62FD-C140-A0B7-AB70D55DBFD2}" type="pres">
      <dgm:prSet presAssocID="{68B0AEE2-9897-0A41-801C-FBE71E115A76}" presName="circle3" presStyleLbl="node1" presStyleIdx="2" presStyleCnt="5"/>
      <dgm:spPr/>
    </dgm:pt>
    <dgm:pt modelId="{278D2DAE-E206-1945-B5AD-CFD73597AD06}" type="pres">
      <dgm:prSet presAssocID="{68B0AEE2-9897-0A41-801C-FBE71E115A76}" presName="rect3" presStyleLbl="alignAcc1" presStyleIdx="2" presStyleCnt="5"/>
      <dgm:spPr/>
    </dgm:pt>
    <dgm:pt modelId="{E47514AC-B4B5-F14F-BAD3-825815D51EA1}" type="pres">
      <dgm:prSet presAssocID="{026F8A7B-CB98-464B-A0C6-750F70BA5F52}" presName="vertSpace4" presStyleLbl="node1" presStyleIdx="2" presStyleCnt="5"/>
      <dgm:spPr/>
    </dgm:pt>
    <dgm:pt modelId="{28391CE2-3860-3742-8B78-37898CCD7E5C}" type="pres">
      <dgm:prSet presAssocID="{026F8A7B-CB98-464B-A0C6-750F70BA5F52}" presName="circle4" presStyleLbl="node1" presStyleIdx="3" presStyleCnt="5"/>
      <dgm:spPr/>
    </dgm:pt>
    <dgm:pt modelId="{1E1F18AB-AA80-F14E-BF05-FDFED05B786F}" type="pres">
      <dgm:prSet presAssocID="{026F8A7B-CB98-464B-A0C6-750F70BA5F52}" presName="rect4" presStyleLbl="alignAcc1" presStyleIdx="3" presStyleCnt="5"/>
      <dgm:spPr/>
    </dgm:pt>
    <dgm:pt modelId="{DE857632-1036-1F44-B6CB-AF8D1C14B020}" type="pres">
      <dgm:prSet presAssocID="{402C3035-EC2B-294A-9818-F5042EFF374B}" presName="vertSpace5" presStyleLbl="node1" presStyleIdx="3" presStyleCnt="5"/>
      <dgm:spPr/>
    </dgm:pt>
    <dgm:pt modelId="{3B7A8A3A-982E-F74F-BCEE-392194EE485F}" type="pres">
      <dgm:prSet presAssocID="{402C3035-EC2B-294A-9818-F5042EFF374B}" presName="circle5" presStyleLbl="node1" presStyleIdx="4" presStyleCnt="5"/>
      <dgm:spPr/>
    </dgm:pt>
    <dgm:pt modelId="{A8F80F00-FA81-E842-86BA-641284D493BF}" type="pres">
      <dgm:prSet presAssocID="{402C3035-EC2B-294A-9818-F5042EFF374B}" presName="rect5" presStyleLbl="alignAcc1" presStyleIdx="4" presStyleCnt="5"/>
      <dgm:spPr/>
    </dgm:pt>
    <dgm:pt modelId="{D6F9BC03-6ACC-F347-ACB3-2BF8F5946DE9}" type="pres">
      <dgm:prSet presAssocID="{1973B3BE-9E50-5B40-9659-BE2A2C728267}" presName="rect1ParTx" presStyleLbl="alignAcc1" presStyleIdx="4" presStyleCnt="5">
        <dgm:presLayoutVars>
          <dgm:chMax val="1"/>
          <dgm:bulletEnabled val="1"/>
        </dgm:presLayoutVars>
      </dgm:prSet>
      <dgm:spPr/>
    </dgm:pt>
    <dgm:pt modelId="{DD5CB8D0-9F29-F647-8E19-DA91609A248E}" type="pres">
      <dgm:prSet presAssocID="{1973B3BE-9E50-5B40-9659-BE2A2C728267}" presName="rect1ChTx" presStyleLbl="alignAcc1" presStyleIdx="4" presStyleCnt="5">
        <dgm:presLayoutVars>
          <dgm:bulletEnabled val="1"/>
        </dgm:presLayoutVars>
      </dgm:prSet>
      <dgm:spPr/>
    </dgm:pt>
    <dgm:pt modelId="{540C087B-AD4A-A944-AF94-CC82876BAEEB}" type="pres">
      <dgm:prSet presAssocID="{108B3B7D-B06B-4D40-BC4F-F68E63047606}" presName="rect2ParTx" presStyleLbl="alignAcc1" presStyleIdx="4" presStyleCnt="5">
        <dgm:presLayoutVars>
          <dgm:chMax val="1"/>
          <dgm:bulletEnabled val="1"/>
        </dgm:presLayoutVars>
      </dgm:prSet>
      <dgm:spPr/>
    </dgm:pt>
    <dgm:pt modelId="{3BC994CA-E457-D245-B33B-A01B0355B58E}" type="pres">
      <dgm:prSet presAssocID="{108B3B7D-B06B-4D40-BC4F-F68E63047606}" presName="rect2ChTx" presStyleLbl="alignAcc1" presStyleIdx="4" presStyleCnt="5">
        <dgm:presLayoutVars>
          <dgm:bulletEnabled val="1"/>
        </dgm:presLayoutVars>
      </dgm:prSet>
      <dgm:spPr/>
    </dgm:pt>
    <dgm:pt modelId="{61A1B9DF-1BE7-4F40-A3D2-3E2F00286502}" type="pres">
      <dgm:prSet presAssocID="{68B0AEE2-9897-0A41-801C-FBE71E115A76}" presName="rect3ParTx" presStyleLbl="alignAcc1" presStyleIdx="4" presStyleCnt="5">
        <dgm:presLayoutVars>
          <dgm:chMax val="1"/>
          <dgm:bulletEnabled val="1"/>
        </dgm:presLayoutVars>
      </dgm:prSet>
      <dgm:spPr/>
    </dgm:pt>
    <dgm:pt modelId="{A90101A6-702F-D04F-9514-2D7EE5F08A81}" type="pres">
      <dgm:prSet presAssocID="{68B0AEE2-9897-0A41-801C-FBE71E115A76}" presName="rect3ChTx" presStyleLbl="alignAcc1" presStyleIdx="4" presStyleCnt="5">
        <dgm:presLayoutVars>
          <dgm:bulletEnabled val="1"/>
        </dgm:presLayoutVars>
      </dgm:prSet>
      <dgm:spPr/>
    </dgm:pt>
    <dgm:pt modelId="{059E4AC3-F852-FB45-A1DB-B93E0F653EF9}" type="pres">
      <dgm:prSet presAssocID="{026F8A7B-CB98-464B-A0C6-750F70BA5F52}" presName="rect4ParTx" presStyleLbl="alignAcc1" presStyleIdx="4" presStyleCnt="5">
        <dgm:presLayoutVars>
          <dgm:chMax val="1"/>
          <dgm:bulletEnabled val="1"/>
        </dgm:presLayoutVars>
      </dgm:prSet>
      <dgm:spPr/>
    </dgm:pt>
    <dgm:pt modelId="{E6A2A69A-BDAA-A140-8F26-55828DE8A86F}" type="pres">
      <dgm:prSet presAssocID="{026F8A7B-CB98-464B-A0C6-750F70BA5F52}" presName="rect4ChTx" presStyleLbl="alignAcc1" presStyleIdx="4" presStyleCnt="5">
        <dgm:presLayoutVars>
          <dgm:bulletEnabled val="1"/>
        </dgm:presLayoutVars>
      </dgm:prSet>
      <dgm:spPr/>
    </dgm:pt>
    <dgm:pt modelId="{C9E1DA82-174D-B94C-AEEC-A3A9FB01E20C}" type="pres">
      <dgm:prSet presAssocID="{402C3035-EC2B-294A-9818-F5042EFF374B}" presName="rect5ParTx" presStyleLbl="alignAcc1" presStyleIdx="4" presStyleCnt="5">
        <dgm:presLayoutVars>
          <dgm:chMax val="1"/>
          <dgm:bulletEnabled val="1"/>
        </dgm:presLayoutVars>
      </dgm:prSet>
      <dgm:spPr/>
    </dgm:pt>
    <dgm:pt modelId="{38058764-754E-8D43-B737-C83A0D5D3C1F}" type="pres">
      <dgm:prSet presAssocID="{402C3035-EC2B-294A-9818-F5042EFF374B}" presName="rect5ChTx" presStyleLbl="alignAcc1" presStyleIdx="4" presStyleCnt="5">
        <dgm:presLayoutVars>
          <dgm:bulletEnabled val="1"/>
        </dgm:presLayoutVars>
      </dgm:prSet>
      <dgm:spPr/>
    </dgm:pt>
  </dgm:ptLst>
  <dgm:cxnLst>
    <dgm:cxn modelId="{FFF8900C-DB02-8642-8578-37195728AC5E}" type="presOf" srcId="{402C3035-EC2B-294A-9818-F5042EFF374B}" destId="{C9E1DA82-174D-B94C-AEEC-A3A9FB01E20C}" srcOrd="1" destOrd="0" presId="urn:microsoft.com/office/officeart/2005/8/layout/target3"/>
    <dgm:cxn modelId="{3DD9DD1B-AC9A-8344-BF8D-C440FB20752B}" type="presOf" srcId="{550D5413-2C67-4141-BDBD-5EFBC5FA9109}" destId="{38058764-754E-8D43-B737-C83A0D5D3C1F}" srcOrd="0" destOrd="0" presId="urn:microsoft.com/office/officeart/2005/8/layout/target3"/>
    <dgm:cxn modelId="{AEFF9B23-2C05-B44F-818A-0AA3900903DD}" type="presOf" srcId="{68B0AEE2-9897-0A41-801C-FBE71E115A76}" destId="{278D2DAE-E206-1945-B5AD-CFD73597AD06}" srcOrd="0" destOrd="0" presId="urn:microsoft.com/office/officeart/2005/8/layout/target3"/>
    <dgm:cxn modelId="{0D81DD25-C3FA-2C4C-BD1C-C371B9ABBD0B}" type="presOf" srcId="{E4DD4E09-8A05-654D-B161-4FEC62DD9004}" destId="{DD5CB8D0-9F29-F647-8E19-DA91609A248E}" srcOrd="0" destOrd="1" presId="urn:microsoft.com/office/officeart/2005/8/layout/target3"/>
    <dgm:cxn modelId="{8394992D-AB51-244C-8197-4CE7ED399ECC}" type="presOf" srcId="{402C3035-EC2B-294A-9818-F5042EFF374B}" destId="{A8F80F00-FA81-E842-86BA-641284D493BF}" srcOrd="0" destOrd="0" presId="urn:microsoft.com/office/officeart/2005/8/layout/target3"/>
    <dgm:cxn modelId="{AA67B631-A189-9D4B-8DD7-12C8C5011B91}" type="presOf" srcId="{42F92971-3BE4-5C49-B569-D63D0BC55669}" destId="{DD5CB8D0-9F29-F647-8E19-DA91609A248E}" srcOrd="0" destOrd="0" presId="urn:microsoft.com/office/officeart/2005/8/layout/target3"/>
    <dgm:cxn modelId="{DC2F713C-6B94-A54C-9FCF-24F41251902B}" type="presOf" srcId="{40E6E12E-8000-D24A-B43A-FF9A3C2371A3}" destId="{E6A2A69A-BDAA-A140-8F26-55828DE8A86F}" srcOrd="0" destOrd="0" presId="urn:microsoft.com/office/officeart/2005/8/layout/target3"/>
    <dgm:cxn modelId="{3A87C859-F645-354C-8DBD-5B212A8578B8}" srcId="{B182860C-09B8-0240-AA3D-26268D7DC0A8}" destId="{108B3B7D-B06B-4D40-BC4F-F68E63047606}" srcOrd="1" destOrd="0" parTransId="{955EE154-211F-3F46-ABCC-DAB8E43B1CF6}" sibTransId="{ADAC89C4-8CAB-E042-8AD9-22353685507D}"/>
    <dgm:cxn modelId="{EFF1845D-607E-3946-8B49-5A6454C342CF}" srcId="{B182860C-09B8-0240-AA3D-26268D7DC0A8}" destId="{68B0AEE2-9897-0A41-801C-FBE71E115A76}" srcOrd="2" destOrd="0" parTransId="{994844FB-A681-DE4E-BB7A-A57482783367}" sibTransId="{196D257F-F3FA-F440-BF37-62473AE44522}"/>
    <dgm:cxn modelId="{F69C1B5E-E608-3642-9373-BAA5139847D7}" type="presOf" srcId="{55C4F79D-999F-9446-9A87-C7533A055F42}" destId="{38058764-754E-8D43-B737-C83A0D5D3C1F}" srcOrd="0" destOrd="1" presId="urn:microsoft.com/office/officeart/2005/8/layout/target3"/>
    <dgm:cxn modelId="{561C3D68-FF28-FF42-B69A-567575C113E6}" srcId="{026F8A7B-CB98-464B-A0C6-750F70BA5F52}" destId="{485876BE-75C8-7046-A73C-1759558001A6}" srcOrd="1" destOrd="0" parTransId="{9903A2E5-D862-8C4E-816E-DC4ABEF9B43A}" sibTransId="{B4C480A1-63AF-6B43-ABEF-567E713AEFAF}"/>
    <dgm:cxn modelId="{71B9936C-A43E-3549-A280-B11E868BDEED}" srcId="{1973B3BE-9E50-5B40-9659-BE2A2C728267}" destId="{30A17503-E407-6246-8A60-5E7D7EE5C94F}" srcOrd="2" destOrd="0" parTransId="{417A8F69-58B7-1C40-A003-C99433F44249}" sibTransId="{710EC602-9B1C-D547-BF78-A0F60F4D3269}"/>
    <dgm:cxn modelId="{26A52670-F352-5941-8EA4-36B72B829932}" srcId="{B182860C-09B8-0240-AA3D-26268D7DC0A8}" destId="{026F8A7B-CB98-464B-A0C6-750F70BA5F52}" srcOrd="3" destOrd="0" parTransId="{26533E0A-9D5F-A34C-B623-4A5515083517}" sibTransId="{DC370FAB-620A-4D4F-BC8F-FC7258428A6D}"/>
    <dgm:cxn modelId="{52EB0C7D-AA93-1D47-ABBF-AB18F8819996}" srcId="{026F8A7B-CB98-464B-A0C6-750F70BA5F52}" destId="{40E6E12E-8000-D24A-B43A-FF9A3C2371A3}" srcOrd="0" destOrd="0" parTransId="{C4F74699-B44B-5842-BF6A-F8F2E62B3440}" sibTransId="{7C6F22E8-08B6-9449-B344-8C955FA621D8}"/>
    <dgm:cxn modelId="{EC883C85-21F1-A746-AD8C-C5BDB318105C}" type="presOf" srcId="{1973B3BE-9E50-5B40-9659-BE2A2C728267}" destId="{D6F9BC03-6ACC-F347-ACB3-2BF8F5946DE9}" srcOrd="1" destOrd="0" presId="urn:microsoft.com/office/officeart/2005/8/layout/target3"/>
    <dgm:cxn modelId="{C217F597-1AAA-4F4E-90FD-F56E6FFA8986}" type="presOf" srcId="{108B3B7D-B06B-4D40-BC4F-F68E63047606}" destId="{540C087B-AD4A-A944-AF94-CC82876BAEEB}" srcOrd="1" destOrd="0" presId="urn:microsoft.com/office/officeart/2005/8/layout/target3"/>
    <dgm:cxn modelId="{1DEEC5A7-05AD-7640-804D-A61C821079E5}" type="presOf" srcId="{68B0AEE2-9897-0A41-801C-FBE71E115A76}" destId="{61A1B9DF-1BE7-4F40-A3D2-3E2F00286502}" srcOrd="1" destOrd="0" presId="urn:microsoft.com/office/officeart/2005/8/layout/target3"/>
    <dgm:cxn modelId="{3EAC17B0-9029-3945-9320-C2C3FA81CFC2}" type="presOf" srcId="{026F8A7B-CB98-464B-A0C6-750F70BA5F52}" destId="{1E1F18AB-AA80-F14E-BF05-FDFED05B786F}" srcOrd="0" destOrd="0" presId="urn:microsoft.com/office/officeart/2005/8/layout/target3"/>
    <dgm:cxn modelId="{D90624B3-5D31-4C4D-8156-A930278D619D}" srcId="{402C3035-EC2B-294A-9818-F5042EFF374B}" destId="{550D5413-2C67-4141-BDBD-5EFBC5FA9109}" srcOrd="0" destOrd="0" parTransId="{2E5401D4-5473-604E-B444-64FB73902FE4}" sibTransId="{5F095B9B-5AF8-054E-A2C5-21274A8FF27A}"/>
    <dgm:cxn modelId="{89A2CCB4-1CEE-584B-80F9-354C6AE2D606}" srcId="{1973B3BE-9E50-5B40-9659-BE2A2C728267}" destId="{E4DD4E09-8A05-654D-B161-4FEC62DD9004}" srcOrd="1" destOrd="0" parTransId="{8C634DCF-EE6A-E84E-8797-722E03B051EF}" sibTransId="{C98B9945-211C-9245-A559-2B40FF0BC211}"/>
    <dgm:cxn modelId="{2B2ABDB7-4E0B-6642-BD8B-C39570EA8EB0}" type="presOf" srcId="{30A17503-E407-6246-8A60-5E7D7EE5C94F}" destId="{DD5CB8D0-9F29-F647-8E19-DA91609A248E}" srcOrd="0" destOrd="2" presId="urn:microsoft.com/office/officeart/2005/8/layout/target3"/>
    <dgm:cxn modelId="{40268BBC-4C2B-8B42-AD13-E8A486AE1E29}" srcId="{402C3035-EC2B-294A-9818-F5042EFF374B}" destId="{55C4F79D-999F-9446-9A87-C7533A055F42}" srcOrd="1" destOrd="0" parTransId="{4B29C1F1-931A-C540-947C-41F5DF52684E}" sibTransId="{9CF3477C-DF67-5048-A1DD-437BD962FBCA}"/>
    <dgm:cxn modelId="{CA1155BD-46DC-5644-A412-1F0AB3177545}" srcId="{B182860C-09B8-0240-AA3D-26268D7DC0A8}" destId="{402C3035-EC2B-294A-9818-F5042EFF374B}" srcOrd="4" destOrd="0" parTransId="{FD9BFBCA-485C-984B-B449-87E8E7D7D52F}" sibTransId="{280C653D-4AC8-D54A-893E-D64707E8FE43}"/>
    <dgm:cxn modelId="{CFF964C6-A324-114B-B974-0BD4A51CDAA7}" type="presOf" srcId="{1973B3BE-9E50-5B40-9659-BE2A2C728267}" destId="{32A2C5B3-79A6-FF41-94FB-B31F4AFA42D2}" srcOrd="0" destOrd="0" presId="urn:microsoft.com/office/officeart/2005/8/layout/target3"/>
    <dgm:cxn modelId="{0663D9C7-806E-F941-8911-A1D2F5EDAC39}" srcId="{1973B3BE-9E50-5B40-9659-BE2A2C728267}" destId="{42F92971-3BE4-5C49-B569-D63D0BC55669}" srcOrd="0" destOrd="0" parTransId="{A138D6F0-C019-4243-B23D-B25A2082F05A}" sibTransId="{12CCA419-F060-444F-90FC-FBB3C2B1CEBD}"/>
    <dgm:cxn modelId="{25E19BDE-417B-DA4A-8F06-0564532DDAF5}" srcId="{B182860C-09B8-0240-AA3D-26268D7DC0A8}" destId="{1973B3BE-9E50-5B40-9659-BE2A2C728267}" srcOrd="0" destOrd="0" parTransId="{2FA4313C-BBB4-BC4C-9502-05F5E6A3557F}" sibTransId="{355A457B-606D-864C-AB78-1910FC8BC6E5}"/>
    <dgm:cxn modelId="{83E2BCE4-BD98-8045-8944-4FCB5EC0D666}" type="presOf" srcId="{B182860C-09B8-0240-AA3D-26268D7DC0A8}" destId="{6AC71A95-3164-1A40-874B-F9852CFF8E9C}" srcOrd="0" destOrd="0" presId="urn:microsoft.com/office/officeart/2005/8/layout/target3"/>
    <dgm:cxn modelId="{709F56E8-68E8-534C-ACC7-2FB00EEC6DCF}" type="presOf" srcId="{026F8A7B-CB98-464B-A0C6-750F70BA5F52}" destId="{059E4AC3-F852-FB45-A1DB-B93E0F653EF9}" srcOrd="1" destOrd="0" presId="urn:microsoft.com/office/officeart/2005/8/layout/target3"/>
    <dgm:cxn modelId="{E0BE87F3-9739-5144-8E63-2C7F9BAA14FA}" type="presOf" srcId="{108B3B7D-B06B-4D40-BC4F-F68E63047606}" destId="{EDC9F6BF-F09B-D34C-8692-42A234A4C10C}" srcOrd="0" destOrd="0" presId="urn:microsoft.com/office/officeart/2005/8/layout/target3"/>
    <dgm:cxn modelId="{673EA9FC-B9A2-5249-A215-D6271F3D90B7}" type="presOf" srcId="{485876BE-75C8-7046-A73C-1759558001A6}" destId="{E6A2A69A-BDAA-A140-8F26-55828DE8A86F}" srcOrd="0" destOrd="1" presId="urn:microsoft.com/office/officeart/2005/8/layout/target3"/>
    <dgm:cxn modelId="{D7DBF647-A968-144E-A235-267310E4F1BA}" type="presParOf" srcId="{6AC71A95-3164-1A40-874B-F9852CFF8E9C}" destId="{C3DAA3CA-11D4-CB4A-9D6F-BC6F3FCC2A55}" srcOrd="0" destOrd="0" presId="urn:microsoft.com/office/officeart/2005/8/layout/target3"/>
    <dgm:cxn modelId="{58B14849-BC24-7944-BE0E-B12BFC622911}" type="presParOf" srcId="{6AC71A95-3164-1A40-874B-F9852CFF8E9C}" destId="{3D9B989F-2207-D246-9270-8E9AB7E91C21}" srcOrd="1" destOrd="0" presId="urn:microsoft.com/office/officeart/2005/8/layout/target3"/>
    <dgm:cxn modelId="{6D0675A4-E440-9048-B6A8-2B77FFF3618A}" type="presParOf" srcId="{6AC71A95-3164-1A40-874B-F9852CFF8E9C}" destId="{32A2C5B3-79A6-FF41-94FB-B31F4AFA42D2}" srcOrd="2" destOrd="0" presId="urn:microsoft.com/office/officeart/2005/8/layout/target3"/>
    <dgm:cxn modelId="{F1FDB3E2-0B6F-1A4F-994D-70416469D84E}" type="presParOf" srcId="{6AC71A95-3164-1A40-874B-F9852CFF8E9C}" destId="{ECD7F397-E1FE-4442-81DC-D4C61D32C97C}" srcOrd="3" destOrd="0" presId="urn:microsoft.com/office/officeart/2005/8/layout/target3"/>
    <dgm:cxn modelId="{5272A7D6-1CBF-2943-856E-EB50718E36FA}" type="presParOf" srcId="{6AC71A95-3164-1A40-874B-F9852CFF8E9C}" destId="{5FADE34E-4318-544C-89DF-A3D816A103F3}" srcOrd="4" destOrd="0" presId="urn:microsoft.com/office/officeart/2005/8/layout/target3"/>
    <dgm:cxn modelId="{2B10D843-0712-4945-9D78-DDF5A047B69C}" type="presParOf" srcId="{6AC71A95-3164-1A40-874B-F9852CFF8E9C}" destId="{EDC9F6BF-F09B-D34C-8692-42A234A4C10C}" srcOrd="5" destOrd="0" presId="urn:microsoft.com/office/officeart/2005/8/layout/target3"/>
    <dgm:cxn modelId="{A9BAD1D2-ECE4-6D4E-805C-CA18D66AB3A0}" type="presParOf" srcId="{6AC71A95-3164-1A40-874B-F9852CFF8E9C}" destId="{8E816B0B-72BD-814A-9B74-C39C128EBC7D}" srcOrd="6" destOrd="0" presId="urn:microsoft.com/office/officeart/2005/8/layout/target3"/>
    <dgm:cxn modelId="{796227D0-EDF4-C946-A988-9F772ABC0EF9}" type="presParOf" srcId="{6AC71A95-3164-1A40-874B-F9852CFF8E9C}" destId="{7F3466DC-62FD-C140-A0B7-AB70D55DBFD2}" srcOrd="7" destOrd="0" presId="urn:microsoft.com/office/officeart/2005/8/layout/target3"/>
    <dgm:cxn modelId="{9A05362B-5E8B-BB42-A82A-9172B9AC4D54}" type="presParOf" srcId="{6AC71A95-3164-1A40-874B-F9852CFF8E9C}" destId="{278D2DAE-E206-1945-B5AD-CFD73597AD06}" srcOrd="8" destOrd="0" presId="urn:microsoft.com/office/officeart/2005/8/layout/target3"/>
    <dgm:cxn modelId="{56D6A062-9522-584E-ABE4-ABC930A84234}" type="presParOf" srcId="{6AC71A95-3164-1A40-874B-F9852CFF8E9C}" destId="{E47514AC-B4B5-F14F-BAD3-825815D51EA1}" srcOrd="9" destOrd="0" presId="urn:microsoft.com/office/officeart/2005/8/layout/target3"/>
    <dgm:cxn modelId="{245E7B38-453C-6C48-8464-B4C696C1EFDB}" type="presParOf" srcId="{6AC71A95-3164-1A40-874B-F9852CFF8E9C}" destId="{28391CE2-3860-3742-8B78-37898CCD7E5C}" srcOrd="10" destOrd="0" presId="urn:microsoft.com/office/officeart/2005/8/layout/target3"/>
    <dgm:cxn modelId="{AA8A0AE9-8CF1-7040-8C9E-E455DF6FD056}" type="presParOf" srcId="{6AC71A95-3164-1A40-874B-F9852CFF8E9C}" destId="{1E1F18AB-AA80-F14E-BF05-FDFED05B786F}" srcOrd="11" destOrd="0" presId="urn:microsoft.com/office/officeart/2005/8/layout/target3"/>
    <dgm:cxn modelId="{BECA4716-0D53-3E4A-B988-5970A9851E78}" type="presParOf" srcId="{6AC71A95-3164-1A40-874B-F9852CFF8E9C}" destId="{DE857632-1036-1F44-B6CB-AF8D1C14B020}" srcOrd="12" destOrd="0" presId="urn:microsoft.com/office/officeart/2005/8/layout/target3"/>
    <dgm:cxn modelId="{C1A9B709-86DA-8E49-A855-2FBF764A0373}" type="presParOf" srcId="{6AC71A95-3164-1A40-874B-F9852CFF8E9C}" destId="{3B7A8A3A-982E-F74F-BCEE-392194EE485F}" srcOrd="13" destOrd="0" presId="urn:microsoft.com/office/officeart/2005/8/layout/target3"/>
    <dgm:cxn modelId="{E5F7DEDA-8933-B846-98A4-3F96FB8E4BC1}" type="presParOf" srcId="{6AC71A95-3164-1A40-874B-F9852CFF8E9C}" destId="{A8F80F00-FA81-E842-86BA-641284D493BF}" srcOrd="14" destOrd="0" presId="urn:microsoft.com/office/officeart/2005/8/layout/target3"/>
    <dgm:cxn modelId="{96BC1554-EE83-8748-821D-308226884DFE}" type="presParOf" srcId="{6AC71A95-3164-1A40-874B-F9852CFF8E9C}" destId="{D6F9BC03-6ACC-F347-ACB3-2BF8F5946DE9}" srcOrd="15" destOrd="0" presId="urn:microsoft.com/office/officeart/2005/8/layout/target3"/>
    <dgm:cxn modelId="{7CD81DAE-32A7-9945-ACDC-5EA6FE9A2FED}" type="presParOf" srcId="{6AC71A95-3164-1A40-874B-F9852CFF8E9C}" destId="{DD5CB8D0-9F29-F647-8E19-DA91609A248E}" srcOrd="16" destOrd="0" presId="urn:microsoft.com/office/officeart/2005/8/layout/target3"/>
    <dgm:cxn modelId="{60C2FB8D-8AA1-934A-98CB-4B7F503E21E9}" type="presParOf" srcId="{6AC71A95-3164-1A40-874B-F9852CFF8E9C}" destId="{540C087B-AD4A-A944-AF94-CC82876BAEEB}" srcOrd="17" destOrd="0" presId="urn:microsoft.com/office/officeart/2005/8/layout/target3"/>
    <dgm:cxn modelId="{516DD1CD-FD92-1240-B3CE-E4D7C303C596}" type="presParOf" srcId="{6AC71A95-3164-1A40-874B-F9852CFF8E9C}" destId="{3BC994CA-E457-D245-B33B-A01B0355B58E}" srcOrd="18" destOrd="0" presId="urn:microsoft.com/office/officeart/2005/8/layout/target3"/>
    <dgm:cxn modelId="{1D6F9187-6431-8541-8746-C83C5D86A5C3}" type="presParOf" srcId="{6AC71A95-3164-1A40-874B-F9852CFF8E9C}" destId="{61A1B9DF-1BE7-4F40-A3D2-3E2F00286502}" srcOrd="19" destOrd="0" presId="urn:microsoft.com/office/officeart/2005/8/layout/target3"/>
    <dgm:cxn modelId="{137D1326-7D6D-6346-A8AF-9F25346C95D1}" type="presParOf" srcId="{6AC71A95-3164-1A40-874B-F9852CFF8E9C}" destId="{A90101A6-702F-D04F-9514-2D7EE5F08A81}" srcOrd="20" destOrd="0" presId="urn:microsoft.com/office/officeart/2005/8/layout/target3"/>
    <dgm:cxn modelId="{06358C76-7474-644E-ADF5-6687FBE85520}" type="presParOf" srcId="{6AC71A95-3164-1A40-874B-F9852CFF8E9C}" destId="{059E4AC3-F852-FB45-A1DB-B93E0F653EF9}" srcOrd="21" destOrd="0" presId="urn:microsoft.com/office/officeart/2005/8/layout/target3"/>
    <dgm:cxn modelId="{7BC5EB2B-B61D-D34D-A74D-C846F1E8EF3E}" type="presParOf" srcId="{6AC71A95-3164-1A40-874B-F9852CFF8E9C}" destId="{E6A2A69A-BDAA-A140-8F26-55828DE8A86F}" srcOrd="22" destOrd="0" presId="urn:microsoft.com/office/officeart/2005/8/layout/target3"/>
    <dgm:cxn modelId="{5303031A-BF62-2041-8054-FBECC905BB5F}" type="presParOf" srcId="{6AC71A95-3164-1A40-874B-F9852CFF8E9C}" destId="{C9E1DA82-174D-B94C-AEEC-A3A9FB01E20C}" srcOrd="23" destOrd="0" presId="urn:microsoft.com/office/officeart/2005/8/layout/target3"/>
    <dgm:cxn modelId="{5CB6D840-2666-1D4D-88B0-D9B87AA7B8CF}" type="presParOf" srcId="{6AC71A95-3164-1A40-874B-F9852CFF8E9C}" destId="{38058764-754E-8D43-B737-C83A0D5D3C1F}" srcOrd="24"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AA3CA-11D4-CB4A-9D6F-BC6F3FCC2A55}">
      <dsp:nvSpPr>
        <dsp:cNvPr id="0" name=""/>
        <dsp:cNvSpPr/>
      </dsp:nvSpPr>
      <dsp:spPr>
        <a:xfrm>
          <a:off x="0" y="406399"/>
          <a:ext cx="7315200" cy="731520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A2C5B3-79A6-FF41-94FB-B31F4AFA42D2}">
      <dsp:nvSpPr>
        <dsp:cNvPr id="0" name=""/>
        <dsp:cNvSpPr/>
      </dsp:nvSpPr>
      <dsp:spPr>
        <a:xfrm>
          <a:off x="3657600" y="406399"/>
          <a:ext cx="8534400" cy="731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Global initiatives</a:t>
          </a:r>
        </a:p>
      </dsp:txBody>
      <dsp:txXfrm>
        <a:off x="3657600" y="406399"/>
        <a:ext cx="4267200" cy="1170432"/>
      </dsp:txXfrm>
    </dsp:sp>
    <dsp:sp modelId="{5FADE34E-4318-544C-89DF-A3D816A103F3}">
      <dsp:nvSpPr>
        <dsp:cNvPr id="0" name=""/>
        <dsp:cNvSpPr/>
      </dsp:nvSpPr>
      <dsp:spPr>
        <a:xfrm>
          <a:off x="768095" y="1576831"/>
          <a:ext cx="5779008" cy="577900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9F6BF-F09B-D34C-8692-42A234A4C10C}">
      <dsp:nvSpPr>
        <dsp:cNvPr id="0" name=""/>
        <dsp:cNvSpPr/>
      </dsp:nvSpPr>
      <dsp:spPr>
        <a:xfrm>
          <a:off x="3657600" y="1576831"/>
          <a:ext cx="8534400" cy="577900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International organizations WHO, EU</a:t>
          </a:r>
        </a:p>
      </dsp:txBody>
      <dsp:txXfrm>
        <a:off x="3657600" y="1576831"/>
        <a:ext cx="4267200" cy="1170432"/>
      </dsp:txXfrm>
    </dsp:sp>
    <dsp:sp modelId="{7F3466DC-62FD-C140-A0B7-AB70D55DBFD2}">
      <dsp:nvSpPr>
        <dsp:cNvPr id="0" name=""/>
        <dsp:cNvSpPr/>
      </dsp:nvSpPr>
      <dsp:spPr>
        <a:xfrm>
          <a:off x="1536192" y="2747264"/>
          <a:ext cx="4242816" cy="4242816"/>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8D2DAE-E206-1945-B5AD-CFD73597AD06}">
      <dsp:nvSpPr>
        <dsp:cNvPr id="0" name=""/>
        <dsp:cNvSpPr/>
      </dsp:nvSpPr>
      <dsp:spPr>
        <a:xfrm>
          <a:off x="3657600" y="2747264"/>
          <a:ext cx="8534400" cy="424281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ENHA-ONCA network</a:t>
          </a:r>
        </a:p>
      </dsp:txBody>
      <dsp:txXfrm>
        <a:off x="3657600" y="2747264"/>
        <a:ext cx="4267200" cy="1170431"/>
      </dsp:txXfrm>
    </dsp:sp>
    <dsp:sp modelId="{28391CE2-3860-3742-8B78-37898CCD7E5C}">
      <dsp:nvSpPr>
        <dsp:cNvPr id="0" name=""/>
        <dsp:cNvSpPr/>
      </dsp:nvSpPr>
      <dsp:spPr>
        <a:xfrm>
          <a:off x="2304288" y="3917696"/>
          <a:ext cx="2706624" cy="270662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1F18AB-AA80-F14E-BF05-FDFED05B786F}">
      <dsp:nvSpPr>
        <dsp:cNvPr id="0" name=""/>
        <dsp:cNvSpPr/>
      </dsp:nvSpPr>
      <dsp:spPr>
        <a:xfrm>
          <a:off x="3657600" y="3917696"/>
          <a:ext cx="8534400" cy="270662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Scientific societies</a:t>
          </a:r>
        </a:p>
      </dsp:txBody>
      <dsp:txXfrm>
        <a:off x="3657600" y="3917696"/>
        <a:ext cx="4267200" cy="1170432"/>
      </dsp:txXfrm>
    </dsp:sp>
    <dsp:sp modelId="{3B7A8A3A-982E-F74F-BCEE-392194EE485F}">
      <dsp:nvSpPr>
        <dsp:cNvPr id="0" name=""/>
        <dsp:cNvSpPr/>
      </dsp:nvSpPr>
      <dsp:spPr>
        <a:xfrm>
          <a:off x="3072384" y="5088128"/>
          <a:ext cx="1170432" cy="117043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F80F00-FA81-E842-86BA-641284D493BF}">
      <dsp:nvSpPr>
        <dsp:cNvPr id="0" name=""/>
        <dsp:cNvSpPr/>
      </dsp:nvSpPr>
      <dsp:spPr>
        <a:xfrm>
          <a:off x="3657600" y="5088128"/>
          <a:ext cx="8534400" cy="117043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PEN societies</a:t>
          </a:r>
        </a:p>
      </dsp:txBody>
      <dsp:txXfrm>
        <a:off x="3657600" y="5088128"/>
        <a:ext cx="4267200" cy="1170432"/>
      </dsp:txXfrm>
    </dsp:sp>
    <dsp:sp modelId="{DD5CB8D0-9F29-F647-8E19-DA91609A248E}">
      <dsp:nvSpPr>
        <dsp:cNvPr id="0" name=""/>
        <dsp:cNvSpPr/>
      </dsp:nvSpPr>
      <dsp:spPr>
        <a:xfrm>
          <a:off x="7924800" y="406399"/>
          <a:ext cx="4267200" cy="11704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GLIM, GLIS</a:t>
          </a:r>
        </a:p>
        <a:p>
          <a:pPr marL="228600" lvl="1" indent="-228600" algn="l" defTabSz="889000">
            <a:lnSpc>
              <a:spcPct val="90000"/>
            </a:lnSpc>
            <a:spcBef>
              <a:spcPct val="0"/>
            </a:spcBef>
            <a:spcAft>
              <a:spcPct val="15000"/>
            </a:spcAft>
            <a:buChar char="•"/>
          </a:pPr>
          <a:r>
            <a:rPr lang="en-GB" sz="2000" kern="1200" dirty="0"/>
            <a:t>Human Rights</a:t>
          </a:r>
        </a:p>
        <a:p>
          <a:pPr marL="228600" lvl="1" indent="-228600" algn="l" defTabSz="889000">
            <a:lnSpc>
              <a:spcPct val="90000"/>
            </a:lnSpc>
            <a:spcBef>
              <a:spcPct val="0"/>
            </a:spcBef>
            <a:spcAft>
              <a:spcPct val="15000"/>
            </a:spcAft>
            <a:buChar char="•"/>
          </a:pPr>
          <a:r>
            <a:rPr lang="en-GB" sz="2000" kern="1200" dirty="0"/>
            <a:t>ICD, IDDSI</a:t>
          </a:r>
        </a:p>
      </dsp:txBody>
      <dsp:txXfrm>
        <a:off x="7924800" y="406399"/>
        <a:ext cx="4267200" cy="1170432"/>
      </dsp:txXfrm>
    </dsp:sp>
    <dsp:sp modelId="{E6A2A69A-BDAA-A140-8F26-55828DE8A86F}">
      <dsp:nvSpPr>
        <dsp:cNvPr id="0" name=""/>
        <dsp:cNvSpPr/>
      </dsp:nvSpPr>
      <dsp:spPr>
        <a:xfrm>
          <a:off x="7924800" y="3917696"/>
          <a:ext cx="4267200" cy="11704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EFAD</a:t>
          </a:r>
        </a:p>
        <a:p>
          <a:pPr marL="228600" lvl="1" indent="-228600" algn="l" defTabSz="889000">
            <a:lnSpc>
              <a:spcPct val="90000"/>
            </a:lnSpc>
            <a:spcBef>
              <a:spcPct val="0"/>
            </a:spcBef>
            <a:spcAft>
              <a:spcPct val="15000"/>
            </a:spcAft>
            <a:buChar char="•"/>
          </a:pPr>
          <a:r>
            <a:rPr lang="en-GB" sz="2000" kern="1200" dirty="0"/>
            <a:t>Non-related to nutrition (UEG, ECO, EASO, ERA, WONCA, </a:t>
          </a:r>
          <a:r>
            <a:rPr lang="en-GB" sz="2000" kern="1200" dirty="0" err="1"/>
            <a:t>EuGMS</a:t>
          </a:r>
          <a:r>
            <a:rPr lang="en-GB" sz="2000" kern="1200" dirty="0"/>
            <a:t>, ERAS…) </a:t>
          </a:r>
        </a:p>
      </dsp:txBody>
      <dsp:txXfrm>
        <a:off x="7924800" y="3917696"/>
        <a:ext cx="4267200" cy="1170432"/>
      </dsp:txXfrm>
    </dsp:sp>
    <dsp:sp modelId="{38058764-754E-8D43-B737-C83A0D5D3C1F}">
      <dsp:nvSpPr>
        <dsp:cNvPr id="0" name=""/>
        <dsp:cNvSpPr/>
      </dsp:nvSpPr>
      <dsp:spPr>
        <a:xfrm>
          <a:off x="7924800" y="5088128"/>
          <a:ext cx="4267200" cy="117043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a:t>ESPEN Council</a:t>
          </a:r>
        </a:p>
        <a:p>
          <a:pPr marL="228600" lvl="1" indent="-228600" algn="l" defTabSz="889000">
            <a:lnSpc>
              <a:spcPct val="90000"/>
            </a:lnSpc>
            <a:spcBef>
              <a:spcPct val="0"/>
            </a:spcBef>
            <a:spcAft>
              <a:spcPct val="15000"/>
            </a:spcAft>
            <a:buChar char="•"/>
          </a:pPr>
          <a:r>
            <a:rPr lang="en-GB" sz="2000" kern="1200" dirty="0"/>
            <a:t>Continental- regional societies</a:t>
          </a:r>
        </a:p>
      </dsp:txBody>
      <dsp:txXfrm>
        <a:off x="7924800" y="5088128"/>
        <a:ext cx="4267200" cy="1170432"/>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D1433F-A310-7244-A4A3-ED5DA6FB50EE}" type="datetimeFigureOut">
              <a:rPr lang="en-ES" smtClean="0"/>
              <a:t>1/5/25</a:t>
            </a:fld>
            <a:endParaRPr lang="en-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C99D1-0E17-E145-B01C-2145E2F83BFD}" type="slidenum">
              <a:rPr lang="en-ES" smtClean="0"/>
              <a:t>‹#›</a:t>
            </a:fld>
            <a:endParaRPr lang="en-ES"/>
          </a:p>
        </p:txBody>
      </p:sp>
    </p:spTree>
    <p:extLst>
      <p:ext uri="{BB962C8B-B14F-4D97-AF65-F5344CB8AC3E}">
        <p14:creationId xmlns:p14="http://schemas.microsoft.com/office/powerpoint/2010/main" val="178230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ESPEN is clinical: our main interests are to promote basic and clinical research, education at all the levels. But we are also interested in networking with other soiceties and organizations to make visible our work in the field of clinical nutrition. We have published 19 clinical guidelines + ethics + terminology papers.</a:t>
            </a:r>
          </a:p>
        </p:txBody>
      </p:sp>
      <p:sp>
        <p:nvSpPr>
          <p:cNvPr id="4" name="Slide Number Placeholder 3"/>
          <p:cNvSpPr>
            <a:spLocks noGrp="1"/>
          </p:cNvSpPr>
          <p:nvPr>
            <p:ph type="sldNum" sz="quarter" idx="5"/>
          </p:nvPr>
        </p:nvSpPr>
        <p:spPr/>
        <p:txBody>
          <a:bodyPr/>
          <a:lstStyle/>
          <a:p>
            <a:fld id="{D6CC99D1-0E17-E145-B01C-2145E2F83BFD}" type="slidenum">
              <a:rPr lang="en-ES" smtClean="0"/>
              <a:t>5</a:t>
            </a:fld>
            <a:endParaRPr lang="en-ES"/>
          </a:p>
        </p:txBody>
      </p:sp>
    </p:spTree>
    <p:extLst>
      <p:ext uri="{BB962C8B-B14F-4D97-AF65-F5344CB8AC3E}">
        <p14:creationId xmlns:p14="http://schemas.microsoft.com/office/powerpoint/2010/main" val="205556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D6CC99D1-0E17-E145-B01C-2145E2F83BFD}" type="slidenum">
              <a:rPr lang="en-ES" smtClean="0"/>
              <a:t>10</a:t>
            </a:fld>
            <a:endParaRPr lang="en-ES"/>
          </a:p>
        </p:txBody>
      </p:sp>
    </p:spTree>
    <p:extLst>
      <p:ext uri="{BB962C8B-B14F-4D97-AF65-F5344CB8AC3E}">
        <p14:creationId xmlns:p14="http://schemas.microsoft.com/office/powerpoint/2010/main" val="2623578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D6CC99D1-0E17-E145-B01C-2145E2F83BFD}" type="slidenum">
              <a:rPr lang="en-ES" smtClean="0"/>
              <a:t>34</a:t>
            </a:fld>
            <a:endParaRPr lang="en-ES"/>
          </a:p>
        </p:txBody>
      </p:sp>
    </p:spTree>
    <p:extLst>
      <p:ext uri="{BB962C8B-B14F-4D97-AF65-F5344CB8AC3E}">
        <p14:creationId xmlns:p14="http://schemas.microsoft.com/office/powerpoint/2010/main" val="3040600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GB" sz="1800" b="0" i="0" dirty="0">
                <a:solidFill>
                  <a:srgbClr val="222222"/>
                </a:solidFill>
                <a:effectLst/>
                <a:latin typeface="Calibri" panose="020F0502020204030204" pitchFamily="34" charset="0"/>
              </a:rPr>
              <a:t>That is exactly what I/we found 2019-2020 when we browsed the new ICD-11 website to see where the GLIM concept could fit in. To our astonishment, the new ICD-11 coding system only had/has one code related to malnutrition/undernutrition in adults and that is “5B54 Underweight in adults”.</a:t>
            </a:r>
          </a:p>
          <a:p>
            <a:pPr algn="l">
              <a:spcAft>
                <a:spcPts val="0"/>
              </a:spcAft>
            </a:pPr>
            <a:r>
              <a:rPr lang="en-GB" sz="1800" b="0" i="0" dirty="0">
                <a:solidFill>
                  <a:srgbClr val="222222"/>
                </a:solidFill>
                <a:effectLst/>
                <a:latin typeface="Calibri" panose="020F0502020204030204" pitchFamily="34" charset="0"/>
              </a:rPr>
              <a:t>For that reason the GLIM Core Committee (ESPEN and ASPEN representatives), with the support of the Swedish National Board of Health and Welfare/Classification and Terminology team (headed by Dr Magdalena </a:t>
            </a:r>
            <a:r>
              <a:rPr lang="en-GB" sz="1800" b="0" i="0" dirty="0" err="1">
                <a:solidFill>
                  <a:srgbClr val="222222"/>
                </a:solidFill>
                <a:effectLst/>
                <a:latin typeface="Calibri" panose="020F0502020204030204" pitchFamily="34" charset="0"/>
              </a:rPr>
              <a:t>Fresk</a:t>
            </a:r>
            <a:r>
              <a:rPr lang="en-GB" sz="1800" b="0" i="0" dirty="0">
                <a:solidFill>
                  <a:srgbClr val="222222"/>
                </a:solidFill>
                <a:effectLst/>
                <a:latin typeface="Calibri" panose="020F0502020204030204" pitchFamily="34" charset="0"/>
              </a:rPr>
              <a:t>), and with the help of the SWESPEN chairperson </a:t>
            </a:r>
            <a:r>
              <a:rPr lang="en-GB" sz="1800" b="0" i="0" dirty="0" err="1">
                <a:solidFill>
                  <a:srgbClr val="222222"/>
                </a:solidFill>
                <a:effectLst/>
                <a:latin typeface="Calibri" panose="020F0502020204030204" pitchFamily="34" charset="0"/>
              </a:rPr>
              <a:t>Elisabet</a:t>
            </a:r>
            <a:r>
              <a:rPr lang="en-GB" sz="1800" b="0" i="0" dirty="0">
                <a:solidFill>
                  <a:srgbClr val="222222"/>
                </a:solidFill>
                <a:effectLst/>
                <a:latin typeface="Calibri" panose="020F0502020204030204" pitchFamily="34" charset="0"/>
              </a:rPr>
              <a:t> Rothenberg, provided the WHO ICD group with a proposal for complementary ICD-11 codes. These codes are/were in line with the GLIM concept, but also relevant for any  undernutrition diagnostic procedure.</a:t>
            </a:r>
          </a:p>
          <a:p>
            <a:pPr algn="l">
              <a:spcAft>
                <a:spcPts val="0"/>
              </a:spcAft>
            </a:pPr>
            <a:r>
              <a:rPr lang="en-GB" sz="1800" b="0" i="0" dirty="0">
                <a:solidFill>
                  <a:srgbClr val="222222"/>
                </a:solidFill>
                <a:effectLst/>
                <a:latin typeface="Calibri" panose="020F0502020204030204" pitchFamily="34" charset="0"/>
              </a:rPr>
              <a:t>As Rocco indicate, and as you probably remember, we raised the support from altogether 40 international societies when the proposal was submitted to WHO in November 2020. The sender was Dr Magdalena </a:t>
            </a:r>
            <a:r>
              <a:rPr lang="en-GB" sz="1800" b="0" i="0" dirty="0" err="1">
                <a:solidFill>
                  <a:srgbClr val="222222"/>
                </a:solidFill>
                <a:effectLst/>
                <a:latin typeface="Calibri" panose="020F0502020204030204" pitchFamily="34" charset="0"/>
              </a:rPr>
              <a:t>Fresk</a:t>
            </a:r>
            <a:r>
              <a:rPr lang="en-GB" sz="1800" b="0" i="0" dirty="0">
                <a:solidFill>
                  <a:srgbClr val="222222"/>
                </a:solidFill>
                <a:effectLst/>
                <a:latin typeface="Calibri" panose="020F0502020204030204" pitchFamily="34" charset="0"/>
              </a:rPr>
              <a:t>, Swedish National Board of Health and Welfare/classification and terminology. I know that Stéphane has posted a positive remark on the ICD website (during the public digital exhibition of new ICD code proposals :)).</a:t>
            </a:r>
          </a:p>
          <a:p>
            <a:pPr algn="l">
              <a:spcAft>
                <a:spcPts val="0"/>
              </a:spcAft>
            </a:pPr>
            <a:r>
              <a:rPr lang="en-GB" sz="1800" b="0" i="0" dirty="0">
                <a:solidFill>
                  <a:srgbClr val="222222"/>
                </a:solidFill>
                <a:effectLst/>
                <a:latin typeface="Calibri" panose="020F0502020204030204" pitchFamily="34" charset="0"/>
              </a:rPr>
              <a:t>Since then, Magdalena, I, </a:t>
            </a:r>
            <a:r>
              <a:rPr lang="en-GB" sz="1800" b="0" i="0" dirty="0" err="1">
                <a:solidFill>
                  <a:srgbClr val="222222"/>
                </a:solidFill>
                <a:effectLst/>
                <a:latin typeface="Calibri" panose="020F0502020204030204" pitchFamily="34" charset="0"/>
              </a:rPr>
              <a:t>Elisabet</a:t>
            </a:r>
            <a:r>
              <a:rPr lang="en-GB" sz="1800" b="0" i="0" dirty="0">
                <a:solidFill>
                  <a:srgbClr val="222222"/>
                </a:solidFill>
                <a:effectLst/>
                <a:latin typeface="Calibri" panose="020F0502020204030204" pitchFamily="34" charset="0"/>
              </a:rPr>
              <a:t>, Rocco, Gordon, Charlene, and in the end also </a:t>
            </a:r>
            <a:r>
              <a:rPr lang="en-GB" sz="1800" b="0" i="0" dirty="0" err="1">
                <a:solidFill>
                  <a:srgbClr val="222222"/>
                </a:solidFill>
                <a:effectLst/>
                <a:latin typeface="Calibri" panose="020F0502020204030204" pitchFamily="34" charset="0"/>
              </a:rPr>
              <a:t>Harriët</a:t>
            </a:r>
            <a:r>
              <a:rPr lang="en-GB" sz="1800" b="0" i="0" dirty="0">
                <a:solidFill>
                  <a:srgbClr val="222222"/>
                </a:solidFill>
                <a:effectLst/>
                <a:latin typeface="Calibri" panose="020F0502020204030204" pitchFamily="34" charset="0"/>
              </a:rPr>
              <a:t> Jager (representing EFAD) have had sporadic, but sometimes quite intense communication with the WHO people (their ICD and their Nutrition group). We have learned that the WHO bureaucracy is thorough and slow! We also published a paper to call for a new ICD-coding (attached). </a:t>
            </a:r>
            <a:r>
              <a:rPr lang="en-GB" sz="1800" b="0" i="0" dirty="0" err="1">
                <a:solidFill>
                  <a:srgbClr val="222222"/>
                </a:solidFill>
                <a:effectLst/>
                <a:latin typeface="Calibri" panose="020F0502020204030204" pitchFamily="34" charset="0"/>
              </a:rPr>
              <a:t>Dr.</a:t>
            </a:r>
            <a:r>
              <a:rPr lang="en-GB" sz="1800" b="0" i="0" dirty="0">
                <a:solidFill>
                  <a:srgbClr val="222222"/>
                </a:solidFill>
                <a:effectLst/>
                <a:latin typeface="Calibri" panose="020F0502020204030204" pitchFamily="34" charset="0"/>
              </a:rPr>
              <a:t> Kremlin </a:t>
            </a:r>
            <a:r>
              <a:rPr lang="en-GB" sz="1800" b="0" i="0" dirty="0" err="1">
                <a:solidFill>
                  <a:srgbClr val="222222"/>
                </a:solidFill>
                <a:effectLst/>
                <a:latin typeface="Calibri" panose="020F0502020204030204" pitchFamily="34" charset="0"/>
              </a:rPr>
              <a:t>Wickramasinghe</a:t>
            </a:r>
            <a:r>
              <a:rPr lang="en-GB" sz="1800" b="0" i="0" dirty="0">
                <a:solidFill>
                  <a:srgbClr val="222222"/>
                </a:solidFill>
                <a:effectLst/>
                <a:latin typeface="Calibri" panose="020F0502020204030204" pitchFamily="34" charset="0"/>
              </a:rPr>
              <a:t>, at the European WHO Office, has also kept his eyes/hand over this procedure.</a:t>
            </a:r>
          </a:p>
          <a:p>
            <a:pPr algn="l">
              <a:spcAft>
                <a:spcPts val="0"/>
              </a:spcAft>
            </a:pPr>
            <a:r>
              <a:rPr lang="en-GB" sz="1800" b="0" i="0" dirty="0">
                <a:solidFill>
                  <a:srgbClr val="222222"/>
                </a:solidFill>
                <a:effectLst/>
                <a:latin typeface="Calibri" panose="020F0502020204030204" pitchFamily="34" charset="0"/>
              </a:rPr>
              <a:t>Now, about five years later this process may near a successful end. Coincidentally, just today, </a:t>
            </a:r>
            <a:r>
              <a:rPr lang="en-GB" sz="1800" b="0" i="0" dirty="0" err="1">
                <a:solidFill>
                  <a:srgbClr val="222222"/>
                </a:solidFill>
                <a:effectLst/>
                <a:latin typeface="Calibri" panose="020F0502020204030204" pitchFamily="34" charset="0"/>
              </a:rPr>
              <a:t>Dr.</a:t>
            </a:r>
            <a:r>
              <a:rPr lang="en-GB" sz="1800" b="0" i="0" dirty="0">
                <a:solidFill>
                  <a:srgbClr val="222222"/>
                </a:solidFill>
                <a:effectLst/>
                <a:latin typeface="Calibri" panose="020F0502020204030204" pitchFamily="34" charset="0"/>
              </a:rPr>
              <a:t> Magdalena </a:t>
            </a:r>
            <a:r>
              <a:rPr lang="en-GB" sz="1800" b="0" i="0" dirty="0" err="1">
                <a:solidFill>
                  <a:srgbClr val="222222"/>
                </a:solidFill>
                <a:effectLst/>
                <a:latin typeface="Calibri" panose="020F0502020204030204" pitchFamily="34" charset="0"/>
              </a:rPr>
              <a:t>Fresk</a:t>
            </a:r>
            <a:r>
              <a:rPr lang="en-GB" sz="1800" b="0" i="0" dirty="0">
                <a:solidFill>
                  <a:srgbClr val="222222"/>
                </a:solidFill>
                <a:effectLst/>
                <a:latin typeface="Calibri" panose="020F0502020204030204" pitchFamily="34" charset="0"/>
              </a:rPr>
              <a:t> on behalf of the Swedish National Board of Health and Welfare, submitted the final edition of the proposal (after several critical rounds with WHO experts). This proposal (attached, look for 5B72, 5B72.0-5B72.2) will now be considered and processed by WHO.</a:t>
            </a:r>
          </a:p>
          <a:p>
            <a:pPr algn="l">
              <a:spcAft>
                <a:spcPts val="0"/>
              </a:spcAft>
            </a:pPr>
            <a:r>
              <a:rPr lang="en-GB" sz="1800" b="0" i="0" dirty="0">
                <a:solidFill>
                  <a:srgbClr val="222222"/>
                </a:solidFill>
                <a:effectLst/>
                <a:latin typeface="Calibri" panose="020F0502020204030204" pitchFamily="34" charset="0"/>
              </a:rPr>
              <a:t>In best case there will be a positive decision on this proposal in October, and if accepted the new codes will be incorporated in ICD-11 from January 2026.</a:t>
            </a:r>
          </a:p>
          <a:p>
            <a:pPr algn="l">
              <a:spcAft>
                <a:spcPts val="0"/>
              </a:spcAft>
            </a:pPr>
            <a:r>
              <a:rPr lang="en-GB" sz="1800" b="0" i="0" dirty="0">
                <a:solidFill>
                  <a:srgbClr val="222222"/>
                </a:solidFill>
                <a:effectLst/>
                <a:latin typeface="Calibri" panose="020F0502020204030204" pitchFamily="34" charset="0"/>
              </a:rPr>
              <a:t>In the meantime, we have to use the old ICD-10 codes, i.e. the ones that Stanislaw just mentioned.</a:t>
            </a:r>
          </a:p>
          <a:p>
            <a:pPr algn="l">
              <a:spcAft>
                <a:spcPts val="0"/>
              </a:spcAft>
            </a:pPr>
            <a:r>
              <a:rPr lang="en-GB" sz="1800" b="0" i="0" dirty="0">
                <a:solidFill>
                  <a:srgbClr val="222222"/>
                </a:solidFill>
                <a:effectLst/>
                <a:latin typeface="Calibri" panose="020F0502020204030204" pitchFamily="34" charset="0"/>
              </a:rPr>
              <a:t>Let’s cross our fingers for a successful procedure at WHO.</a:t>
            </a:r>
            <a:endParaRPr lang="en-GB" sz="1800" b="0" i="0" dirty="0">
              <a:solidFill>
                <a:srgbClr val="222222"/>
              </a:solidFill>
              <a:effectLst/>
              <a:latin typeface="Times New Roman" panose="02020603050405020304" pitchFamily="18" charset="0"/>
            </a:endParaRPr>
          </a:p>
          <a:p>
            <a:endParaRPr lang="en-ES" dirty="0"/>
          </a:p>
        </p:txBody>
      </p:sp>
      <p:sp>
        <p:nvSpPr>
          <p:cNvPr id="4" name="Slide Number Placeholder 3"/>
          <p:cNvSpPr>
            <a:spLocks noGrp="1"/>
          </p:cNvSpPr>
          <p:nvPr>
            <p:ph type="sldNum" sz="quarter" idx="5"/>
          </p:nvPr>
        </p:nvSpPr>
        <p:spPr/>
        <p:txBody>
          <a:bodyPr/>
          <a:lstStyle/>
          <a:p>
            <a:fld id="{D6CC99D1-0E17-E145-B01C-2145E2F83BFD}" type="slidenum">
              <a:rPr lang="en-ES" smtClean="0"/>
              <a:t>35</a:t>
            </a:fld>
            <a:endParaRPr lang="en-ES"/>
          </a:p>
        </p:txBody>
      </p:sp>
    </p:spTree>
    <p:extLst>
      <p:ext uri="{BB962C8B-B14F-4D97-AF65-F5344CB8AC3E}">
        <p14:creationId xmlns:p14="http://schemas.microsoft.com/office/powerpoint/2010/main" val="1575799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oleObject" Target="../embeddings/oleObject8.bin"/><Relationship Id="rId5" Type="http://schemas.openxmlformats.org/officeDocument/2006/relationships/image" Target="../media/image1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oleObject" Target="../embeddings/oleObject9.bin"/><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oleObject" Target="../embeddings/oleObject11.bin"/><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oleObject" Target="../embeddings/oleObject12.bin"/><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oleObject" Target="../embeddings/oleObject13.bin"/><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oleObject" Target="../embeddings/oleObject16.bin"/></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oleObject" Target="../embeddings/oleObject18.bin"/></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oleObject" Target="../embeddings/oleObject19.bin"/><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oleObject" Target="../embeddings/oleObject20.bin"/><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oleObject" Target="../embeddings/oleObject21.bin"/><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oleObject" Target="../embeddings/oleObject22.bin"/><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oleObject" Target="../embeddings/oleObject23.bin"/><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oleObject" Target="../embeddings/oleObject2.bin"/><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oleObject" Target="../embeddings/oleObject3.bin"/><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png"/><Relationship Id="rId4" Type="http://schemas.openxmlformats.org/officeDocument/2006/relationships/diagramData" Target="../diagrams/data1.xml"/><Relationship Id="rId9"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oleObject" Target="../embeddings/oleObject5.bin"/><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descr="Afbeelding met tekst, Lettertype, schermopname, Elektrisch blauw  Door AI gegenereerde inhoud is mogelijk onjuist."/>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ES"/>
          </a:p>
        </p:txBody>
      </p:sp>
      <p:grpSp>
        <p:nvGrpSpPr>
          <p:cNvPr id="4" name="Group 4"/>
          <p:cNvGrpSpPr/>
          <p:nvPr/>
        </p:nvGrpSpPr>
        <p:grpSpPr>
          <a:xfrm>
            <a:off x="14874787" y="8389261"/>
            <a:ext cx="3258020" cy="1157254"/>
            <a:chOff x="0" y="0"/>
            <a:chExt cx="858079" cy="304791"/>
          </a:xfrm>
        </p:grpSpPr>
        <p:sp>
          <p:nvSpPr>
            <p:cNvPr id="5" name="Freeform 5"/>
            <p:cNvSpPr/>
            <p:nvPr/>
          </p:nvSpPr>
          <p:spPr>
            <a:xfrm>
              <a:off x="0" y="0"/>
              <a:ext cx="858079" cy="304791"/>
            </a:xfrm>
            <a:custGeom>
              <a:avLst/>
              <a:gdLst/>
              <a:ahLst/>
              <a:cxnLst/>
              <a:rect l="l" t="t" r="r" b="b"/>
              <a:pathLst>
                <a:path w="858079" h="304791">
                  <a:moveTo>
                    <a:pt x="0" y="0"/>
                  </a:moveTo>
                  <a:lnTo>
                    <a:pt x="858079" y="0"/>
                  </a:lnTo>
                  <a:lnTo>
                    <a:pt x="858079" y="304791"/>
                  </a:lnTo>
                  <a:lnTo>
                    <a:pt x="0" y="304791"/>
                  </a:lnTo>
                  <a:close/>
                </a:path>
              </a:pathLst>
            </a:custGeom>
            <a:solidFill>
              <a:srgbClr val="FFFFFF"/>
            </a:solidFill>
          </p:spPr>
          <p:txBody>
            <a:bodyPr/>
            <a:lstStyle/>
            <a:p>
              <a:endParaRPr lang="en-ES"/>
            </a:p>
          </p:txBody>
        </p:sp>
        <p:sp>
          <p:nvSpPr>
            <p:cNvPr id="6" name="TextBox 6"/>
            <p:cNvSpPr txBox="1"/>
            <p:nvPr/>
          </p:nvSpPr>
          <p:spPr>
            <a:xfrm>
              <a:off x="0" y="-38100"/>
              <a:ext cx="858079" cy="34289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067858" y="8389261"/>
            <a:ext cx="2871878" cy="942367"/>
          </a:xfrm>
          <a:custGeom>
            <a:avLst/>
            <a:gdLst/>
            <a:ahLst/>
            <a:cxnLst/>
            <a:rect l="l" t="t" r="r" b="b"/>
            <a:pathLst>
              <a:path w="2871878" h="942367">
                <a:moveTo>
                  <a:pt x="0" y="0"/>
                </a:moveTo>
                <a:lnTo>
                  <a:pt x="2871878" y="0"/>
                </a:lnTo>
                <a:lnTo>
                  <a:pt x="2871878" y="942367"/>
                </a:lnTo>
                <a:lnTo>
                  <a:pt x="0" y="942367"/>
                </a:lnTo>
                <a:lnTo>
                  <a:pt x="0" y="0"/>
                </a:lnTo>
                <a:close/>
              </a:path>
            </a:pathLst>
          </a:custGeom>
          <a:blipFill>
            <a:blip r:embed="rId4"/>
            <a:stretch>
              <a:fillRect/>
            </a:stretch>
          </a:blipFill>
        </p:spPr>
        <p:txBody>
          <a:bodyPr/>
          <a:lstStyle/>
          <a:p>
            <a:endParaRPr lang="en-E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4"/>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1707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r>
              <a:rPr lang="en-ES" dirty="0"/>
              <a:t>Prelimin</a:t>
            </a:r>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9" name="Picture 8">
            <a:extLst>
              <a:ext uri="{FF2B5EF4-FFF2-40B4-BE49-F238E27FC236}">
                <a16:creationId xmlns:a16="http://schemas.microsoft.com/office/drawing/2014/main" id="{390504FF-582F-C877-5129-C908439901C5}"/>
              </a:ext>
            </a:extLst>
          </p:cNvPr>
          <p:cNvPicPr>
            <a:picLocks noChangeAspect="1"/>
          </p:cNvPicPr>
          <p:nvPr/>
        </p:nvPicPr>
        <p:blipFill>
          <a:blip r:embed="rId5"/>
          <a:stretch>
            <a:fillRect/>
          </a:stretch>
        </p:blipFill>
        <p:spPr>
          <a:xfrm>
            <a:off x="5089107" y="354535"/>
            <a:ext cx="7959889" cy="9761755"/>
          </a:xfrm>
          <a:prstGeom prst="rect">
            <a:avLst/>
          </a:prstGeom>
        </p:spPr>
      </p:pic>
      <p:sp>
        <p:nvSpPr>
          <p:cNvPr id="10" name="TextBox 9">
            <a:extLst>
              <a:ext uri="{FF2B5EF4-FFF2-40B4-BE49-F238E27FC236}">
                <a16:creationId xmlns:a16="http://schemas.microsoft.com/office/drawing/2014/main" id="{EA205C89-2658-052D-F88B-CBC9CF012E43}"/>
              </a:ext>
            </a:extLst>
          </p:cNvPr>
          <p:cNvSpPr txBox="1"/>
          <p:nvPr/>
        </p:nvSpPr>
        <p:spPr>
          <a:xfrm>
            <a:off x="14249400" y="4610100"/>
            <a:ext cx="2637582" cy="523220"/>
          </a:xfrm>
          <a:prstGeom prst="rect">
            <a:avLst/>
          </a:prstGeom>
          <a:noFill/>
        </p:spPr>
        <p:txBody>
          <a:bodyPr wrap="none" rtlCol="0">
            <a:spAutoFit/>
          </a:bodyPr>
          <a:lstStyle/>
          <a:p>
            <a:r>
              <a:rPr lang="en-ES" sz="2800" dirty="0">
                <a:solidFill>
                  <a:srgbClr val="FF0000"/>
                </a:solidFill>
              </a:rPr>
              <a:t>Preliminary draft</a:t>
            </a:r>
          </a:p>
        </p:txBody>
      </p:sp>
      <p:graphicFrame>
        <p:nvGraphicFramePr>
          <p:cNvPr id="11" name="Oggetto 2">
            <a:extLst>
              <a:ext uri="{FF2B5EF4-FFF2-40B4-BE49-F238E27FC236}">
                <a16:creationId xmlns:a16="http://schemas.microsoft.com/office/drawing/2014/main" id="{9A09E5DB-B5C6-BF13-1EB0-93B1CFB6E7FB}"/>
              </a:ext>
            </a:extLst>
          </p:cNvPr>
          <p:cNvGraphicFramePr>
            <a:graphicFrameLocks noChangeAspect="1"/>
          </p:cNvGraphicFramePr>
          <p:nvPr>
            <p:extLst>
              <p:ext uri="{D42A27DB-BD31-4B8C-83A1-F6EECF244321}">
                <p14:modId xmlns:p14="http://schemas.microsoft.com/office/powerpoint/2010/main" val="4075906992"/>
              </p:ext>
            </p:extLst>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6" imgW="1523810" imgH="4219048" progId="">
                  <p:embed/>
                </p:oleObj>
              </mc:Choice>
              <mc:Fallback>
                <p:oleObj name="Photo Editor-foto" r:id="rId6"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59988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1707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8" name="Picture 7">
            <a:extLst>
              <a:ext uri="{FF2B5EF4-FFF2-40B4-BE49-F238E27FC236}">
                <a16:creationId xmlns:a16="http://schemas.microsoft.com/office/drawing/2014/main" id="{0BBBD033-B046-9120-AC62-888078962C9F}"/>
              </a:ext>
            </a:extLst>
          </p:cNvPr>
          <p:cNvPicPr>
            <a:picLocks noChangeAspect="1"/>
          </p:cNvPicPr>
          <p:nvPr/>
        </p:nvPicPr>
        <p:blipFill>
          <a:blip r:embed="rId4"/>
          <a:stretch>
            <a:fillRect/>
          </a:stretch>
        </p:blipFill>
        <p:spPr>
          <a:xfrm>
            <a:off x="2220714" y="2115291"/>
            <a:ext cx="14632018" cy="5847609"/>
          </a:xfrm>
          <a:prstGeom prst="rect">
            <a:avLst/>
          </a:prstGeom>
        </p:spPr>
      </p:pic>
      <p:pic>
        <p:nvPicPr>
          <p:cNvPr id="9" name="Picture 8">
            <a:extLst>
              <a:ext uri="{FF2B5EF4-FFF2-40B4-BE49-F238E27FC236}">
                <a16:creationId xmlns:a16="http://schemas.microsoft.com/office/drawing/2014/main" id="{21707FD2-9268-69B4-6A51-78FAAA8415BA}"/>
              </a:ext>
            </a:extLst>
          </p:cNvPr>
          <p:cNvPicPr>
            <a:picLocks noChangeAspect="1"/>
          </p:cNvPicPr>
          <p:nvPr/>
        </p:nvPicPr>
        <p:blipFill>
          <a:blip r:embed="rId5"/>
          <a:stretch>
            <a:fillRect/>
          </a:stretch>
        </p:blipFill>
        <p:spPr>
          <a:xfrm>
            <a:off x="6400800" y="8584136"/>
            <a:ext cx="6533396" cy="648706"/>
          </a:xfrm>
          <a:prstGeom prst="rect">
            <a:avLst/>
          </a:prstGeom>
        </p:spPr>
      </p:pic>
      <p:graphicFrame>
        <p:nvGraphicFramePr>
          <p:cNvPr id="10" name="Oggetto 2">
            <a:extLst>
              <a:ext uri="{FF2B5EF4-FFF2-40B4-BE49-F238E27FC236}">
                <a16:creationId xmlns:a16="http://schemas.microsoft.com/office/drawing/2014/main" id="{9E1A46B5-3346-7C51-5714-2ECACFD6A8B8}"/>
              </a:ext>
            </a:extLst>
          </p:cNvPr>
          <p:cNvGraphicFramePr>
            <a:graphicFrameLocks noChangeAspect="1"/>
          </p:cNvGraphicFramePr>
          <p:nvPr>
            <p:extLst>
              <p:ext uri="{D42A27DB-BD31-4B8C-83A1-F6EECF244321}">
                <p14:modId xmlns:p14="http://schemas.microsoft.com/office/powerpoint/2010/main" val="4075906992"/>
              </p:ext>
            </p:extLst>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6" imgW="1523810" imgH="4219048" progId="">
                  <p:embed/>
                </p:oleObj>
              </mc:Choice>
              <mc:Fallback>
                <p:oleObj name="Photo Editor-foto" r:id="rId6"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78375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1707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aphicFrame>
        <p:nvGraphicFramePr>
          <p:cNvPr id="10" name="Oggetto 2">
            <a:extLst>
              <a:ext uri="{FF2B5EF4-FFF2-40B4-BE49-F238E27FC236}">
                <a16:creationId xmlns:a16="http://schemas.microsoft.com/office/drawing/2014/main" id="{9E1A46B5-3346-7C51-5714-2ECACFD6A8B8}"/>
              </a:ext>
            </a:extLst>
          </p:cNvPr>
          <p:cNvGraphicFramePr>
            <a:graphicFrameLocks noChangeAspect="1"/>
          </p:cNvGraphicFramePr>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4" imgW="1523810" imgH="4219048" progId="">
                  <p:embed/>
                </p:oleObj>
              </mc:Choice>
              <mc:Fallback>
                <p:oleObj name="Photo Editor-foto" r:id="rId4" imgW="1523810" imgH="4219048" progId="">
                  <p:embed/>
                  <p:pic>
                    <p:nvPicPr>
                      <p:cNvPr id="10" name="Oggetto 2">
                        <a:extLst>
                          <a:ext uri="{FF2B5EF4-FFF2-40B4-BE49-F238E27FC236}">
                            <a16:creationId xmlns:a16="http://schemas.microsoft.com/office/drawing/2014/main" id="{9E1A46B5-3346-7C51-5714-2ECACFD6A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ounded Rectangle 4">
            <a:extLst>
              <a:ext uri="{FF2B5EF4-FFF2-40B4-BE49-F238E27FC236}">
                <a16:creationId xmlns:a16="http://schemas.microsoft.com/office/drawing/2014/main" id="{13C327B1-C1A8-06C1-59D6-69F3F11E6D46}"/>
              </a:ext>
            </a:extLst>
          </p:cNvPr>
          <p:cNvSpPr/>
          <p:nvPr/>
        </p:nvSpPr>
        <p:spPr>
          <a:xfrm>
            <a:off x="5181600" y="3924300"/>
            <a:ext cx="9372600" cy="2438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4800" dirty="0"/>
              <a:t>Networking with scientific societies</a:t>
            </a:r>
          </a:p>
        </p:txBody>
      </p:sp>
    </p:spTree>
    <p:extLst>
      <p:ext uri="{BB962C8B-B14F-4D97-AF65-F5344CB8AC3E}">
        <p14:creationId xmlns:p14="http://schemas.microsoft.com/office/powerpoint/2010/main" val="504903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1707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r>
              <a:rPr lang="en-ES" dirty="0"/>
              <a:t>E</a:t>
            </a:r>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3" name="Picture 12">
            <a:extLst>
              <a:ext uri="{FF2B5EF4-FFF2-40B4-BE49-F238E27FC236}">
                <a16:creationId xmlns:a16="http://schemas.microsoft.com/office/drawing/2014/main" id="{1693EA99-10A6-91A6-ED90-5DADED9A0912}"/>
              </a:ext>
            </a:extLst>
          </p:cNvPr>
          <p:cNvPicPr>
            <a:picLocks noChangeAspect="1"/>
          </p:cNvPicPr>
          <p:nvPr/>
        </p:nvPicPr>
        <p:blipFill>
          <a:blip r:embed="rId4"/>
          <a:stretch>
            <a:fillRect/>
          </a:stretch>
        </p:blipFill>
        <p:spPr>
          <a:xfrm>
            <a:off x="10134600" y="1961409"/>
            <a:ext cx="5181600" cy="6718300"/>
          </a:xfrm>
          <a:prstGeom prst="rect">
            <a:avLst/>
          </a:prstGeom>
        </p:spPr>
      </p:pic>
      <p:pic>
        <p:nvPicPr>
          <p:cNvPr id="15" name="Picture 14">
            <a:extLst>
              <a:ext uri="{FF2B5EF4-FFF2-40B4-BE49-F238E27FC236}">
                <a16:creationId xmlns:a16="http://schemas.microsoft.com/office/drawing/2014/main" id="{E61613F1-0FB7-9754-2A9D-25E9B8CD1810}"/>
              </a:ext>
            </a:extLst>
          </p:cNvPr>
          <p:cNvPicPr>
            <a:picLocks noChangeAspect="1"/>
          </p:cNvPicPr>
          <p:nvPr/>
        </p:nvPicPr>
        <p:blipFill>
          <a:blip r:embed="rId5"/>
          <a:stretch>
            <a:fillRect/>
          </a:stretch>
        </p:blipFill>
        <p:spPr>
          <a:xfrm>
            <a:off x="3429000" y="1961409"/>
            <a:ext cx="5105400" cy="6718300"/>
          </a:xfrm>
          <a:prstGeom prst="rect">
            <a:avLst/>
          </a:prstGeom>
        </p:spPr>
      </p:pic>
      <p:graphicFrame>
        <p:nvGraphicFramePr>
          <p:cNvPr id="16" name="Oggetto 2">
            <a:extLst>
              <a:ext uri="{FF2B5EF4-FFF2-40B4-BE49-F238E27FC236}">
                <a16:creationId xmlns:a16="http://schemas.microsoft.com/office/drawing/2014/main" id="{3311FD72-ECBF-7BB7-1DE2-D33C1A73F02E}"/>
              </a:ext>
            </a:extLst>
          </p:cNvPr>
          <p:cNvGraphicFramePr>
            <a:graphicFrameLocks noChangeAspect="1"/>
          </p:cNvGraphicFramePr>
          <p:nvPr>
            <p:extLst>
              <p:ext uri="{D42A27DB-BD31-4B8C-83A1-F6EECF244321}">
                <p14:modId xmlns:p14="http://schemas.microsoft.com/office/powerpoint/2010/main" val="4075906992"/>
              </p:ext>
            </p:extLst>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6" imgW="1523810" imgH="4219048" progId="">
                  <p:embed/>
                </p:oleObj>
              </mc:Choice>
              <mc:Fallback>
                <p:oleObj name="Photo Editor-foto" r:id="rId6"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ounded Rectangle 16">
            <a:extLst>
              <a:ext uri="{FF2B5EF4-FFF2-40B4-BE49-F238E27FC236}">
                <a16:creationId xmlns:a16="http://schemas.microsoft.com/office/drawing/2014/main" id="{98F89DCE-4EB5-257B-22D4-820BC62752D4}"/>
              </a:ext>
            </a:extLst>
          </p:cNvPr>
          <p:cNvSpPr/>
          <p:nvPr/>
        </p:nvSpPr>
        <p:spPr>
          <a:xfrm>
            <a:off x="5029200" y="9150156"/>
            <a:ext cx="2286000" cy="412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ERA</a:t>
            </a:r>
          </a:p>
        </p:txBody>
      </p:sp>
      <p:sp>
        <p:nvSpPr>
          <p:cNvPr id="18" name="Rounded Rectangle 17">
            <a:extLst>
              <a:ext uri="{FF2B5EF4-FFF2-40B4-BE49-F238E27FC236}">
                <a16:creationId xmlns:a16="http://schemas.microsoft.com/office/drawing/2014/main" id="{DCF20D3E-5911-5DED-764B-F252E4DC0345}"/>
              </a:ext>
            </a:extLst>
          </p:cNvPr>
          <p:cNvSpPr/>
          <p:nvPr/>
        </p:nvSpPr>
        <p:spPr>
          <a:xfrm>
            <a:off x="11582400" y="9092517"/>
            <a:ext cx="2286000" cy="412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ECO</a:t>
            </a:r>
          </a:p>
        </p:txBody>
      </p:sp>
    </p:spTree>
    <p:extLst>
      <p:ext uri="{BB962C8B-B14F-4D97-AF65-F5344CB8AC3E}">
        <p14:creationId xmlns:p14="http://schemas.microsoft.com/office/powerpoint/2010/main" val="3654910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826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1" name="Picture 10">
            <a:extLst>
              <a:ext uri="{FF2B5EF4-FFF2-40B4-BE49-F238E27FC236}">
                <a16:creationId xmlns:a16="http://schemas.microsoft.com/office/drawing/2014/main" id="{5755F21C-34CD-60F8-6F0F-5C03F03CCA47}"/>
              </a:ext>
            </a:extLst>
          </p:cNvPr>
          <p:cNvPicPr>
            <a:picLocks noChangeAspect="1"/>
          </p:cNvPicPr>
          <p:nvPr/>
        </p:nvPicPr>
        <p:blipFill>
          <a:blip r:embed="rId4"/>
          <a:stretch>
            <a:fillRect/>
          </a:stretch>
        </p:blipFill>
        <p:spPr>
          <a:xfrm>
            <a:off x="10591800" y="1862087"/>
            <a:ext cx="5143500" cy="6705600"/>
          </a:xfrm>
          <a:prstGeom prst="rect">
            <a:avLst/>
          </a:prstGeom>
        </p:spPr>
      </p:pic>
      <p:pic>
        <p:nvPicPr>
          <p:cNvPr id="12" name="Picture 11">
            <a:extLst>
              <a:ext uri="{FF2B5EF4-FFF2-40B4-BE49-F238E27FC236}">
                <a16:creationId xmlns:a16="http://schemas.microsoft.com/office/drawing/2014/main" id="{2EE5849F-CF62-2734-E7E4-AD610E622C2F}"/>
              </a:ext>
            </a:extLst>
          </p:cNvPr>
          <p:cNvPicPr>
            <a:picLocks noChangeAspect="1"/>
          </p:cNvPicPr>
          <p:nvPr/>
        </p:nvPicPr>
        <p:blipFill>
          <a:blip r:embed="rId5"/>
          <a:stretch>
            <a:fillRect/>
          </a:stretch>
        </p:blipFill>
        <p:spPr>
          <a:xfrm>
            <a:off x="4267200" y="1846729"/>
            <a:ext cx="5181600" cy="6718300"/>
          </a:xfrm>
          <a:prstGeom prst="rect">
            <a:avLst/>
          </a:prstGeom>
        </p:spPr>
      </p:pic>
      <p:graphicFrame>
        <p:nvGraphicFramePr>
          <p:cNvPr id="13" name="Oggetto 2">
            <a:extLst>
              <a:ext uri="{FF2B5EF4-FFF2-40B4-BE49-F238E27FC236}">
                <a16:creationId xmlns:a16="http://schemas.microsoft.com/office/drawing/2014/main" id="{1B8D6736-1485-9007-2977-E79B7307CF0F}"/>
              </a:ext>
            </a:extLst>
          </p:cNvPr>
          <p:cNvGraphicFramePr>
            <a:graphicFrameLocks noChangeAspect="1"/>
          </p:cNvGraphicFramePr>
          <p:nvPr>
            <p:extLst>
              <p:ext uri="{D42A27DB-BD31-4B8C-83A1-F6EECF244321}">
                <p14:modId xmlns:p14="http://schemas.microsoft.com/office/powerpoint/2010/main" val="4075906992"/>
              </p:ext>
            </p:extLst>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6" imgW="1523810" imgH="4219048" progId="">
                  <p:embed/>
                </p:oleObj>
              </mc:Choice>
              <mc:Fallback>
                <p:oleObj name="Photo Editor-foto" r:id="rId6"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ounded Rectangle 13">
            <a:extLst>
              <a:ext uri="{FF2B5EF4-FFF2-40B4-BE49-F238E27FC236}">
                <a16:creationId xmlns:a16="http://schemas.microsoft.com/office/drawing/2014/main" id="{317784C9-C50D-F13B-08AE-CF2FFE422A0B}"/>
              </a:ext>
            </a:extLst>
          </p:cNvPr>
          <p:cNvSpPr/>
          <p:nvPr/>
        </p:nvSpPr>
        <p:spPr>
          <a:xfrm>
            <a:off x="5715000" y="9219542"/>
            <a:ext cx="2286000" cy="412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UEG</a:t>
            </a:r>
          </a:p>
        </p:txBody>
      </p:sp>
      <p:sp>
        <p:nvSpPr>
          <p:cNvPr id="15" name="Rounded Rectangle 14">
            <a:extLst>
              <a:ext uri="{FF2B5EF4-FFF2-40B4-BE49-F238E27FC236}">
                <a16:creationId xmlns:a16="http://schemas.microsoft.com/office/drawing/2014/main" id="{E7DD6FC4-AD2D-9162-4DA0-70C3D220C011}"/>
              </a:ext>
            </a:extLst>
          </p:cNvPr>
          <p:cNvSpPr/>
          <p:nvPr/>
        </p:nvSpPr>
        <p:spPr>
          <a:xfrm>
            <a:off x="11734800" y="9219542"/>
            <a:ext cx="2286000" cy="412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WONCA</a:t>
            </a:r>
          </a:p>
        </p:txBody>
      </p:sp>
    </p:spTree>
    <p:extLst>
      <p:ext uri="{BB962C8B-B14F-4D97-AF65-F5344CB8AC3E}">
        <p14:creationId xmlns:p14="http://schemas.microsoft.com/office/powerpoint/2010/main" val="1005345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826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5" name="Picture 4">
            <a:extLst>
              <a:ext uri="{FF2B5EF4-FFF2-40B4-BE49-F238E27FC236}">
                <a16:creationId xmlns:a16="http://schemas.microsoft.com/office/drawing/2014/main" id="{3104DAC7-1910-1E5B-700A-0B1BB3AD3474}"/>
              </a:ext>
            </a:extLst>
          </p:cNvPr>
          <p:cNvPicPr>
            <a:picLocks noChangeAspect="1"/>
          </p:cNvPicPr>
          <p:nvPr/>
        </p:nvPicPr>
        <p:blipFill>
          <a:blip r:embed="rId4"/>
          <a:stretch>
            <a:fillRect/>
          </a:stretch>
        </p:blipFill>
        <p:spPr>
          <a:xfrm>
            <a:off x="6578600" y="1809750"/>
            <a:ext cx="5130800" cy="6667500"/>
          </a:xfrm>
          <a:prstGeom prst="rect">
            <a:avLst/>
          </a:prstGeom>
        </p:spPr>
      </p:pic>
      <p:graphicFrame>
        <p:nvGraphicFramePr>
          <p:cNvPr id="8" name="Oggetto 2">
            <a:extLst>
              <a:ext uri="{FF2B5EF4-FFF2-40B4-BE49-F238E27FC236}">
                <a16:creationId xmlns:a16="http://schemas.microsoft.com/office/drawing/2014/main" id="{4CECB5C7-CEAE-BCE9-F33C-F0212F1397C4}"/>
              </a:ext>
            </a:extLst>
          </p:cNvPr>
          <p:cNvGraphicFramePr>
            <a:graphicFrameLocks noChangeAspect="1"/>
          </p:cNvGraphicFramePr>
          <p:nvPr>
            <p:extLst>
              <p:ext uri="{D42A27DB-BD31-4B8C-83A1-F6EECF244321}">
                <p14:modId xmlns:p14="http://schemas.microsoft.com/office/powerpoint/2010/main" val="4075906992"/>
              </p:ext>
            </p:extLst>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5" imgW="1523810" imgH="4219048" progId="">
                  <p:embed/>
                </p:oleObj>
              </mc:Choice>
              <mc:Fallback>
                <p:oleObj name="Photo Editor-foto" r:id="rId5"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ounded Rectangle 8">
            <a:extLst>
              <a:ext uri="{FF2B5EF4-FFF2-40B4-BE49-F238E27FC236}">
                <a16:creationId xmlns:a16="http://schemas.microsoft.com/office/drawing/2014/main" id="{6C5510D0-03A5-F6E0-27B5-0331BAA8EF69}"/>
              </a:ext>
            </a:extLst>
          </p:cNvPr>
          <p:cNvSpPr/>
          <p:nvPr/>
        </p:nvSpPr>
        <p:spPr>
          <a:xfrm>
            <a:off x="8001000" y="8865527"/>
            <a:ext cx="2286000" cy="4129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EASO</a:t>
            </a:r>
          </a:p>
        </p:txBody>
      </p:sp>
    </p:spTree>
    <p:extLst>
      <p:ext uri="{BB962C8B-B14F-4D97-AF65-F5344CB8AC3E}">
        <p14:creationId xmlns:p14="http://schemas.microsoft.com/office/powerpoint/2010/main" val="1058909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1707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aphicFrame>
        <p:nvGraphicFramePr>
          <p:cNvPr id="10" name="Oggetto 2">
            <a:extLst>
              <a:ext uri="{FF2B5EF4-FFF2-40B4-BE49-F238E27FC236}">
                <a16:creationId xmlns:a16="http://schemas.microsoft.com/office/drawing/2014/main" id="{9E1A46B5-3346-7C51-5714-2ECACFD6A8B8}"/>
              </a:ext>
            </a:extLst>
          </p:cNvPr>
          <p:cNvGraphicFramePr>
            <a:graphicFrameLocks noChangeAspect="1"/>
          </p:cNvGraphicFramePr>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4" imgW="1523810" imgH="4219048" progId="">
                  <p:embed/>
                </p:oleObj>
              </mc:Choice>
              <mc:Fallback>
                <p:oleObj name="Photo Editor-foto" r:id="rId4" imgW="1523810" imgH="4219048" progId="">
                  <p:embed/>
                  <p:pic>
                    <p:nvPicPr>
                      <p:cNvPr id="10" name="Oggetto 2">
                        <a:extLst>
                          <a:ext uri="{FF2B5EF4-FFF2-40B4-BE49-F238E27FC236}">
                            <a16:creationId xmlns:a16="http://schemas.microsoft.com/office/drawing/2014/main" id="{9E1A46B5-3346-7C51-5714-2ECACFD6A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ounded Rectangle 4">
            <a:extLst>
              <a:ext uri="{FF2B5EF4-FFF2-40B4-BE49-F238E27FC236}">
                <a16:creationId xmlns:a16="http://schemas.microsoft.com/office/drawing/2014/main" id="{13C327B1-C1A8-06C1-59D6-69F3F11E6D46}"/>
              </a:ext>
            </a:extLst>
          </p:cNvPr>
          <p:cNvSpPr/>
          <p:nvPr/>
        </p:nvSpPr>
        <p:spPr>
          <a:xfrm>
            <a:off x="5181599" y="3924300"/>
            <a:ext cx="9802937" cy="2438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4800" dirty="0"/>
              <a:t>ENHA-ONCA network</a:t>
            </a:r>
          </a:p>
          <a:p>
            <a:pPr algn="ctr"/>
            <a:r>
              <a:rPr lang="en-ES" sz="4800" dirty="0"/>
              <a:t>International organizations: EU, WHO</a:t>
            </a:r>
          </a:p>
        </p:txBody>
      </p:sp>
    </p:spTree>
    <p:extLst>
      <p:ext uri="{BB962C8B-B14F-4D97-AF65-F5344CB8AC3E}">
        <p14:creationId xmlns:p14="http://schemas.microsoft.com/office/powerpoint/2010/main" val="205831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r>
              <a:rPr lang="en-ES" dirty="0"/>
              <a:t>ES</a:t>
            </a:r>
          </a:p>
        </p:txBody>
      </p:sp>
      <p:pic>
        <p:nvPicPr>
          <p:cNvPr id="5" name="Picture 4">
            <a:extLst>
              <a:ext uri="{FF2B5EF4-FFF2-40B4-BE49-F238E27FC236}">
                <a16:creationId xmlns:a16="http://schemas.microsoft.com/office/drawing/2014/main" id="{882F9EFC-4596-8FA8-F30C-D8C422998AC2}"/>
              </a:ext>
            </a:extLst>
          </p:cNvPr>
          <p:cNvPicPr>
            <a:picLocks noChangeAspect="1"/>
          </p:cNvPicPr>
          <p:nvPr/>
        </p:nvPicPr>
        <p:blipFill>
          <a:blip r:embed="rId4"/>
          <a:stretch>
            <a:fillRect/>
          </a:stretch>
        </p:blipFill>
        <p:spPr>
          <a:xfrm>
            <a:off x="2362200" y="2247900"/>
            <a:ext cx="5727700" cy="5067300"/>
          </a:xfrm>
          <a:prstGeom prst="rect">
            <a:avLst/>
          </a:prstGeom>
        </p:spPr>
      </p:pic>
      <p:pic>
        <p:nvPicPr>
          <p:cNvPr id="6" name="Picture 5">
            <a:extLst>
              <a:ext uri="{FF2B5EF4-FFF2-40B4-BE49-F238E27FC236}">
                <a16:creationId xmlns:a16="http://schemas.microsoft.com/office/drawing/2014/main" id="{1FE0B585-3198-C86E-0486-52664D5D34B2}"/>
              </a:ext>
            </a:extLst>
          </p:cNvPr>
          <p:cNvPicPr>
            <a:picLocks noChangeAspect="1"/>
          </p:cNvPicPr>
          <p:nvPr/>
        </p:nvPicPr>
        <p:blipFill>
          <a:blip r:embed="rId5"/>
          <a:stretch>
            <a:fillRect/>
          </a:stretch>
        </p:blipFill>
        <p:spPr>
          <a:xfrm>
            <a:off x="9624323" y="2400300"/>
            <a:ext cx="7057536" cy="4278630"/>
          </a:xfrm>
          <a:prstGeom prst="rect">
            <a:avLst/>
          </a:prstGeom>
        </p:spPr>
      </p:pic>
      <p:sp>
        <p:nvSpPr>
          <p:cNvPr id="7" name="TextBox 6">
            <a:extLst>
              <a:ext uri="{FF2B5EF4-FFF2-40B4-BE49-F238E27FC236}">
                <a16:creationId xmlns:a16="http://schemas.microsoft.com/office/drawing/2014/main" id="{56077BE2-2036-BCD5-14DD-C57BA05B0382}"/>
              </a:ext>
            </a:extLst>
          </p:cNvPr>
          <p:cNvSpPr txBox="1"/>
          <p:nvPr/>
        </p:nvSpPr>
        <p:spPr>
          <a:xfrm>
            <a:off x="4876800" y="7455964"/>
            <a:ext cx="9677400" cy="2769989"/>
          </a:xfrm>
          <a:prstGeom prst="rect">
            <a:avLst/>
          </a:prstGeom>
          <a:noFill/>
        </p:spPr>
        <p:txBody>
          <a:bodyPr wrap="square" rtlCol="0">
            <a:spAutoFit/>
          </a:bodyPr>
          <a:lstStyle/>
          <a:p>
            <a:r>
              <a:rPr lang="en-ES" sz="3600" b="1" dirty="0"/>
              <a:t>More collaboration and involvement in ENHA:</a:t>
            </a:r>
          </a:p>
          <a:p>
            <a:endParaRPr lang="en-ES" sz="3600" b="1" dirty="0"/>
          </a:p>
          <a:p>
            <a:pPr marL="457200" indent="-457200">
              <a:buFont typeface="Arial" panose="020B0604020202020204" pitchFamily="34" charset="0"/>
              <a:buChar char="•"/>
            </a:pPr>
            <a:r>
              <a:rPr lang="en-ES" sz="2800" dirty="0"/>
              <a:t>ESPEN Political arm</a:t>
            </a:r>
          </a:p>
          <a:p>
            <a:pPr marL="457200" indent="-457200">
              <a:buFont typeface="Arial" panose="020B0604020202020204" pitchFamily="34" charset="0"/>
              <a:buChar char="•"/>
            </a:pPr>
            <a:r>
              <a:rPr lang="en-ES" sz="2800" dirty="0"/>
              <a:t>Collaboration in the MAW</a:t>
            </a:r>
          </a:p>
          <a:p>
            <a:pPr marL="457200" indent="-457200">
              <a:buFont typeface="Arial" panose="020B0604020202020204" pitchFamily="34" charset="0"/>
              <a:buChar char="•"/>
            </a:pPr>
            <a:r>
              <a:rPr lang="en-ES" sz="2800" dirty="0"/>
              <a:t>Policy papers, manifestos</a:t>
            </a:r>
          </a:p>
          <a:p>
            <a:endParaRPr lang="en-ES" dirty="0"/>
          </a:p>
        </p:txBody>
      </p:sp>
    </p:spTree>
    <p:extLst>
      <p:ext uri="{BB962C8B-B14F-4D97-AF65-F5344CB8AC3E}">
        <p14:creationId xmlns:p14="http://schemas.microsoft.com/office/powerpoint/2010/main" val="349567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D3432-D688-206C-92D4-3AC890F70C3C}"/>
              </a:ext>
            </a:extLst>
          </p:cNvPr>
          <p:cNvPicPr>
            <a:picLocks noChangeAspect="1"/>
          </p:cNvPicPr>
          <p:nvPr/>
        </p:nvPicPr>
        <p:blipFill>
          <a:blip r:embed="rId2"/>
          <a:stretch>
            <a:fillRect/>
          </a:stretch>
        </p:blipFill>
        <p:spPr>
          <a:xfrm>
            <a:off x="1524000" y="1593850"/>
            <a:ext cx="5067300" cy="7099300"/>
          </a:xfrm>
          <a:prstGeom prst="rect">
            <a:avLst/>
          </a:prstGeom>
        </p:spPr>
      </p:pic>
      <p:pic>
        <p:nvPicPr>
          <p:cNvPr id="3" name="Picture 2">
            <a:extLst>
              <a:ext uri="{FF2B5EF4-FFF2-40B4-BE49-F238E27FC236}">
                <a16:creationId xmlns:a16="http://schemas.microsoft.com/office/drawing/2014/main" id="{0E003019-5F95-190A-58E4-1FC3B00D1507}"/>
              </a:ext>
            </a:extLst>
          </p:cNvPr>
          <p:cNvPicPr>
            <a:picLocks noChangeAspect="1"/>
          </p:cNvPicPr>
          <p:nvPr/>
        </p:nvPicPr>
        <p:blipFill>
          <a:blip r:embed="rId3"/>
          <a:stretch>
            <a:fillRect/>
          </a:stretch>
        </p:blipFill>
        <p:spPr>
          <a:xfrm>
            <a:off x="7239000" y="2228850"/>
            <a:ext cx="4991100" cy="5829300"/>
          </a:xfrm>
          <a:prstGeom prst="rect">
            <a:avLst/>
          </a:prstGeom>
        </p:spPr>
      </p:pic>
      <p:pic>
        <p:nvPicPr>
          <p:cNvPr id="4" name="Picture 3">
            <a:extLst>
              <a:ext uri="{FF2B5EF4-FFF2-40B4-BE49-F238E27FC236}">
                <a16:creationId xmlns:a16="http://schemas.microsoft.com/office/drawing/2014/main" id="{403F4E40-71CA-98A0-E102-6D356AB58A5E}"/>
              </a:ext>
            </a:extLst>
          </p:cNvPr>
          <p:cNvPicPr>
            <a:picLocks noChangeAspect="1"/>
          </p:cNvPicPr>
          <p:nvPr/>
        </p:nvPicPr>
        <p:blipFill>
          <a:blip r:embed="rId4"/>
          <a:stretch>
            <a:fillRect/>
          </a:stretch>
        </p:blipFill>
        <p:spPr>
          <a:xfrm>
            <a:off x="12649199" y="1892300"/>
            <a:ext cx="5180335" cy="6800850"/>
          </a:xfrm>
          <a:prstGeom prst="rect">
            <a:avLst/>
          </a:prstGeom>
        </p:spPr>
      </p:pic>
    </p:spTree>
    <p:extLst>
      <p:ext uri="{BB962C8B-B14F-4D97-AF65-F5344CB8AC3E}">
        <p14:creationId xmlns:p14="http://schemas.microsoft.com/office/powerpoint/2010/main" val="1325997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9AE40-BFEC-9DC6-238C-F9D1B002A88F}"/>
              </a:ext>
            </a:extLst>
          </p:cNvPr>
          <p:cNvPicPr>
            <a:picLocks noChangeAspect="1"/>
          </p:cNvPicPr>
          <p:nvPr/>
        </p:nvPicPr>
        <p:blipFill>
          <a:blip r:embed="rId2"/>
          <a:stretch>
            <a:fillRect/>
          </a:stretch>
        </p:blipFill>
        <p:spPr>
          <a:xfrm>
            <a:off x="228600" y="964462"/>
            <a:ext cx="5778500" cy="8153400"/>
          </a:xfrm>
          <a:prstGeom prst="rect">
            <a:avLst/>
          </a:prstGeom>
        </p:spPr>
      </p:pic>
      <p:pic>
        <p:nvPicPr>
          <p:cNvPr id="3" name="Picture 2">
            <a:extLst>
              <a:ext uri="{FF2B5EF4-FFF2-40B4-BE49-F238E27FC236}">
                <a16:creationId xmlns:a16="http://schemas.microsoft.com/office/drawing/2014/main" id="{03701D40-795B-2BD6-C035-116353E98443}"/>
              </a:ext>
            </a:extLst>
          </p:cNvPr>
          <p:cNvPicPr>
            <a:picLocks noChangeAspect="1"/>
          </p:cNvPicPr>
          <p:nvPr/>
        </p:nvPicPr>
        <p:blipFill>
          <a:blip r:embed="rId3"/>
          <a:stretch>
            <a:fillRect/>
          </a:stretch>
        </p:blipFill>
        <p:spPr>
          <a:xfrm>
            <a:off x="6261100" y="1104457"/>
            <a:ext cx="5765800" cy="8039100"/>
          </a:xfrm>
          <a:prstGeom prst="rect">
            <a:avLst/>
          </a:prstGeom>
        </p:spPr>
      </p:pic>
      <p:pic>
        <p:nvPicPr>
          <p:cNvPr id="4" name="Picture 3">
            <a:extLst>
              <a:ext uri="{FF2B5EF4-FFF2-40B4-BE49-F238E27FC236}">
                <a16:creationId xmlns:a16="http://schemas.microsoft.com/office/drawing/2014/main" id="{2DDF414F-C093-DAEE-A116-797FC6E8210D}"/>
              </a:ext>
            </a:extLst>
          </p:cNvPr>
          <p:cNvPicPr>
            <a:picLocks noChangeAspect="1"/>
          </p:cNvPicPr>
          <p:nvPr/>
        </p:nvPicPr>
        <p:blipFill>
          <a:blip r:embed="rId4"/>
          <a:stretch>
            <a:fillRect/>
          </a:stretch>
        </p:blipFill>
        <p:spPr>
          <a:xfrm>
            <a:off x="12280900" y="964757"/>
            <a:ext cx="5778500" cy="8178800"/>
          </a:xfrm>
          <a:prstGeom prst="rect">
            <a:avLst/>
          </a:prstGeom>
        </p:spPr>
      </p:pic>
    </p:spTree>
    <p:extLst>
      <p:ext uri="{BB962C8B-B14F-4D97-AF65-F5344CB8AC3E}">
        <p14:creationId xmlns:p14="http://schemas.microsoft.com/office/powerpoint/2010/main" val="1651052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5" name="Title 4">
            <a:extLst>
              <a:ext uri="{FF2B5EF4-FFF2-40B4-BE49-F238E27FC236}">
                <a16:creationId xmlns:a16="http://schemas.microsoft.com/office/drawing/2014/main" id="{26AC8762-FBAD-B409-5ADC-BECC5E3E1A45}"/>
              </a:ext>
            </a:extLst>
          </p:cNvPr>
          <p:cNvSpPr>
            <a:spLocks noGrp="1"/>
          </p:cNvSpPr>
          <p:nvPr>
            <p:ph type="ctrTitle"/>
          </p:nvPr>
        </p:nvSpPr>
        <p:spPr>
          <a:xfrm>
            <a:off x="2362200" y="3456174"/>
            <a:ext cx="14706600" cy="1470025"/>
          </a:xfrm>
        </p:spPr>
        <p:txBody>
          <a:bodyPr>
            <a:normAutofit fontScale="90000"/>
          </a:bodyPr>
          <a:lstStyle/>
          <a:p>
            <a:r>
              <a:rPr lang="en-GB" sz="4900" b="1" dirty="0">
                <a:solidFill>
                  <a:srgbClr val="0026E8"/>
                </a:solidFill>
                <a:effectLst/>
                <a:latin typeface="Roboto" panose="02000000000000000000" pitchFamily="2" charset="0"/>
              </a:rPr>
              <a:t>European Strategies for Advancing Nutritional Care Policies and Implementation </a:t>
            </a:r>
            <a:br>
              <a:rPr lang="en-GB" dirty="0"/>
            </a:br>
            <a:endParaRPr lang="en-ES" dirty="0"/>
          </a:p>
        </p:txBody>
      </p:sp>
      <p:sp>
        <p:nvSpPr>
          <p:cNvPr id="6" name="Subtitle 5">
            <a:extLst>
              <a:ext uri="{FF2B5EF4-FFF2-40B4-BE49-F238E27FC236}">
                <a16:creationId xmlns:a16="http://schemas.microsoft.com/office/drawing/2014/main" id="{C1B61D65-69F3-6717-2171-6E82BE22DE50}"/>
              </a:ext>
            </a:extLst>
          </p:cNvPr>
          <p:cNvSpPr>
            <a:spLocks noGrp="1"/>
          </p:cNvSpPr>
          <p:nvPr>
            <p:ph type="subTitle" idx="1"/>
          </p:nvPr>
        </p:nvSpPr>
        <p:spPr>
          <a:xfrm>
            <a:off x="1600200" y="6095812"/>
            <a:ext cx="16459200" cy="3391088"/>
          </a:xfrm>
        </p:spPr>
        <p:txBody>
          <a:bodyPr>
            <a:normAutofit/>
          </a:bodyPr>
          <a:lstStyle/>
          <a:p>
            <a:r>
              <a:rPr lang="en-GB" sz="4400" b="1" dirty="0">
                <a:solidFill>
                  <a:srgbClr val="0026E8"/>
                </a:solidFill>
                <a:latin typeface="Roboto" panose="02000000000000000000" pitchFamily="2" charset="0"/>
                <a:ea typeface="+mj-ea"/>
                <a:cs typeface="+mj-cs"/>
              </a:rPr>
              <a:t>A joint approach to nutrition care in Europe </a:t>
            </a:r>
          </a:p>
          <a:p>
            <a:endParaRPr lang="en-GB" sz="4400" b="1" dirty="0">
              <a:solidFill>
                <a:srgbClr val="0026E8"/>
              </a:solidFill>
              <a:latin typeface="Roboto" panose="02000000000000000000" pitchFamily="2" charset="0"/>
              <a:ea typeface="+mj-ea"/>
              <a:cs typeface="+mj-cs"/>
            </a:endParaRPr>
          </a:p>
          <a:p>
            <a:r>
              <a:rPr lang="en-GB" sz="2400" b="0" dirty="0" err="1">
                <a:solidFill>
                  <a:srgbClr val="000000"/>
                </a:solidFill>
                <a:effectLst/>
                <a:latin typeface="Roboto" panose="02000000000000000000" pitchFamily="2" charset="0"/>
              </a:rPr>
              <a:t>Annemieke</a:t>
            </a:r>
            <a:r>
              <a:rPr lang="en-GB" sz="2400" b="0" dirty="0">
                <a:solidFill>
                  <a:srgbClr val="000000"/>
                </a:solidFill>
                <a:effectLst/>
                <a:latin typeface="Roboto" panose="02000000000000000000" pitchFamily="2" charset="0"/>
              </a:rPr>
              <a:t> van </a:t>
            </a:r>
            <a:r>
              <a:rPr lang="en-GB" sz="2400" b="0" dirty="0" err="1">
                <a:solidFill>
                  <a:srgbClr val="000000"/>
                </a:solidFill>
                <a:effectLst/>
                <a:latin typeface="Roboto" panose="02000000000000000000" pitchFamily="2" charset="0"/>
              </a:rPr>
              <a:t>Ginkel</a:t>
            </a:r>
            <a:r>
              <a:rPr lang="en-GB" sz="2400" b="0" dirty="0">
                <a:solidFill>
                  <a:srgbClr val="000000"/>
                </a:solidFill>
                <a:effectLst/>
                <a:latin typeface="Roboto" panose="02000000000000000000" pitchFamily="2" charset="0"/>
              </a:rPr>
              <a:t>-Res, President European Federation of the Associations of Dietitians (EFAD)</a:t>
            </a:r>
            <a:br>
              <a:rPr lang="en-GB" sz="2400" b="0" dirty="0">
                <a:solidFill>
                  <a:srgbClr val="000000"/>
                </a:solidFill>
                <a:effectLst/>
                <a:latin typeface="Roboto" panose="02000000000000000000" pitchFamily="2" charset="0"/>
              </a:rPr>
            </a:br>
            <a:r>
              <a:rPr lang="en-GB" sz="2400" b="0" dirty="0">
                <a:solidFill>
                  <a:srgbClr val="000000"/>
                </a:solidFill>
                <a:effectLst/>
                <a:latin typeface="Roboto" panose="02000000000000000000" pitchFamily="2" charset="0"/>
              </a:rPr>
              <a:t>Cristina Cuerda, M.D., General Secretary of European Society for Clinical Nutrition and Metabolism (ESPEN) </a:t>
            </a:r>
            <a:endParaRPr lang="en-GB" sz="2400" dirty="0"/>
          </a:p>
          <a:p>
            <a:endParaRPr lang="en-E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8819" y="3124758"/>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a:xfrm>
            <a:off x="3280320" y="621507"/>
            <a:ext cx="12344400" cy="1714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1371600" eaLnBrk="1" hangingPunct="1">
              <a:defRPr/>
            </a:pPr>
            <a:r>
              <a:rPr lang="it-IT" altLang="it-IT" sz="9000" b="1" kern="0" dirty="0">
                <a:solidFill>
                  <a:srgbClr val="FF0000"/>
                </a:solidFill>
                <a:latin typeface="Calibri" pitchFamily="34" charset="0"/>
              </a:rPr>
              <a:t>WHO - EUROPE</a:t>
            </a:r>
            <a:endParaRPr lang="it-IT" altLang="it-IT" sz="6600" b="1" kern="0" dirty="0">
              <a:solidFill>
                <a:srgbClr val="FF0000"/>
              </a:solidFill>
              <a:latin typeface="Calibri" pitchFamily="34" charset="0"/>
            </a:endParaRPr>
          </a:p>
        </p:txBody>
      </p:sp>
      <p:graphicFrame>
        <p:nvGraphicFramePr>
          <p:cNvPr id="7" name="Object 1"/>
          <p:cNvGraphicFramePr>
            <a:graphicFrameLocks noChangeAspect="1"/>
          </p:cNvGraphicFramePr>
          <p:nvPr/>
        </p:nvGraphicFramePr>
        <p:xfrm>
          <a:off x="7631832" y="2991408"/>
          <a:ext cx="1123950" cy="3124200"/>
        </p:xfrm>
        <a:graphic>
          <a:graphicData uri="http://schemas.openxmlformats.org/presentationml/2006/ole">
            <mc:AlternateContent xmlns:mc="http://schemas.openxmlformats.org/markup-compatibility/2006">
              <mc:Choice xmlns:v="urn:schemas-microsoft-com:vml" Requires="v">
                <p:oleObj name="Photo Editor-foto" r:id="rId3" imgW="1523810" imgH="4219048" progId="">
                  <p:embed/>
                </p:oleObj>
              </mc:Choice>
              <mc:Fallback>
                <p:oleObj name="Photo Editor-foto" r:id="rId3" imgW="1523810" imgH="4219048" progId="">
                  <p:embed/>
                  <p:pic>
                    <p:nvPicPr>
                      <p:cNvPr id="7"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1832" y="2991408"/>
                        <a:ext cx="1123950" cy="312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4"/>
          <p:cNvSpPr txBox="1">
            <a:spLocks noChangeArrowheads="1"/>
          </p:cNvSpPr>
          <p:nvPr/>
        </p:nvSpPr>
        <p:spPr bwMode="auto">
          <a:xfrm>
            <a:off x="2501262" y="6591300"/>
            <a:ext cx="13285476" cy="2862322"/>
          </a:xfrm>
          <a:prstGeom prst="rect">
            <a:avLst/>
          </a:prstGeom>
          <a:solidFill>
            <a:srgbClr val="002060"/>
          </a:solidFill>
          <a:ln w="12700">
            <a:solidFill>
              <a:srgbClr val="000000"/>
            </a:solidFill>
            <a:miter lim="800000"/>
            <a:headEnd/>
            <a:tailEnd/>
          </a:ln>
        </p:spPr>
        <p:txBody>
          <a:bodyPr wrap="square">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marL="271463" indent="-271463" defTabSz="1371600" eaLnBrk="0" fontAlgn="base" hangingPunct="0">
              <a:spcBef>
                <a:spcPct val="0"/>
              </a:spcBef>
              <a:spcAft>
                <a:spcPct val="0"/>
              </a:spcAft>
              <a:buFont typeface="Arial" pitchFamily="34" charset="0"/>
              <a:buChar char="•"/>
              <a:defRPr/>
            </a:pPr>
            <a:r>
              <a:rPr lang="fr-CH" sz="7200" b="1" dirty="0">
                <a:solidFill>
                  <a:srgbClr val="FFFFFF"/>
                </a:solidFill>
                <a:latin typeface="Calibri" panose="020F0502020204030204" pitchFamily="34" charset="0"/>
                <a:ea typeface="Arial Unicode MS" panose="020B0604020202020204" pitchFamily="34" charset="-128"/>
                <a:cs typeface="Calibri" panose="020F0502020204030204" pitchFamily="34" charset="0"/>
              </a:rPr>
              <a:t>GROWING collaborative </a:t>
            </a:r>
            <a:r>
              <a:rPr lang="fr-CH" sz="7200" b="1" dirty="0" err="1">
                <a:solidFill>
                  <a:srgbClr val="FFFFFF"/>
                </a:solidFill>
                <a:latin typeface="Calibri" panose="020F0502020204030204" pitchFamily="34" charset="0"/>
                <a:ea typeface="Arial Unicode MS" panose="020B0604020202020204" pitchFamily="34" charset="-128"/>
                <a:cs typeface="Calibri" panose="020F0502020204030204" pitchFamily="34" charset="0"/>
              </a:rPr>
              <a:t>platform</a:t>
            </a:r>
            <a:endParaRPr lang="fr-CH" sz="7200" dirty="0">
              <a:solidFill>
                <a:srgbClr val="FFFFFF"/>
              </a:solidFill>
              <a:latin typeface="Calibri" panose="020F0502020204030204" pitchFamily="34" charset="0"/>
              <a:ea typeface="Arial Unicode MS" panose="020B0604020202020204" pitchFamily="34" charset="-128"/>
              <a:cs typeface="Calibri" panose="020F0502020204030204" pitchFamily="34" charset="0"/>
            </a:endParaRPr>
          </a:p>
          <a:p>
            <a:pPr marL="871538" lvl="1" indent="-271463" defTabSz="1371600" eaLnBrk="0" fontAlgn="base" hangingPunct="0">
              <a:spcBef>
                <a:spcPct val="0"/>
              </a:spcBef>
              <a:spcAft>
                <a:spcPct val="0"/>
              </a:spcAft>
              <a:buFont typeface="Arial" pitchFamily="34" charset="0"/>
              <a:buChar char="•"/>
              <a:defRPr/>
            </a:pPr>
            <a:r>
              <a:rPr lang="fr-CH" sz="5400" dirty="0" err="1">
                <a:solidFill>
                  <a:srgbClr val="FFFFFF"/>
                </a:solidFill>
                <a:latin typeface="Calibri" panose="020F0502020204030204" pitchFamily="34" charset="0"/>
                <a:ea typeface="Arial Unicode MS" panose="020B0604020202020204" pitchFamily="34" charset="-128"/>
                <a:cs typeface="Calibri" panose="020F0502020204030204" pitchFamily="34" charset="0"/>
              </a:rPr>
              <a:t>Nutritional</a:t>
            </a:r>
            <a:r>
              <a:rPr lang="fr-CH" sz="5400" dirty="0">
                <a:solidFill>
                  <a:srgbClr val="FFFFFF"/>
                </a:solidFill>
                <a:latin typeface="Calibri" panose="020F0502020204030204" pitchFamily="34" charset="0"/>
                <a:ea typeface="Arial Unicode MS" panose="020B0604020202020204" pitchFamily="34" charset="-128"/>
                <a:cs typeface="Calibri" panose="020F0502020204030204" pitchFamily="34" charset="0"/>
              </a:rPr>
              <a:t> care on the AGENDA!!</a:t>
            </a:r>
          </a:p>
          <a:p>
            <a:pPr marL="871538" lvl="1" indent="-271463" defTabSz="1371600" eaLnBrk="0" fontAlgn="base" hangingPunct="0">
              <a:spcBef>
                <a:spcPct val="0"/>
              </a:spcBef>
              <a:spcAft>
                <a:spcPct val="0"/>
              </a:spcAft>
              <a:buFont typeface="Arial" pitchFamily="34" charset="0"/>
              <a:buChar char="•"/>
              <a:defRPr/>
            </a:pPr>
            <a:r>
              <a:rPr lang="fr-CH" sz="5400" dirty="0">
                <a:solidFill>
                  <a:srgbClr val="FFFFFF"/>
                </a:solidFill>
                <a:latin typeface="Calibri" panose="020F0502020204030204" pitchFamily="34" charset="0"/>
                <a:ea typeface="Arial Unicode MS" panose="020B0604020202020204" pitchFamily="34" charset="-128"/>
                <a:cs typeface="Calibri" panose="020F0502020204030204" pitchFamily="34" charset="0"/>
              </a:rPr>
              <a:t>Policy-</a:t>
            </a:r>
            <a:r>
              <a:rPr lang="fr-CH" sz="5400" dirty="0" err="1">
                <a:solidFill>
                  <a:srgbClr val="FFFFFF"/>
                </a:solidFill>
                <a:latin typeface="Calibri" panose="020F0502020204030204" pitchFamily="34" charset="0"/>
                <a:ea typeface="Arial Unicode MS" panose="020B0604020202020204" pitchFamily="34" charset="-128"/>
                <a:cs typeface="Calibri" panose="020F0502020204030204" pitchFamily="34" charset="0"/>
              </a:rPr>
              <a:t>awareness</a:t>
            </a:r>
            <a:endParaRPr lang="fr-CH" sz="5400" dirty="0">
              <a:solidFill>
                <a:srgbClr val="FFFFFF"/>
              </a:solidFill>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2535982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5" name="Title 4">
            <a:extLst>
              <a:ext uri="{FF2B5EF4-FFF2-40B4-BE49-F238E27FC236}">
                <a16:creationId xmlns:a16="http://schemas.microsoft.com/office/drawing/2014/main" id="{16FC66EE-CC37-8209-E75C-172A275C2B57}"/>
              </a:ext>
            </a:extLst>
          </p:cNvPr>
          <p:cNvSpPr>
            <a:spLocks noGrp="1"/>
          </p:cNvSpPr>
          <p:nvPr>
            <p:ph type="title"/>
          </p:nvPr>
        </p:nvSpPr>
        <p:spPr>
          <a:xfrm>
            <a:off x="5257800" y="1818975"/>
            <a:ext cx="8229600" cy="1143000"/>
          </a:xfrm>
        </p:spPr>
        <p:txBody>
          <a:bodyPr/>
          <a:lstStyle/>
          <a:p>
            <a:r>
              <a:rPr lang="en-ES" dirty="0"/>
              <a:t>WHO</a:t>
            </a:r>
          </a:p>
        </p:txBody>
      </p:sp>
      <p:sp>
        <p:nvSpPr>
          <p:cNvPr id="6" name="Content Placeholder 5">
            <a:extLst>
              <a:ext uri="{FF2B5EF4-FFF2-40B4-BE49-F238E27FC236}">
                <a16:creationId xmlns:a16="http://schemas.microsoft.com/office/drawing/2014/main" id="{D4B0A695-0538-B12D-6A08-AEFFA6B3C8CC}"/>
              </a:ext>
            </a:extLst>
          </p:cNvPr>
          <p:cNvSpPr>
            <a:spLocks noGrp="1"/>
          </p:cNvSpPr>
          <p:nvPr>
            <p:ph idx="1"/>
          </p:nvPr>
        </p:nvSpPr>
        <p:spPr>
          <a:xfrm>
            <a:off x="3505200" y="3102740"/>
            <a:ext cx="12649200" cy="6688960"/>
          </a:xfrm>
        </p:spPr>
        <p:txBody>
          <a:bodyPr/>
          <a:lstStyle/>
          <a:p>
            <a:r>
              <a:rPr lang="en-ES" dirty="0"/>
              <a:t>ESPEN started a collaboration with WHO in 2019</a:t>
            </a:r>
          </a:p>
          <a:p>
            <a:r>
              <a:rPr lang="en-ES" dirty="0"/>
              <a:t>ESPEN is a non-state actor of WHO since 2022</a:t>
            </a:r>
          </a:p>
          <a:p>
            <a:r>
              <a:rPr lang="en-ES" dirty="0"/>
              <a:t>Participation to WHO Europe Regional Committee Session 72-74</a:t>
            </a:r>
          </a:p>
          <a:p>
            <a:r>
              <a:rPr lang="en-ES" dirty="0"/>
              <a:t>Regular meetings with WHO Europe representatives</a:t>
            </a:r>
          </a:p>
          <a:p>
            <a:r>
              <a:rPr lang="en-ES" dirty="0"/>
              <a:t>Joint ESPEN-WHO session during the ESPEN congress (Nutrition in emergency, nutrition in primary care, policy to implement nutritional care)</a:t>
            </a:r>
          </a:p>
          <a:p>
            <a:r>
              <a:rPr lang="en-ES" dirty="0"/>
              <a:t>Particiaption of WHO speakers at ESPEN simposia (nutrition in older adults, home nutrition) </a:t>
            </a:r>
          </a:p>
          <a:p>
            <a:r>
              <a:rPr lang="en-ES" dirty="0"/>
              <a:t>Participation of ESPEN speakers at WHO webinars</a:t>
            </a:r>
          </a:p>
          <a:p>
            <a:r>
              <a:rPr lang="en-ES" dirty="0"/>
              <a:t>Collaboration and networking opportunities with other NSA</a:t>
            </a:r>
          </a:p>
        </p:txBody>
      </p:sp>
      <p:graphicFrame>
        <p:nvGraphicFramePr>
          <p:cNvPr id="7" name="Oggetto 2">
            <a:extLst>
              <a:ext uri="{FF2B5EF4-FFF2-40B4-BE49-F238E27FC236}">
                <a16:creationId xmlns:a16="http://schemas.microsoft.com/office/drawing/2014/main" id="{FECC3139-2371-F059-2A2D-B5F1AA899186}"/>
              </a:ext>
            </a:extLst>
          </p:cNvPr>
          <p:cNvGraphicFramePr>
            <a:graphicFrameLocks noChangeAspect="1"/>
          </p:cNvGraphicFramePr>
          <p:nvPr/>
        </p:nvGraphicFramePr>
        <p:xfrm>
          <a:off x="2105247" y="2056577"/>
          <a:ext cx="755650" cy="2092325"/>
        </p:xfrm>
        <a:graphic>
          <a:graphicData uri="http://schemas.openxmlformats.org/presentationml/2006/ole">
            <mc:AlternateContent xmlns:mc="http://schemas.openxmlformats.org/markup-compatibility/2006">
              <mc:Choice xmlns:v="urn:schemas-microsoft-com:vml" Requires="v">
                <p:oleObj name="Photo Editor-foto" r:id="rId4" imgW="1523810" imgH="4219048" progId="">
                  <p:embed/>
                </p:oleObj>
              </mc:Choice>
              <mc:Fallback>
                <p:oleObj name="Photo Editor-foto" r:id="rId4" imgW="1523810" imgH="4219048" progId="">
                  <p:embed/>
                  <p:pic>
                    <p:nvPicPr>
                      <p:cNvPr id="7" name="Oggetto 2">
                        <a:extLst>
                          <a:ext uri="{FF2B5EF4-FFF2-40B4-BE49-F238E27FC236}">
                            <a16:creationId xmlns:a16="http://schemas.microsoft.com/office/drawing/2014/main" id="{FECC3139-2371-F059-2A2D-B5F1AA899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247" y="2056577"/>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22387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C72 - Parallel sessions">
            <a:extLst>
              <a:ext uri="{FF2B5EF4-FFF2-40B4-BE49-F238E27FC236}">
                <a16:creationId xmlns:a16="http://schemas.microsoft.com/office/drawing/2014/main" id="{30D9BD4E-6CC7-1DAA-4058-18F6ADD6E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2" y="571500"/>
            <a:ext cx="8561388" cy="57011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2DAB61-A19D-DE7D-704A-BFA2947CF758}"/>
              </a:ext>
            </a:extLst>
          </p:cNvPr>
          <p:cNvSpPr txBox="1"/>
          <p:nvPr/>
        </p:nvSpPr>
        <p:spPr>
          <a:xfrm>
            <a:off x="3429000" y="6896100"/>
            <a:ext cx="3147336" cy="369332"/>
          </a:xfrm>
          <a:prstGeom prst="rect">
            <a:avLst/>
          </a:prstGeom>
          <a:noFill/>
        </p:spPr>
        <p:txBody>
          <a:bodyPr wrap="none" rtlCol="0">
            <a:spAutoFit/>
          </a:bodyPr>
          <a:lstStyle/>
          <a:p>
            <a:r>
              <a:rPr lang="en-ES" dirty="0"/>
              <a:t>Tel Aviv, Israel, September 2022</a:t>
            </a:r>
          </a:p>
        </p:txBody>
      </p:sp>
      <p:pic>
        <p:nvPicPr>
          <p:cNvPr id="5126" name="Picture 6" descr="73rd session of the WHO Regional Committee for Europe">
            <a:extLst>
              <a:ext uri="{FF2B5EF4-FFF2-40B4-BE49-F238E27FC236}">
                <a16:creationId xmlns:a16="http://schemas.microsoft.com/office/drawing/2014/main" id="{CE58A86D-E53B-82C5-3208-B4B69656A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1839309"/>
            <a:ext cx="10160000" cy="5727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967170-98FB-2317-AF69-056E371FFC7B}"/>
              </a:ext>
            </a:extLst>
          </p:cNvPr>
          <p:cNvSpPr txBox="1"/>
          <p:nvPr/>
        </p:nvSpPr>
        <p:spPr>
          <a:xfrm>
            <a:off x="7620000" y="8263025"/>
            <a:ext cx="3373168" cy="369332"/>
          </a:xfrm>
          <a:prstGeom prst="rect">
            <a:avLst/>
          </a:prstGeom>
          <a:noFill/>
        </p:spPr>
        <p:txBody>
          <a:bodyPr wrap="none" rtlCol="0">
            <a:spAutoFit/>
          </a:bodyPr>
          <a:lstStyle/>
          <a:p>
            <a:r>
              <a:rPr lang="en-ES" dirty="0"/>
              <a:t>Astana, Kazakhstan, October 2023</a:t>
            </a:r>
          </a:p>
        </p:txBody>
      </p:sp>
      <p:pic>
        <p:nvPicPr>
          <p:cNvPr id="5130" name="Picture 10" descr="74th session of the WHO Regional Committee for Europe - RC74">
            <a:extLst>
              <a:ext uri="{FF2B5EF4-FFF2-40B4-BE49-F238E27FC236}">
                <a16:creationId xmlns:a16="http://schemas.microsoft.com/office/drawing/2014/main" id="{19D52763-0F72-4E7F-7665-F3FA16FCD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306" y="4026208"/>
            <a:ext cx="11350389" cy="44928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BEDBBD-06C9-D16D-5D02-9CE04DDA6540}"/>
              </a:ext>
            </a:extLst>
          </p:cNvPr>
          <p:cNvSpPr txBox="1"/>
          <p:nvPr/>
        </p:nvSpPr>
        <p:spPr>
          <a:xfrm>
            <a:off x="11249679" y="9258300"/>
            <a:ext cx="3609321" cy="369332"/>
          </a:xfrm>
          <a:prstGeom prst="rect">
            <a:avLst/>
          </a:prstGeom>
          <a:noFill/>
        </p:spPr>
        <p:txBody>
          <a:bodyPr wrap="none" rtlCol="0">
            <a:spAutoFit/>
          </a:bodyPr>
          <a:lstStyle/>
          <a:p>
            <a:r>
              <a:rPr lang="en-ES" dirty="0"/>
              <a:t>Copenhage, Denmark, October 2024</a:t>
            </a:r>
          </a:p>
        </p:txBody>
      </p:sp>
      <p:sp>
        <p:nvSpPr>
          <p:cNvPr id="5" name="Rectangle 2">
            <a:extLst>
              <a:ext uri="{FF2B5EF4-FFF2-40B4-BE49-F238E27FC236}">
                <a16:creationId xmlns:a16="http://schemas.microsoft.com/office/drawing/2014/main" id="{A4B5881E-94C9-C3E2-11B0-625C62952E63}"/>
              </a:ext>
            </a:extLst>
          </p:cNvPr>
          <p:cNvSpPr txBox="1">
            <a:spLocks noChangeArrowheads="1"/>
          </p:cNvSpPr>
          <p:nvPr/>
        </p:nvSpPr>
        <p:spPr>
          <a:xfrm>
            <a:off x="9768367" y="137133"/>
            <a:ext cx="7620000" cy="1089864"/>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1371600" eaLnBrk="1" hangingPunct="1">
              <a:defRPr/>
            </a:pPr>
            <a:r>
              <a:rPr lang="it-IT" altLang="it-IT" sz="9000" b="1" kern="0" dirty="0">
                <a:solidFill>
                  <a:schemeClr val="tx1"/>
                </a:solidFill>
                <a:latin typeface="Calibri" pitchFamily="34" charset="0"/>
              </a:rPr>
              <a:t>WHO - EUROPE</a:t>
            </a:r>
            <a:endParaRPr lang="it-IT" altLang="it-IT" sz="6600" b="1" kern="0" dirty="0">
              <a:solidFill>
                <a:schemeClr val="tx1"/>
              </a:solidFill>
              <a:latin typeface="Calibri" pitchFamily="34" charset="0"/>
            </a:endParaRPr>
          </a:p>
        </p:txBody>
      </p:sp>
    </p:spTree>
    <p:extLst>
      <p:ext uri="{BB962C8B-B14F-4D97-AF65-F5344CB8AC3E}">
        <p14:creationId xmlns:p14="http://schemas.microsoft.com/office/powerpoint/2010/main" val="345059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8819" y="3124758"/>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Object 1"/>
          <p:cNvGraphicFramePr>
            <a:graphicFrameLocks noChangeAspect="1"/>
          </p:cNvGraphicFramePr>
          <p:nvPr/>
        </p:nvGraphicFramePr>
        <p:xfrm>
          <a:off x="7631832" y="2991408"/>
          <a:ext cx="1123950" cy="3124200"/>
        </p:xfrm>
        <a:graphic>
          <a:graphicData uri="http://schemas.openxmlformats.org/presentationml/2006/ole">
            <mc:AlternateContent xmlns:mc="http://schemas.openxmlformats.org/markup-compatibility/2006">
              <mc:Choice xmlns:v="urn:schemas-microsoft-com:vml" Requires="v">
                <p:oleObj name="Photo Editor-foto" r:id="rId3" imgW="1523810" imgH="4219048" progId="">
                  <p:embed/>
                </p:oleObj>
              </mc:Choice>
              <mc:Fallback>
                <p:oleObj name="Photo Editor-foto" r:id="rId3" imgW="1523810" imgH="4219048" progId="">
                  <p:embed/>
                  <p:pic>
                    <p:nvPicPr>
                      <p:cNvPr id="7"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1832" y="2991408"/>
                        <a:ext cx="1123950" cy="3124200"/>
                      </a:xfrm>
                      <a:prstGeom prst="rect">
                        <a:avLst/>
                      </a:prstGeom>
                      <a:noFill/>
                    </p:spPr>
                  </p:pic>
                </p:oleObj>
              </mc:Fallback>
            </mc:AlternateContent>
          </a:graphicData>
        </a:graphic>
      </p:graphicFrame>
      <p:sp>
        <p:nvSpPr>
          <p:cNvPr id="6" name="Text Box 4"/>
          <p:cNvSpPr txBox="1">
            <a:spLocks noChangeArrowheads="1"/>
          </p:cNvSpPr>
          <p:nvPr/>
        </p:nvSpPr>
        <p:spPr bwMode="auto">
          <a:xfrm>
            <a:off x="2450764" y="6540069"/>
            <a:ext cx="14478698" cy="3416320"/>
          </a:xfrm>
          <a:prstGeom prst="rect">
            <a:avLst/>
          </a:prstGeom>
          <a:solidFill>
            <a:srgbClr val="002060"/>
          </a:solidFill>
          <a:ln w="12700">
            <a:solidFill>
              <a:srgbClr val="000000"/>
            </a:solidFill>
            <a:miter lim="800000"/>
            <a:headEnd/>
            <a:tailEnd/>
          </a:ln>
        </p:spPr>
        <p:txBody>
          <a:bodyPr wrap="square">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marL="271463" indent="-271463" defTabSz="1371600" eaLnBrk="0" fontAlgn="base" hangingPunct="0">
              <a:spcBef>
                <a:spcPct val="0"/>
              </a:spcBef>
              <a:spcAft>
                <a:spcPct val="0"/>
              </a:spcAft>
              <a:buFont typeface="Arial" pitchFamily="34" charset="0"/>
              <a:buChar char="•"/>
              <a:defRPr/>
            </a:pPr>
            <a:r>
              <a:rPr lang="fr-CH" sz="6000" b="1" dirty="0" err="1">
                <a:solidFill>
                  <a:srgbClr val="FFFFFF"/>
                </a:solidFill>
                <a:latin typeface="Calibri" panose="020F0502020204030204" pitchFamily="34" charset="0"/>
                <a:ea typeface="Arial Unicode MS" panose="020B0604020202020204" pitchFamily="34" charset="-128"/>
                <a:cs typeface="Calibri" panose="020F0502020204030204" pitchFamily="34" charset="0"/>
              </a:rPr>
              <a:t>October</a:t>
            </a:r>
            <a:r>
              <a:rPr lang="fr-CH" sz="6000" b="1" dirty="0">
                <a:solidFill>
                  <a:srgbClr val="FFFFFF"/>
                </a:solidFill>
                <a:latin typeface="Calibri" panose="020F0502020204030204" pitchFamily="34" charset="0"/>
                <a:ea typeface="Arial Unicode MS" panose="020B0604020202020204" pitchFamily="34" charset="-128"/>
                <a:cs typeface="Calibri" panose="020F0502020204030204" pitchFamily="34" charset="0"/>
              </a:rPr>
              <a:t> 202</a:t>
            </a:r>
            <a:r>
              <a:rPr lang="fr-CH" sz="5400" dirty="0">
                <a:solidFill>
                  <a:srgbClr val="FFFFFF"/>
                </a:solidFill>
                <a:latin typeface="Arial" panose="020B0604020202020204" pitchFamily="34" charset="0"/>
                <a:ea typeface="Arial Unicode MS" panose="020B0604020202020204" pitchFamily="34" charset="-128"/>
                <a:cs typeface="Arial" panose="020B0604020202020204" pitchFamily="34" charset="0"/>
              </a:rPr>
              <a:t>3</a:t>
            </a:r>
            <a:endParaRPr lang="fr-CH" sz="6000" dirty="0">
              <a:solidFill>
                <a:srgbClr val="FFFFFF"/>
              </a:solidFill>
              <a:latin typeface="Arial" panose="020B0604020202020204" pitchFamily="34" charset="0"/>
              <a:ea typeface="Arial Unicode MS" panose="020B0604020202020204" pitchFamily="34" charset="-128"/>
              <a:cs typeface="Arial" panose="020B0604020202020204" pitchFamily="34" charset="0"/>
            </a:endParaRPr>
          </a:p>
          <a:p>
            <a:pPr marL="871538" lvl="1" indent="-271463" defTabSz="1371600" eaLnBrk="0" fontAlgn="base" hangingPunct="0">
              <a:spcBef>
                <a:spcPct val="0"/>
              </a:spcBef>
              <a:spcAft>
                <a:spcPct val="0"/>
              </a:spcAft>
              <a:buFont typeface="Arial" pitchFamily="34" charset="0"/>
              <a:buChar char="•"/>
              <a:defRPr/>
            </a:pPr>
            <a:r>
              <a:rPr lang="fr-CH" sz="3600" dirty="0">
                <a:solidFill>
                  <a:srgbClr val="FFFFFF"/>
                </a:solidFill>
                <a:latin typeface="Calibri" panose="020F0502020204030204" pitchFamily="34" charset="0"/>
                <a:ea typeface="Arial Unicode MS" panose="020B0604020202020204" pitchFamily="34" charset="-128"/>
                <a:cs typeface="Calibri" panose="020F0502020204030204" pitchFamily="34" charset="0"/>
              </a:rPr>
              <a:t>ESPEN participation</a:t>
            </a:r>
          </a:p>
          <a:p>
            <a:pPr marL="871538" lvl="1" indent="-271463" defTabSz="1371600" eaLnBrk="0" fontAlgn="base" hangingPunct="0">
              <a:spcBef>
                <a:spcPct val="0"/>
              </a:spcBef>
              <a:spcAft>
                <a:spcPct val="0"/>
              </a:spcAft>
              <a:buFont typeface="Arial" pitchFamily="34" charset="0"/>
              <a:buChar char="•"/>
              <a:defRPr/>
            </a:pPr>
            <a:r>
              <a:rPr lang="fr-CH" sz="6000" dirty="0" err="1">
                <a:solidFill>
                  <a:srgbClr val="FFFFFF"/>
                </a:solidFill>
                <a:latin typeface="Calibri" panose="020F0502020204030204" pitchFamily="34" charset="0"/>
                <a:ea typeface="Arial Unicode MS" panose="020B0604020202020204" pitchFamily="34" charset="-128"/>
                <a:cs typeface="Calibri" panose="020F0502020204030204" pitchFamily="34" charset="0"/>
              </a:rPr>
              <a:t>Political</a:t>
            </a:r>
            <a:r>
              <a:rPr lang="fr-CH" sz="6000" dirty="0">
                <a:solidFill>
                  <a:srgbClr val="FFFFFF"/>
                </a:solidFill>
                <a:latin typeface="Calibri" panose="020F0502020204030204" pitchFamily="34" charset="0"/>
                <a:ea typeface="Arial Unicode MS" panose="020B0604020202020204" pitchFamily="34" charset="-128"/>
                <a:cs typeface="Calibri" panose="020F0502020204030204" pitchFamily="34" charset="0"/>
              </a:rPr>
              <a:t> network to propose DRM inclusion as WHO </a:t>
            </a:r>
            <a:r>
              <a:rPr lang="fr-CH" sz="6000" dirty="0" err="1">
                <a:solidFill>
                  <a:srgbClr val="FFFFFF"/>
                </a:solidFill>
                <a:latin typeface="Calibri" panose="020F0502020204030204" pitchFamily="34" charset="0"/>
                <a:ea typeface="Arial Unicode MS" panose="020B0604020202020204" pitchFamily="34" charset="-128"/>
                <a:cs typeface="Calibri" panose="020F0502020204030204" pitchFamily="34" charset="0"/>
              </a:rPr>
              <a:t>healthcare</a:t>
            </a:r>
            <a:r>
              <a:rPr lang="fr-CH" sz="6000" dirty="0">
                <a:solidFill>
                  <a:srgbClr val="FFFFFF"/>
                </a:solidFill>
                <a:latin typeface="Calibri" panose="020F0502020204030204" pitchFamily="34" charset="0"/>
                <a:ea typeface="Arial Unicode MS" panose="020B0604020202020204" pitchFamily="34" charset="-128"/>
                <a:cs typeface="Calibri" panose="020F0502020204030204" pitchFamily="34" charset="0"/>
              </a:rPr>
              <a:t> </a:t>
            </a:r>
            <a:r>
              <a:rPr lang="fr-CH" sz="6000" dirty="0" err="1">
                <a:solidFill>
                  <a:srgbClr val="FFFFFF"/>
                </a:solidFill>
                <a:latin typeface="Calibri" panose="020F0502020204030204" pitchFamily="34" charset="0"/>
                <a:ea typeface="Arial Unicode MS" panose="020B0604020202020204" pitchFamily="34" charset="-128"/>
                <a:cs typeface="Calibri" panose="020F0502020204030204" pitchFamily="34" charset="0"/>
              </a:rPr>
              <a:t>priority</a:t>
            </a:r>
            <a:endParaRPr lang="fr-CH" sz="6000" dirty="0">
              <a:solidFill>
                <a:srgbClr val="FFFFFF"/>
              </a:solidFill>
              <a:latin typeface="Calibri" panose="020F0502020204030204" pitchFamily="34" charset="0"/>
              <a:ea typeface="Arial Unicode MS" panose="020B0604020202020204" pitchFamily="34" charset="-128"/>
              <a:cs typeface="Calibri" panose="020F0502020204030204" pitchFamily="34" charset="0"/>
            </a:endParaRPr>
          </a:p>
        </p:txBody>
      </p:sp>
      <p:sp>
        <p:nvSpPr>
          <p:cNvPr id="9" name="Rectangle 2"/>
          <p:cNvSpPr txBox="1">
            <a:spLocks noChangeArrowheads="1"/>
          </p:cNvSpPr>
          <p:nvPr/>
        </p:nvSpPr>
        <p:spPr>
          <a:xfrm>
            <a:off x="3280320" y="621507"/>
            <a:ext cx="12344400" cy="1714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1371600" eaLnBrk="1" hangingPunct="1">
              <a:defRPr/>
            </a:pPr>
            <a:r>
              <a:rPr lang="it-IT" altLang="it-IT" sz="9000" b="1" kern="0" dirty="0">
                <a:solidFill>
                  <a:srgbClr val="FF0000"/>
                </a:solidFill>
                <a:latin typeface="Calibri" pitchFamily="34" charset="0"/>
              </a:rPr>
              <a:t>WHO - EUROPE</a:t>
            </a:r>
            <a:endParaRPr lang="it-IT" altLang="it-IT" sz="6600" b="1" kern="0" dirty="0">
              <a:solidFill>
                <a:srgbClr val="FF0000"/>
              </a:solidFill>
              <a:latin typeface="Calibri" pitchFamily="34" charset="0"/>
            </a:endParaRPr>
          </a:p>
        </p:txBody>
      </p:sp>
      <p:pic>
        <p:nvPicPr>
          <p:cNvPr id="3" name="Immagine 2"/>
          <p:cNvPicPr>
            <a:picLocks noChangeAspect="1"/>
          </p:cNvPicPr>
          <p:nvPr/>
        </p:nvPicPr>
        <p:blipFill>
          <a:blip r:embed="rId5"/>
          <a:stretch>
            <a:fillRect/>
          </a:stretch>
        </p:blipFill>
        <p:spPr>
          <a:xfrm>
            <a:off x="505356" y="2798186"/>
            <a:ext cx="6996804" cy="3900719"/>
          </a:xfrm>
          <a:prstGeom prst="rect">
            <a:avLst/>
          </a:prstGeom>
        </p:spPr>
      </p:pic>
      <p:pic>
        <p:nvPicPr>
          <p:cNvPr id="5" name="Immagine 4"/>
          <p:cNvPicPr>
            <a:picLocks noChangeAspect="1"/>
          </p:cNvPicPr>
          <p:nvPr/>
        </p:nvPicPr>
        <p:blipFill>
          <a:blip r:embed="rId6"/>
          <a:stretch>
            <a:fillRect/>
          </a:stretch>
        </p:blipFill>
        <p:spPr>
          <a:xfrm>
            <a:off x="11720178" y="3447893"/>
            <a:ext cx="3269301" cy="1634651"/>
          </a:xfrm>
          <a:prstGeom prst="rect">
            <a:avLst/>
          </a:prstGeom>
        </p:spPr>
      </p:pic>
      <p:pic>
        <p:nvPicPr>
          <p:cNvPr id="10" name="Immagine 9"/>
          <p:cNvPicPr>
            <a:picLocks noChangeAspect="1"/>
          </p:cNvPicPr>
          <p:nvPr/>
        </p:nvPicPr>
        <p:blipFill>
          <a:blip r:embed="rId7"/>
          <a:stretch>
            <a:fillRect/>
          </a:stretch>
        </p:blipFill>
        <p:spPr>
          <a:xfrm>
            <a:off x="3454581" y="2212943"/>
            <a:ext cx="3113859" cy="1556930"/>
          </a:xfrm>
          <a:prstGeom prst="rect">
            <a:avLst/>
          </a:prstGeom>
        </p:spPr>
      </p:pic>
    </p:spTree>
    <p:extLst>
      <p:ext uri="{BB962C8B-B14F-4D97-AF65-F5344CB8AC3E}">
        <p14:creationId xmlns:p14="http://schemas.microsoft.com/office/powerpoint/2010/main" val="1033435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pic>
        <p:nvPicPr>
          <p:cNvPr id="5" name="Immagine 7">
            <a:extLst>
              <a:ext uri="{FF2B5EF4-FFF2-40B4-BE49-F238E27FC236}">
                <a16:creationId xmlns:a16="http://schemas.microsoft.com/office/drawing/2014/main" id="{C6AF2CAE-810D-DB93-A515-E4C9A576F3C3}"/>
              </a:ext>
            </a:extLst>
          </p:cNvPr>
          <p:cNvPicPr>
            <a:picLocks noChangeAspect="1"/>
          </p:cNvPicPr>
          <p:nvPr/>
        </p:nvPicPr>
        <p:blipFill>
          <a:blip r:embed="rId4"/>
          <a:stretch>
            <a:fillRect/>
          </a:stretch>
        </p:blipFill>
        <p:spPr>
          <a:xfrm>
            <a:off x="2191690" y="1014317"/>
            <a:ext cx="10776836" cy="6044600"/>
          </a:xfrm>
          <a:prstGeom prst="rect">
            <a:avLst/>
          </a:prstGeom>
          <a:ln>
            <a:solidFill>
              <a:schemeClr val="tx1"/>
            </a:solidFill>
          </a:ln>
        </p:spPr>
      </p:pic>
      <p:pic>
        <p:nvPicPr>
          <p:cNvPr id="6" name="Immagine 9">
            <a:extLst>
              <a:ext uri="{FF2B5EF4-FFF2-40B4-BE49-F238E27FC236}">
                <a16:creationId xmlns:a16="http://schemas.microsoft.com/office/drawing/2014/main" id="{43848828-60A3-906F-E523-D137DE9915CD}"/>
              </a:ext>
            </a:extLst>
          </p:cNvPr>
          <p:cNvPicPr>
            <a:picLocks noChangeAspect="1"/>
          </p:cNvPicPr>
          <p:nvPr/>
        </p:nvPicPr>
        <p:blipFill>
          <a:blip r:embed="rId5"/>
          <a:stretch>
            <a:fillRect/>
          </a:stretch>
        </p:blipFill>
        <p:spPr>
          <a:xfrm>
            <a:off x="8001000" y="6515100"/>
            <a:ext cx="9354225" cy="3561365"/>
          </a:xfrm>
          <a:prstGeom prst="rect">
            <a:avLst/>
          </a:prstGeom>
        </p:spPr>
      </p:pic>
      <p:sp>
        <p:nvSpPr>
          <p:cNvPr id="7" name="Rettangolo 13">
            <a:extLst>
              <a:ext uri="{FF2B5EF4-FFF2-40B4-BE49-F238E27FC236}">
                <a16:creationId xmlns:a16="http://schemas.microsoft.com/office/drawing/2014/main" id="{8DE4CD29-BD07-4DDB-F4B5-94AA63B22410}"/>
              </a:ext>
            </a:extLst>
          </p:cNvPr>
          <p:cNvSpPr/>
          <p:nvPr/>
        </p:nvSpPr>
        <p:spPr>
          <a:xfrm>
            <a:off x="2164394" y="7271998"/>
            <a:ext cx="4806124" cy="646331"/>
          </a:xfrm>
          <a:prstGeom prst="rect">
            <a:avLst/>
          </a:prstGeom>
        </p:spPr>
        <p:txBody>
          <a:bodyPr wrap="none">
            <a:spAutoFit/>
          </a:bodyPr>
          <a:lstStyle/>
          <a:p>
            <a:pPr defTabSz="1371600">
              <a:defRPr/>
            </a:pPr>
            <a:r>
              <a:rPr lang="it-IT" altLang="it-IT" sz="3600" u="sng" kern="0" dirty="0">
                <a:solidFill>
                  <a:srgbClr val="000000"/>
                </a:solidFill>
                <a:latin typeface="Calibri" pitchFamily="34" charset="0"/>
                <a:ea typeface="ＭＳ Ｐゴシック" pitchFamily="34" charset="-128"/>
              </a:rPr>
              <a:t>D </a:t>
            </a:r>
            <a:r>
              <a:rPr lang="it-IT" altLang="it-IT" sz="3600" u="sng" kern="0" dirty="0" err="1">
                <a:solidFill>
                  <a:srgbClr val="000000"/>
                </a:solidFill>
                <a:latin typeface="Calibri" pitchFamily="34" charset="0"/>
                <a:ea typeface="ＭＳ Ｐゴシック" pitchFamily="34" charset="-128"/>
              </a:rPr>
              <a:t>Cardenas</a:t>
            </a:r>
            <a:r>
              <a:rPr lang="it-IT" altLang="it-IT" sz="3600" kern="0" dirty="0">
                <a:solidFill>
                  <a:srgbClr val="000000"/>
                </a:solidFill>
                <a:latin typeface="Calibri" pitchFamily="34" charset="0"/>
                <a:ea typeface="ＭＳ Ｐゴシック" pitchFamily="34" charset="-128"/>
              </a:rPr>
              <a:t>, R Barazzoni </a:t>
            </a:r>
          </a:p>
        </p:txBody>
      </p:sp>
      <p:sp>
        <p:nvSpPr>
          <p:cNvPr id="8" name="TextBox 7">
            <a:extLst>
              <a:ext uri="{FF2B5EF4-FFF2-40B4-BE49-F238E27FC236}">
                <a16:creationId xmlns:a16="http://schemas.microsoft.com/office/drawing/2014/main" id="{5284E79B-3429-3E62-8489-D20BB13D3FDA}"/>
              </a:ext>
            </a:extLst>
          </p:cNvPr>
          <p:cNvSpPr txBox="1"/>
          <p:nvPr/>
        </p:nvSpPr>
        <p:spPr>
          <a:xfrm>
            <a:off x="2743200" y="8724900"/>
            <a:ext cx="3797450" cy="584775"/>
          </a:xfrm>
          <a:prstGeom prst="rect">
            <a:avLst/>
          </a:prstGeom>
          <a:noFill/>
        </p:spPr>
        <p:txBody>
          <a:bodyPr wrap="none" rtlCol="0">
            <a:spAutoFit/>
          </a:bodyPr>
          <a:lstStyle/>
          <a:p>
            <a:r>
              <a:rPr lang="en-ES" sz="3200" dirty="0"/>
              <a:t>WHO Fact sheet 2023</a:t>
            </a:r>
          </a:p>
        </p:txBody>
      </p:sp>
      <p:sp>
        <p:nvSpPr>
          <p:cNvPr id="9" name="Rounded Rectangle 8">
            <a:extLst>
              <a:ext uri="{FF2B5EF4-FFF2-40B4-BE49-F238E27FC236}">
                <a16:creationId xmlns:a16="http://schemas.microsoft.com/office/drawing/2014/main" id="{7F7871C3-9E8B-2278-A573-CFBF0B944D6D}"/>
              </a:ext>
            </a:extLst>
          </p:cNvPr>
          <p:cNvSpPr/>
          <p:nvPr/>
        </p:nvSpPr>
        <p:spPr>
          <a:xfrm>
            <a:off x="14629974" y="2885895"/>
            <a:ext cx="2707530" cy="17720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Disease-relatred malnutrition</a:t>
            </a:r>
          </a:p>
        </p:txBody>
      </p:sp>
    </p:spTree>
    <p:extLst>
      <p:ext uri="{BB962C8B-B14F-4D97-AF65-F5344CB8AC3E}">
        <p14:creationId xmlns:p14="http://schemas.microsoft.com/office/powerpoint/2010/main" val="1661721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pic>
        <p:nvPicPr>
          <p:cNvPr id="5" name="Picture 4">
            <a:extLst>
              <a:ext uri="{FF2B5EF4-FFF2-40B4-BE49-F238E27FC236}">
                <a16:creationId xmlns:a16="http://schemas.microsoft.com/office/drawing/2014/main" id="{742DCA62-8612-0A28-76D8-0F91FA3483FD}"/>
              </a:ext>
            </a:extLst>
          </p:cNvPr>
          <p:cNvPicPr>
            <a:picLocks noChangeAspect="1"/>
          </p:cNvPicPr>
          <p:nvPr/>
        </p:nvPicPr>
        <p:blipFill>
          <a:blip r:embed="rId4"/>
          <a:stretch>
            <a:fillRect/>
          </a:stretch>
        </p:blipFill>
        <p:spPr>
          <a:xfrm>
            <a:off x="2057400" y="687858"/>
            <a:ext cx="12649200" cy="4419599"/>
          </a:xfrm>
          <a:prstGeom prst="rect">
            <a:avLst/>
          </a:prstGeom>
        </p:spPr>
      </p:pic>
      <p:pic>
        <p:nvPicPr>
          <p:cNvPr id="6" name="Picture 5">
            <a:extLst>
              <a:ext uri="{FF2B5EF4-FFF2-40B4-BE49-F238E27FC236}">
                <a16:creationId xmlns:a16="http://schemas.microsoft.com/office/drawing/2014/main" id="{A5DD9F25-C53B-7A61-38B6-AF71FE799E72}"/>
              </a:ext>
            </a:extLst>
          </p:cNvPr>
          <p:cNvPicPr>
            <a:picLocks noChangeAspect="1"/>
          </p:cNvPicPr>
          <p:nvPr/>
        </p:nvPicPr>
        <p:blipFill>
          <a:blip r:embed="rId5"/>
          <a:stretch>
            <a:fillRect/>
          </a:stretch>
        </p:blipFill>
        <p:spPr>
          <a:xfrm>
            <a:off x="2285999" y="5401453"/>
            <a:ext cx="12350671" cy="4618847"/>
          </a:xfrm>
          <a:prstGeom prst="rect">
            <a:avLst/>
          </a:prstGeom>
        </p:spPr>
      </p:pic>
      <p:sp>
        <p:nvSpPr>
          <p:cNvPr id="7" name="Rounded Rectangle 6">
            <a:extLst>
              <a:ext uri="{FF2B5EF4-FFF2-40B4-BE49-F238E27FC236}">
                <a16:creationId xmlns:a16="http://schemas.microsoft.com/office/drawing/2014/main" id="{B6953937-B5EC-4ED4-0E63-D3A164FCF3A5}"/>
              </a:ext>
            </a:extLst>
          </p:cNvPr>
          <p:cNvSpPr/>
          <p:nvPr/>
        </p:nvSpPr>
        <p:spPr>
          <a:xfrm>
            <a:off x="14984537" y="2990490"/>
            <a:ext cx="2160463"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COVID</a:t>
            </a:r>
          </a:p>
        </p:txBody>
      </p:sp>
      <p:sp>
        <p:nvSpPr>
          <p:cNvPr id="8" name="Rounded Rectangle 7">
            <a:extLst>
              <a:ext uri="{FF2B5EF4-FFF2-40B4-BE49-F238E27FC236}">
                <a16:creationId xmlns:a16="http://schemas.microsoft.com/office/drawing/2014/main" id="{E88340BC-D099-A347-81BB-FAD70150D498}"/>
              </a:ext>
            </a:extLst>
          </p:cNvPr>
          <p:cNvSpPr/>
          <p:nvPr/>
        </p:nvSpPr>
        <p:spPr>
          <a:xfrm>
            <a:off x="14984537" y="6886395"/>
            <a:ext cx="2160463"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Education</a:t>
            </a:r>
          </a:p>
        </p:txBody>
      </p:sp>
    </p:spTree>
    <p:extLst>
      <p:ext uri="{BB962C8B-B14F-4D97-AF65-F5344CB8AC3E}">
        <p14:creationId xmlns:p14="http://schemas.microsoft.com/office/powerpoint/2010/main" val="2099304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pic>
        <p:nvPicPr>
          <p:cNvPr id="5" name="Picture 4">
            <a:extLst>
              <a:ext uri="{FF2B5EF4-FFF2-40B4-BE49-F238E27FC236}">
                <a16:creationId xmlns:a16="http://schemas.microsoft.com/office/drawing/2014/main" id="{A87883C8-7E6D-FD6F-7EC1-31824BAF0400}"/>
              </a:ext>
            </a:extLst>
          </p:cNvPr>
          <p:cNvPicPr>
            <a:picLocks noChangeAspect="1"/>
          </p:cNvPicPr>
          <p:nvPr/>
        </p:nvPicPr>
        <p:blipFill>
          <a:blip r:embed="rId4"/>
          <a:stretch>
            <a:fillRect/>
          </a:stretch>
        </p:blipFill>
        <p:spPr>
          <a:xfrm>
            <a:off x="2362200" y="1686029"/>
            <a:ext cx="12864674" cy="4292626"/>
          </a:xfrm>
          <a:prstGeom prst="rect">
            <a:avLst/>
          </a:prstGeom>
        </p:spPr>
      </p:pic>
      <p:pic>
        <p:nvPicPr>
          <p:cNvPr id="6" name="Picture 5">
            <a:extLst>
              <a:ext uri="{FF2B5EF4-FFF2-40B4-BE49-F238E27FC236}">
                <a16:creationId xmlns:a16="http://schemas.microsoft.com/office/drawing/2014/main" id="{CEE37273-7E0B-DF7D-75D0-E52448915E72}"/>
              </a:ext>
            </a:extLst>
          </p:cNvPr>
          <p:cNvPicPr>
            <a:picLocks noChangeAspect="1"/>
          </p:cNvPicPr>
          <p:nvPr/>
        </p:nvPicPr>
        <p:blipFill>
          <a:blip r:embed="rId5"/>
          <a:stretch>
            <a:fillRect/>
          </a:stretch>
        </p:blipFill>
        <p:spPr>
          <a:xfrm>
            <a:off x="2335337" y="6119419"/>
            <a:ext cx="12649200" cy="3614056"/>
          </a:xfrm>
          <a:prstGeom prst="rect">
            <a:avLst/>
          </a:prstGeom>
        </p:spPr>
      </p:pic>
      <p:sp>
        <p:nvSpPr>
          <p:cNvPr id="7" name="Rounded Rectangle 6">
            <a:extLst>
              <a:ext uri="{FF2B5EF4-FFF2-40B4-BE49-F238E27FC236}">
                <a16:creationId xmlns:a16="http://schemas.microsoft.com/office/drawing/2014/main" id="{EA1B8E4E-6AAA-423E-CCCD-26E3E777DD7C}"/>
              </a:ext>
            </a:extLst>
          </p:cNvPr>
          <p:cNvSpPr/>
          <p:nvPr/>
        </p:nvSpPr>
        <p:spPr>
          <a:xfrm>
            <a:off x="15110520" y="5210837"/>
            <a:ext cx="2160463"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Primary Care</a:t>
            </a:r>
          </a:p>
        </p:txBody>
      </p:sp>
    </p:spTree>
    <p:extLst>
      <p:ext uri="{BB962C8B-B14F-4D97-AF65-F5344CB8AC3E}">
        <p14:creationId xmlns:p14="http://schemas.microsoft.com/office/powerpoint/2010/main" val="976946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48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pic>
        <p:nvPicPr>
          <p:cNvPr id="5" name="Picture 4">
            <a:extLst>
              <a:ext uri="{FF2B5EF4-FFF2-40B4-BE49-F238E27FC236}">
                <a16:creationId xmlns:a16="http://schemas.microsoft.com/office/drawing/2014/main" id="{2EE5CA6D-B454-36C5-765A-19F3C480A39B}"/>
              </a:ext>
            </a:extLst>
          </p:cNvPr>
          <p:cNvPicPr>
            <a:picLocks noChangeAspect="1"/>
          </p:cNvPicPr>
          <p:nvPr/>
        </p:nvPicPr>
        <p:blipFill>
          <a:blip r:embed="rId4"/>
          <a:stretch>
            <a:fillRect/>
          </a:stretch>
        </p:blipFill>
        <p:spPr>
          <a:xfrm>
            <a:off x="1905000" y="0"/>
            <a:ext cx="10668000" cy="4000500"/>
          </a:xfrm>
          <a:prstGeom prst="rect">
            <a:avLst/>
          </a:prstGeom>
        </p:spPr>
      </p:pic>
      <p:pic>
        <p:nvPicPr>
          <p:cNvPr id="6" name="Immagine 7">
            <a:extLst>
              <a:ext uri="{FF2B5EF4-FFF2-40B4-BE49-F238E27FC236}">
                <a16:creationId xmlns:a16="http://schemas.microsoft.com/office/drawing/2014/main" id="{83BF8FFE-036F-6390-6541-C1F47F7369CA}"/>
              </a:ext>
            </a:extLst>
          </p:cNvPr>
          <p:cNvPicPr>
            <a:picLocks noChangeAspect="1"/>
          </p:cNvPicPr>
          <p:nvPr/>
        </p:nvPicPr>
        <p:blipFill>
          <a:blip r:embed="rId5"/>
          <a:stretch>
            <a:fillRect/>
          </a:stretch>
        </p:blipFill>
        <p:spPr>
          <a:xfrm>
            <a:off x="5410200" y="4195052"/>
            <a:ext cx="8499021" cy="5940539"/>
          </a:xfrm>
          <a:prstGeom prst="rect">
            <a:avLst/>
          </a:prstGeom>
        </p:spPr>
      </p:pic>
      <p:sp>
        <p:nvSpPr>
          <p:cNvPr id="7" name="Rounded Rectangle 6">
            <a:extLst>
              <a:ext uri="{FF2B5EF4-FFF2-40B4-BE49-F238E27FC236}">
                <a16:creationId xmlns:a16="http://schemas.microsoft.com/office/drawing/2014/main" id="{4A2D6849-5967-2472-3EDA-9665BE4D2CED}"/>
              </a:ext>
            </a:extLst>
          </p:cNvPr>
          <p:cNvSpPr/>
          <p:nvPr/>
        </p:nvSpPr>
        <p:spPr>
          <a:xfrm>
            <a:off x="15027239" y="4828067"/>
            <a:ext cx="2160463"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Tuberculosis</a:t>
            </a:r>
          </a:p>
        </p:txBody>
      </p:sp>
    </p:spTree>
    <p:extLst>
      <p:ext uri="{BB962C8B-B14F-4D97-AF65-F5344CB8AC3E}">
        <p14:creationId xmlns:p14="http://schemas.microsoft.com/office/powerpoint/2010/main" val="1301699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pic>
        <p:nvPicPr>
          <p:cNvPr id="7" name="Picture 6">
            <a:extLst>
              <a:ext uri="{FF2B5EF4-FFF2-40B4-BE49-F238E27FC236}">
                <a16:creationId xmlns:a16="http://schemas.microsoft.com/office/drawing/2014/main" id="{DF0B7B81-6820-8C91-1CB9-A784B53DCA12}"/>
              </a:ext>
            </a:extLst>
          </p:cNvPr>
          <p:cNvPicPr>
            <a:picLocks noChangeAspect="1"/>
          </p:cNvPicPr>
          <p:nvPr/>
        </p:nvPicPr>
        <p:blipFill>
          <a:blip r:embed="rId4"/>
          <a:stretch>
            <a:fillRect/>
          </a:stretch>
        </p:blipFill>
        <p:spPr>
          <a:xfrm>
            <a:off x="2362200" y="2095500"/>
            <a:ext cx="14469141" cy="6497891"/>
          </a:xfrm>
          <a:prstGeom prst="rect">
            <a:avLst/>
          </a:prstGeom>
        </p:spPr>
      </p:pic>
      <p:sp>
        <p:nvSpPr>
          <p:cNvPr id="5" name="Rounded Rectangle 4">
            <a:extLst>
              <a:ext uri="{FF2B5EF4-FFF2-40B4-BE49-F238E27FC236}">
                <a16:creationId xmlns:a16="http://schemas.microsoft.com/office/drawing/2014/main" id="{564E9237-2184-5101-3CC3-44EE2D12526F}"/>
              </a:ext>
            </a:extLst>
          </p:cNvPr>
          <p:cNvSpPr/>
          <p:nvPr/>
        </p:nvSpPr>
        <p:spPr>
          <a:xfrm>
            <a:off x="6934200" y="8986027"/>
            <a:ext cx="3962400"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Nutrition in older adults</a:t>
            </a:r>
          </a:p>
        </p:txBody>
      </p:sp>
    </p:spTree>
    <p:extLst>
      <p:ext uri="{BB962C8B-B14F-4D97-AF65-F5344CB8AC3E}">
        <p14:creationId xmlns:p14="http://schemas.microsoft.com/office/powerpoint/2010/main" val="576552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pic>
        <p:nvPicPr>
          <p:cNvPr id="5" name="Picture 4">
            <a:extLst>
              <a:ext uri="{FF2B5EF4-FFF2-40B4-BE49-F238E27FC236}">
                <a16:creationId xmlns:a16="http://schemas.microsoft.com/office/drawing/2014/main" id="{60AE068D-E996-731E-3510-429BD2718774}"/>
              </a:ext>
            </a:extLst>
          </p:cNvPr>
          <p:cNvPicPr>
            <a:picLocks noChangeAspect="1"/>
          </p:cNvPicPr>
          <p:nvPr/>
        </p:nvPicPr>
        <p:blipFill>
          <a:blip r:embed="rId4"/>
          <a:stretch>
            <a:fillRect/>
          </a:stretch>
        </p:blipFill>
        <p:spPr>
          <a:xfrm>
            <a:off x="2532605" y="2607450"/>
            <a:ext cx="13222789" cy="5072099"/>
          </a:xfrm>
          <a:prstGeom prst="rect">
            <a:avLst/>
          </a:prstGeom>
        </p:spPr>
      </p:pic>
      <p:sp>
        <p:nvSpPr>
          <p:cNvPr id="6" name="TextBox 5">
            <a:extLst>
              <a:ext uri="{FF2B5EF4-FFF2-40B4-BE49-F238E27FC236}">
                <a16:creationId xmlns:a16="http://schemas.microsoft.com/office/drawing/2014/main" id="{2D31887C-126B-150D-1E29-AA35C2973B62}"/>
              </a:ext>
            </a:extLst>
          </p:cNvPr>
          <p:cNvSpPr txBox="1"/>
          <p:nvPr/>
        </p:nvSpPr>
        <p:spPr>
          <a:xfrm>
            <a:off x="6858000" y="8267700"/>
            <a:ext cx="4239815" cy="646331"/>
          </a:xfrm>
          <a:prstGeom prst="rect">
            <a:avLst/>
          </a:prstGeom>
          <a:noFill/>
        </p:spPr>
        <p:txBody>
          <a:bodyPr wrap="none" rtlCol="0">
            <a:spAutoFit/>
          </a:bodyPr>
          <a:lstStyle/>
          <a:p>
            <a:r>
              <a:rPr lang="en-ES" sz="3600" dirty="0"/>
              <a:t>WHO Fact sheet 2025</a:t>
            </a:r>
          </a:p>
        </p:txBody>
      </p:sp>
      <p:sp>
        <p:nvSpPr>
          <p:cNvPr id="7" name="Rounded Rectangle 6">
            <a:extLst>
              <a:ext uri="{FF2B5EF4-FFF2-40B4-BE49-F238E27FC236}">
                <a16:creationId xmlns:a16="http://schemas.microsoft.com/office/drawing/2014/main" id="{0BB03687-ABFC-2C6B-C8DC-6B40D7C5EEA5}"/>
              </a:ext>
            </a:extLst>
          </p:cNvPr>
          <p:cNvSpPr/>
          <p:nvPr/>
        </p:nvSpPr>
        <p:spPr>
          <a:xfrm>
            <a:off x="7187336" y="9372599"/>
            <a:ext cx="3913325"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Sarcopenic Obesity</a:t>
            </a:r>
          </a:p>
        </p:txBody>
      </p:sp>
    </p:spTree>
    <p:extLst>
      <p:ext uri="{BB962C8B-B14F-4D97-AF65-F5344CB8AC3E}">
        <p14:creationId xmlns:p14="http://schemas.microsoft.com/office/powerpoint/2010/main" val="3392778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5" name="Title 4">
            <a:extLst>
              <a:ext uri="{FF2B5EF4-FFF2-40B4-BE49-F238E27FC236}">
                <a16:creationId xmlns:a16="http://schemas.microsoft.com/office/drawing/2014/main" id="{0CC27567-94FB-051D-3636-4D5E9A4C438C}"/>
              </a:ext>
            </a:extLst>
          </p:cNvPr>
          <p:cNvSpPr>
            <a:spLocks noGrp="1"/>
          </p:cNvSpPr>
          <p:nvPr>
            <p:ph type="title"/>
          </p:nvPr>
        </p:nvSpPr>
        <p:spPr>
          <a:xfrm>
            <a:off x="5029200" y="1626664"/>
            <a:ext cx="8229600" cy="1143000"/>
          </a:xfrm>
        </p:spPr>
        <p:txBody>
          <a:bodyPr/>
          <a:lstStyle/>
          <a:p>
            <a:r>
              <a:rPr lang="en-ES" b="1" dirty="0"/>
              <a:t>ESPEN</a:t>
            </a:r>
          </a:p>
        </p:txBody>
      </p:sp>
      <p:sp>
        <p:nvSpPr>
          <p:cNvPr id="6" name="Content Placeholder 5">
            <a:extLst>
              <a:ext uri="{FF2B5EF4-FFF2-40B4-BE49-F238E27FC236}">
                <a16:creationId xmlns:a16="http://schemas.microsoft.com/office/drawing/2014/main" id="{3EF5EED3-C8B8-098A-FDC1-51A74A9E2B43}"/>
              </a:ext>
            </a:extLst>
          </p:cNvPr>
          <p:cNvSpPr>
            <a:spLocks noGrp="1"/>
          </p:cNvSpPr>
          <p:nvPr>
            <p:ph idx="1"/>
          </p:nvPr>
        </p:nvSpPr>
        <p:spPr>
          <a:xfrm>
            <a:off x="2971800" y="2933700"/>
            <a:ext cx="13792200" cy="6705600"/>
          </a:xfrm>
        </p:spPr>
        <p:txBody>
          <a:bodyPr/>
          <a:lstStyle/>
          <a:p>
            <a:pPr algn="l"/>
            <a:r>
              <a:rPr lang="en-GB" b="0" i="0" dirty="0">
                <a:solidFill>
                  <a:srgbClr val="252525"/>
                </a:solidFill>
                <a:effectLst/>
                <a:latin typeface="Helvetica" pitchFamily="2" charset="0"/>
              </a:rPr>
              <a:t>ESPEN is a scientific society dedicated to all issues relevant to the field of clinical nutrition and metabolism and promotes:</a:t>
            </a:r>
          </a:p>
          <a:p>
            <a:pPr marL="0" indent="0" algn="l">
              <a:buNone/>
            </a:pPr>
            <a:endParaRPr lang="en-GB" b="0" i="0" dirty="0">
              <a:solidFill>
                <a:srgbClr val="252525"/>
              </a:solidFill>
              <a:effectLst/>
              <a:latin typeface="Helvetica" pitchFamily="2" charset="0"/>
            </a:endParaRPr>
          </a:p>
          <a:p>
            <a:pPr algn="l">
              <a:buFont typeface="Arial" panose="020B0604020202020204" pitchFamily="34" charset="0"/>
              <a:buChar char="•"/>
            </a:pPr>
            <a:r>
              <a:rPr lang="en-GB" b="1" i="0" dirty="0">
                <a:solidFill>
                  <a:srgbClr val="252525"/>
                </a:solidFill>
                <a:effectLst/>
                <a:latin typeface="Helvetica" pitchFamily="2" charset="0"/>
              </a:rPr>
              <a:t>basic and clinical research</a:t>
            </a:r>
            <a:endParaRPr lang="en-GB" b="0" i="0" dirty="0">
              <a:solidFill>
                <a:srgbClr val="252525"/>
              </a:solidFill>
              <a:effectLst/>
              <a:latin typeface="Helvetica" pitchFamily="2" charset="0"/>
            </a:endParaRPr>
          </a:p>
          <a:p>
            <a:pPr algn="l">
              <a:buFont typeface="Arial" panose="020B0604020202020204" pitchFamily="34" charset="0"/>
              <a:buChar char="•"/>
            </a:pPr>
            <a:r>
              <a:rPr lang="en-GB" b="1" i="0" dirty="0">
                <a:solidFill>
                  <a:srgbClr val="252525"/>
                </a:solidFill>
                <a:effectLst/>
                <a:latin typeface="Helvetica" pitchFamily="2" charset="0"/>
              </a:rPr>
              <a:t>basic and advanced education</a:t>
            </a:r>
            <a:endParaRPr lang="en-GB" b="0" i="0" dirty="0">
              <a:solidFill>
                <a:srgbClr val="252525"/>
              </a:solidFill>
              <a:effectLst/>
              <a:latin typeface="Helvetica" pitchFamily="2" charset="0"/>
            </a:endParaRPr>
          </a:p>
          <a:p>
            <a:pPr algn="l">
              <a:buFont typeface="Arial" panose="020B0604020202020204" pitchFamily="34" charset="0"/>
              <a:buChar char="•"/>
            </a:pPr>
            <a:r>
              <a:rPr lang="en-GB" b="1" i="0" dirty="0">
                <a:solidFill>
                  <a:srgbClr val="252525"/>
                </a:solidFill>
                <a:effectLst/>
                <a:latin typeface="Helvetica" pitchFamily="2" charset="0"/>
              </a:rPr>
              <a:t>organization of consensus statements about clinical care and care quality control</a:t>
            </a:r>
            <a:endParaRPr lang="en-GB" b="0" i="0" dirty="0">
              <a:solidFill>
                <a:srgbClr val="252525"/>
              </a:solidFill>
              <a:effectLst/>
              <a:latin typeface="Helvetica" pitchFamily="2" charset="0"/>
            </a:endParaRPr>
          </a:p>
          <a:p>
            <a:pPr marL="0" indent="0">
              <a:buNone/>
            </a:pPr>
            <a:endParaRPr lang="en-ES" dirty="0"/>
          </a:p>
          <a:p>
            <a:pPr marL="0" indent="0" algn="ctr">
              <a:buNone/>
            </a:pPr>
            <a:r>
              <a:rPr lang="en-ES" b="1" dirty="0"/>
              <a:t>Multiprofessional, multidisciplinary, international</a:t>
            </a:r>
          </a:p>
          <a:p>
            <a:pPr marL="0" indent="0" algn="ctr">
              <a:buNone/>
            </a:pPr>
            <a:endParaRPr lang="en-ES" dirty="0"/>
          </a:p>
        </p:txBody>
      </p:sp>
      <p:graphicFrame>
        <p:nvGraphicFramePr>
          <p:cNvPr id="7" name="Oggetto 2">
            <a:extLst>
              <a:ext uri="{FF2B5EF4-FFF2-40B4-BE49-F238E27FC236}">
                <a16:creationId xmlns:a16="http://schemas.microsoft.com/office/drawing/2014/main" id="{12AA834E-FD45-7E3E-FD3B-136D135B3E5B}"/>
              </a:ext>
            </a:extLst>
          </p:cNvPr>
          <p:cNvGraphicFramePr>
            <a:graphicFrameLocks noChangeAspect="1"/>
          </p:cNvGraphicFramePr>
          <p:nvPr>
            <p:extLst>
              <p:ext uri="{D42A27DB-BD31-4B8C-83A1-F6EECF244321}">
                <p14:modId xmlns:p14="http://schemas.microsoft.com/office/powerpoint/2010/main" val="2337692265"/>
              </p:ext>
            </p:extLst>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4" imgW="1523810" imgH="4219048" progId="">
                  <p:embed/>
                </p:oleObj>
              </mc:Choice>
              <mc:Fallback>
                <p:oleObj name="Photo Editor-foto" r:id="rId4" imgW="1523810" imgH="4219048" progId="">
                  <p:embed/>
                  <p:pic>
                    <p:nvPicPr>
                      <p:cNvPr id="3" name="Oggetto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504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pic>
        <p:nvPicPr>
          <p:cNvPr id="5" name="Picture 4">
            <a:extLst>
              <a:ext uri="{FF2B5EF4-FFF2-40B4-BE49-F238E27FC236}">
                <a16:creationId xmlns:a16="http://schemas.microsoft.com/office/drawing/2014/main" id="{B131EE73-90B2-F388-839C-8FFA70ACAFC2}"/>
              </a:ext>
            </a:extLst>
          </p:cNvPr>
          <p:cNvPicPr>
            <a:picLocks noChangeAspect="1"/>
          </p:cNvPicPr>
          <p:nvPr/>
        </p:nvPicPr>
        <p:blipFill>
          <a:blip r:embed="rId4"/>
          <a:stretch>
            <a:fillRect/>
          </a:stretch>
        </p:blipFill>
        <p:spPr>
          <a:xfrm>
            <a:off x="1981200" y="493059"/>
            <a:ext cx="9915872" cy="5247901"/>
          </a:xfrm>
          <a:prstGeom prst="rect">
            <a:avLst/>
          </a:prstGeom>
        </p:spPr>
      </p:pic>
      <p:pic>
        <p:nvPicPr>
          <p:cNvPr id="6" name="Picture 5">
            <a:extLst>
              <a:ext uri="{FF2B5EF4-FFF2-40B4-BE49-F238E27FC236}">
                <a16:creationId xmlns:a16="http://schemas.microsoft.com/office/drawing/2014/main" id="{04D1CFF5-7391-BA7F-F4EA-645580D5E5D9}"/>
              </a:ext>
            </a:extLst>
          </p:cNvPr>
          <p:cNvPicPr>
            <a:picLocks noChangeAspect="1"/>
          </p:cNvPicPr>
          <p:nvPr/>
        </p:nvPicPr>
        <p:blipFill>
          <a:blip r:embed="rId5"/>
          <a:stretch>
            <a:fillRect/>
          </a:stretch>
        </p:blipFill>
        <p:spPr>
          <a:xfrm>
            <a:off x="5334000" y="6027446"/>
            <a:ext cx="10847261" cy="4274423"/>
          </a:xfrm>
          <a:prstGeom prst="rect">
            <a:avLst/>
          </a:prstGeom>
        </p:spPr>
      </p:pic>
      <p:sp>
        <p:nvSpPr>
          <p:cNvPr id="7" name="Rounded Rectangle 6">
            <a:extLst>
              <a:ext uri="{FF2B5EF4-FFF2-40B4-BE49-F238E27FC236}">
                <a16:creationId xmlns:a16="http://schemas.microsoft.com/office/drawing/2014/main" id="{4D58B8BA-0E56-E3DF-BFC4-00F0943DE01D}"/>
              </a:ext>
            </a:extLst>
          </p:cNvPr>
          <p:cNvSpPr/>
          <p:nvPr/>
        </p:nvSpPr>
        <p:spPr>
          <a:xfrm>
            <a:off x="13904305" y="2697909"/>
            <a:ext cx="2160463"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Nutrition and alcohol</a:t>
            </a:r>
          </a:p>
        </p:txBody>
      </p:sp>
    </p:spTree>
    <p:extLst>
      <p:ext uri="{BB962C8B-B14F-4D97-AF65-F5344CB8AC3E}">
        <p14:creationId xmlns:p14="http://schemas.microsoft.com/office/powerpoint/2010/main" val="2381622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1707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aphicFrame>
        <p:nvGraphicFramePr>
          <p:cNvPr id="10" name="Oggetto 2">
            <a:extLst>
              <a:ext uri="{FF2B5EF4-FFF2-40B4-BE49-F238E27FC236}">
                <a16:creationId xmlns:a16="http://schemas.microsoft.com/office/drawing/2014/main" id="{9E1A46B5-3346-7C51-5714-2ECACFD6A8B8}"/>
              </a:ext>
            </a:extLst>
          </p:cNvPr>
          <p:cNvGraphicFramePr>
            <a:graphicFrameLocks noChangeAspect="1"/>
          </p:cNvGraphicFramePr>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4" imgW="1523810" imgH="4219048" progId="">
                  <p:embed/>
                </p:oleObj>
              </mc:Choice>
              <mc:Fallback>
                <p:oleObj name="Photo Editor-foto" r:id="rId4" imgW="1523810" imgH="4219048" progId="">
                  <p:embed/>
                  <p:pic>
                    <p:nvPicPr>
                      <p:cNvPr id="10" name="Oggetto 2">
                        <a:extLst>
                          <a:ext uri="{FF2B5EF4-FFF2-40B4-BE49-F238E27FC236}">
                            <a16:creationId xmlns:a16="http://schemas.microsoft.com/office/drawing/2014/main" id="{9E1A46B5-3346-7C51-5714-2ECACFD6A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ounded Rectangle 4">
            <a:extLst>
              <a:ext uri="{FF2B5EF4-FFF2-40B4-BE49-F238E27FC236}">
                <a16:creationId xmlns:a16="http://schemas.microsoft.com/office/drawing/2014/main" id="{13C327B1-C1A8-06C1-59D6-69F3F11E6D46}"/>
              </a:ext>
            </a:extLst>
          </p:cNvPr>
          <p:cNvSpPr/>
          <p:nvPr/>
        </p:nvSpPr>
        <p:spPr>
          <a:xfrm>
            <a:off x="5181600" y="3924300"/>
            <a:ext cx="9372600" cy="2438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4800" dirty="0"/>
              <a:t>Global initiatives</a:t>
            </a:r>
          </a:p>
        </p:txBody>
      </p:sp>
    </p:spTree>
    <p:extLst>
      <p:ext uri="{BB962C8B-B14F-4D97-AF65-F5344CB8AC3E}">
        <p14:creationId xmlns:p14="http://schemas.microsoft.com/office/powerpoint/2010/main" val="1643231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pic>
        <p:nvPicPr>
          <p:cNvPr id="5" name="Picture 4">
            <a:extLst>
              <a:ext uri="{FF2B5EF4-FFF2-40B4-BE49-F238E27FC236}">
                <a16:creationId xmlns:a16="http://schemas.microsoft.com/office/drawing/2014/main" id="{4835DC06-3674-7BBC-B941-5A6345D0C57B}"/>
              </a:ext>
            </a:extLst>
          </p:cNvPr>
          <p:cNvPicPr>
            <a:picLocks noChangeAspect="1"/>
          </p:cNvPicPr>
          <p:nvPr/>
        </p:nvPicPr>
        <p:blipFill>
          <a:blip r:embed="rId4"/>
          <a:stretch>
            <a:fillRect/>
          </a:stretch>
        </p:blipFill>
        <p:spPr>
          <a:xfrm>
            <a:off x="2895600" y="2222817"/>
            <a:ext cx="13257277" cy="7986310"/>
          </a:xfrm>
          <a:prstGeom prst="rect">
            <a:avLst/>
          </a:prstGeom>
        </p:spPr>
      </p:pic>
      <p:graphicFrame>
        <p:nvGraphicFramePr>
          <p:cNvPr id="6" name="Oggetto 2">
            <a:extLst>
              <a:ext uri="{FF2B5EF4-FFF2-40B4-BE49-F238E27FC236}">
                <a16:creationId xmlns:a16="http://schemas.microsoft.com/office/drawing/2014/main" id="{B6DD6FCE-F234-EF28-91FB-49CCB53E1724}"/>
              </a:ext>
            </a:extLst>
          </p:cNvPr>
          <p:cNvGraphicFramePr>
            <a:graphicFrameLocks noChangeAspect="1"/>
          </p:cNvGraphicFramePr>
          <p:nvPr>
            <p:extLst>
              <p:ext uri="{D42A27DB-BD31-4B8C-83A1-F6EECF244321}">
                <p14:modId xmlns:p14="http://schemas.microsoft.com/office/powerpoint/2010/main" val="1345922065"/>
              </p:ext>
            </p:extLst>
          </p:nvPr>
        </p:nvGraphicFramePr>
        <p:xfrm>
          <a:off x="1911350" y="1984375"/>
          <a:ext cx="755650" cy="2092325"/>
        </p:xfrm>
        <a:graphic>
          <a:graphicData uri="http://schemas.openxmlformats.org/presentationml/2006/ole">
            <mc:AlternateContent xmlns:mc="http://schemas.openxmlformats.org/markup-compatibility/2006">
              <mc:Choice xmlns:v="urn:schemas-microsoft-com:vml" Requires="v">
                <p:oleObj name="Photo Editor-foto" r:id="rId5" imgW="1523810" imgH="4219048" progId="">
                  <p:embed/>
                </p:oleObj>
              </mc:Choice>
              <mc:Fallback>
                <p:oleObj name="Photo Editor-foto" r:id="rId5"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1350" y="19843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Immagine 1">
            <a:extLst>
              <a:ext uri="{FF2B5EF4-FFF2-40B4-BE49-F238E27FC236}">
                <a16:creationId xmlns:a16="http://schemas.microsoft.com/office/drawing/2014/main" id="{6A865349-954A-64C1-9CCB-A6C0E6061C8C}"/>
              </a:ext>
            </a:extLst>
          </p:cNvPr>
          <p:cNvPicPr>
            <a:picLocks noChangeAspect="1"/>
          </p:cNvPicPr>
          <p:nvPr/>
        </p:nvPicPr>
        <p:blipFill>
          <a:blip r:embed="rId7"/>
          <a:stretch>
            <a:fillRect/>
          </a:stretch>
        </p:blipFill>
        <p:spPr>
          <a:xfrm>
            <a:off x="14984537" y="7052517"/>
            <a:ext cx="2639202" cy="2879947"/>
          </a:xfrm>
          <a:prstGeom prst="rect">
            <a:avLst/>
          </a:prstGeom>
        </p:spPr>
      </p:pic>
    </p:spTree>
    <p:extLst>
      <p:ext uri="{BB962C8B-B14F-4D97-AF65-F5344CB8AC3E}">
        <p14:creationId xmlns:p14="http://schemas.microsoft.com/office/powerpoint/2010/main" val="1974002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r>
              <a:rPr lang="en-ES" dirty="0"/>
              <a:t>V</a:t>
            </a:r>
          </a:p>
        </p:txBody>
      </p:sp>
      <p:pic>
        <p:nvPicPr>
          <p:cNvPr id="5" name="Picture 4">
            <a:extLst>
              <a:ext uri="{FF2B5EF4-FFF2-40B4-BE49-F238E27FC236}">
                <a16:creationId xmlns:a16="http://schemas.microsoft.com/office/drawing/2014/main" id="{692DA55F-0538-458F-CF91-5A111C4F2E7A}"/>
              </a:ext>
            </a:extLst>
          </p:cNvPr>
          <p:cNvPicPr>
            <a:picLocks noChangeAspect="1"/>
          </p:cNvPicPr>
          <p:nvPr/>
        </p:nvPicPr>
        <p:blipFill>
          <a:blip r:embed="rId4"/>
          <a:stretch>
            <a:fillRect/>
          </a:stretch>
        </p:blipFill>
        <p:spPr>
          <a:xfrm>
            <a:off x="2792280" y="2184388"/>
            <a:ext cx="14630698" cy="6845312"/>
          </a:xfrm>
          <a:prstGeom prst="rect">
            <a:avLst/>
          </a:prstGeom>
        </p:spPr>
      </p:pic>
      <p:sp>
        <p:nvSpPr>
          <p:cNvPr id="6" name="TextBox 5">
            <a:extLst>
              <a:ext uri="{FF2B5EF4-FFF2-40B4-BE49-F238E27FC236}">
                <a16:creationId xmlns:a16="http://schemas.microsoft.com/office/drawing/2014/main" id="{20DE3E9B-BA24-E288-8953-812F6D3A8E44}"/>
              </a:ext>
            </a:extLst>
          </p:cNvPr>
          <p:cNvSpPr txBox="1"/>
          <p:nvPr/>
        </p:nvSpPr>
        <p:spPr>
          <a:xfrm>
            <a:off x="5410200" y="9468534"/>
            <a:ext cx="10010304" cy="646331"/>
          </a:xfrm>
          <a:prstGeom prst="rect">
            <a:avLst/>
          </a:prstGeom>
          <a:noFill/>
        </p:spPr>
        <p:txBody>
          <a:bodyPr wrap="none" rtlCol="0">
            <a:spAutoFit/>
          </a:bodyPr>
          <a:lstStyle/>
          <a:p>
            <a:r>
              <a:rPr lang="en-ES" sz="3600" dirty="0"/>
              <a:t>Vienna Declaration. Nutritional care is a human right</a:t>
            </a:r>
          </a:p>
        </p:txBody>
      </p:sp>
      <p:sp>
        <p:nvSpPr>
          <p:cNvPr id="7" name="TextBox 6">
            <a:extLst>
              <a:ext uri="{FF2B5EF4-FFF2-40B4-BE49-F238E27FC236}">
                <a16:creationId xmlns:a16="http://schemas.microsoft.com/office/drawing/2014/main" id="{EF07F5EC-7C24-0268-D58A-044D50477AE5}"/>
              </a:ext>
            </a:extLst>
          </p:cNvPr>
          <p:cNvSpPr txBox="1"/>
          <p:nvPr/>
        </p:nvSpPr>
        <p:spPr>
          <a:xfrm>
            <a:off x="3821357" y="1629643"/>
            <a:ext cx="12572544" cy="523220"/>
          </a:xfrm>
          <a:prstGeom prst="rect">
            <a:avLst/>
          </a:prstGeom>
          <a:noFill/>
        </p:spPr>
        <p:txBody>
          <a:bodyPr wrap="none" rtlCol="0">
            <a:spAutoFit/>
          </a:bodyPr>
          <a:lstStyle/>
          <a:p>
            <a:r>
              <a:rPr lang="en-ES" sz="2800" dirty="0"/>
              <a:t>Signed by more than 70 PEN societies (including ESPEN, ASPEN, FELANPE and PENSA)</a:t>
            </a:r>
          </a:p>
        </p:txBody>
      </p:sp>
      <p:graphicFrame>
        <p:nvGraphicFramePr>
          <p:cNvPr id="8" name="Oggetto 2">
            <a:extLst>
              <a:ext uri="{FF2B5EF4-FFF2-40B4-BE49-F238E27FC236}">
                <a16:creationId xmlns:a16="http://schemas.microsoft.com/office/drawing/2014/main" id="{88384AA7-3625-D82C-34BA-CF4440B0386E}"/>
              </a:ext>
            </a:extLst>
          </p:cNvPr>
          <p:cNvGraphicFramePr>
            <a:graphicFrameLocks noChangeAspect="1"/>
          </p:cNvGraphicFramePr>
          <p:nvPr>
            <p:extLst>
              <p:ext uri="{D42A27DB-BD31-4B8C-83A1-F6EECF244321}">
                <p14:modId xmlns:p14="http://schemas.microsoft.com/office/powerpoint/2010/main" val="2116822494"/>
              </p:ext>
            </p:extLst>
          </p:nvPr>
        </p:nvGraphicFramePr>
        <p:xfrm>
          <a:off x="1911350" y="1908175"/>
          <a:ext cx="755650" cy="2092325"/>
        </p:xfrm>
        <a:graphic>
          <a:graphicData uri="http://schemas.openxmlformats.org/presentationml/2006/ole">
            <mc:AlternateContent xmlns:mc="http://schemas.openxmlformats.org/markup-compatibility/2006">
              <mc:Choice xmlns:v="urn:schemas-microsoft-com:vml" Requires="v">
                <p:oleObj name="Photo Editor-foto" r:id="rId5" imgW="1523810" imgH="4219048" progId="">
                  <p:embed/>
                </p:oleObj>
              </mc:Choice>
              <mc:Fallback>
                <p:oleObj name="Photo Editor-foto" r:id="rId5"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1350" y="19081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85536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4"/>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5334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ES" dirty="0"/>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9" name="Picture 8">
            <a:extLst>
              <a:ext uri="{FF2B5EF4-FFF2-40B4-BE49-F238E27FC236}">
                <a16:creationId xmlns:a16="http://schemas.microsoft.com/office/drawing/2014/main" id="{CBA88A11-9D4A-5781-EA4F-CE9FCE4EA121}"/>
              </a:ext>
            </a:extLst>
          </p:cNvPr>
          <p:cNvPicPr>
            <a:picLocks noChangeAspect="1"/>
          </p:cNvPicPr>
          <p:nvPr/>
        </p:nvPicPr>
        <p:blipFill>
          <a:blip r:embed="rId5"/>
          <a:stretch>
            <a:fillRect/>
          </a:stretch>
        </p:blipFill>
        <p:spPr>
          <a:xfrm>
            <a:off x="5105400" y="221765"/>
            <a:ext cx="8153400" cy="9936331"/>
          </a:xfrm>
          <a:prstGeom prst="rect">
            <a:avLst/>
          </a:prstGeom>
        </p:spPr>
      </p:pic>
      <p:sp>
        <p:nvSpPr>
          <p:cNvPr id="10" name="Rounded Rectangle 9">
            <a:extLst>
              <a:ext uri="{FF2B5EF4-FFF2-40B4-BE49-F238E27FC236}">
                <a16:creationId xmlns:a16="http://schemas.microsoft.com/office/drawing/2014/main" id="{B0C2A272-8C30-3180-04A5-1AA1AFD7BE90}"/>
              </a:ext>
            </a:extLst>
          </p:cNvPr>
          <p:cNvSpPr/>
          <p:nvPr/>
        </p:nvSpPr>
        <p:spPr>
          <a:xfrm>
            <a:off x="14058931" y="6534150"/>
            <a:ext cx="3429000" cy="2133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GB" sz="2000" b="0" i="0" dirty="0">
                <a:solidFill>
                  <a:schemeClr val="bg1"/>
                </a:solidFill>
                <a:effectLst/>
                <a:latin typeface="ElsevierGulliver"/>
              </a:rPr>
              <a:t>Tackling disease-related malnutrition in resource-limited settings: an international position paper</a:t>
            </a:r>
          </a:p>
        </p:txBody>
      </p:sp>
      <p:sp>
        <p:nvSpPr>
          <p:cNvPr id="11" name="AutoShape 2">
            <a:extLst>
              <a:ext uri="{FF2B5EF4-FFF2-40B4-BE49-F238E27FC236}">
                <a16:creationId xmlns:a16="http://schemas.microsoft.com/office/drawing/2014/main" id="{424E35BF-9257-4EB1-0D4E-F076B32A8F8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ES"/>
          </a:p>
        </p:txBody>
      </p:sp>
      <p:pic>
        <p:nvPicPr>
          <p:cNvPr id="13" name="Picture 12">
            <a:extLst>
              <a:ext uri="{FF2B5EF4-FFF2-40B4-BE49-F238E27FC236}">
                <a16:creationId xmlns:a16="http://schemas.microsoft.com/office/drawing/2014/main" id="{85C8DC8A-3CDE-5613-9B35-750DA7A801AF}"/>
              </a:ext>
            </a:extLst>
          </p:cNvPr>
          <p:cNvPicPr>
            <a:picLocks noChangeAspect="1"/>
          </p:cNvPicPr>
          <p:nvPr/>
        </p:nvPicPr>
        <p:blipFill>
          <a:blip r:embed="rId6"/>
          <a:stretch>
            <a:fillRect/>
          </a:stretch>
        </p:blipFill>
        <p:spPr>
          <a:xfrm>
            <a:off x="14058930" y="2571749"/>
            <a:ext cx="3429001" cy="3429001"/>
          </a:xfrm>
          <a:prstGeom prst="rect">
            <a:avLst/>
          </a:prstGeom>
        </p:spPr>
      </p:pic>
      <p:graphicFrame>
        <p:nvGraphicFramePr>
          <p:cNvPr id="14" name="Oggetto 2">
            <a:extLst>
              <a:ext uri="{FF2B5EF4-FFF2-40B4-BE49-F238E27FC236}">
                <a16:creationId xmlns:a16="http://schemas.microsoft.com/office/drawing/2014/main" id="{5AC5B1DD-C6B6-ED14-9A0F-7E546F037EA9}"/>
              </a:ext>
            </a:extLst>
          </p:cNvPr>
          <p:cNvGraphicFramePr>
            <a:graphicFrameLocks noChangeAspect="1"/>
          </p:cNvGraphicFramePr>
          <p:nvPr>
            <p:extLst>
              <p:ext uri="{D42A27DB-BD31-4B8C-83A1-F6EECF244321}">
                <p14:modId xmlns:p14="http://schemas.microsoft.com/office/powerpoint/2010/main" val="4075906992"/>
              </p:ext>
            </p:extLst>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7" imgW="1523810" imgH="4219048" progId="">
                  <p:embed/>
                </p:oleObj>
              </mc:Choice>
              <mc:Fallback>
                <p:oleObj name="Photo Editor-foto" r:id="rId7"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55996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292" y="282960"/>
            <a:ext cx="7526685" cy="422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2932" y="4506751"/>
            <a:ext cx="5116064" cy="5713316"/>
          </a:xfrm>
          <a:prstGeom prst="rect">
            <a:avLst/>
          </a:prstGeom>
          <a:solidFill>
            <a:schemeClr val="bg1"/>
          </a:solidFill>
          <a:ln>
            <a:noFill/>
          </a:ln>
          <a:effectLst/>
        </p:spPr>
      </p:pic>
      <p:pic>
        <p:nvPicPr>
          <p:cNvPr id="410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401" y="5143500"/>
            <a:ext cx="7471284" cy="3682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10764180" y="1147056"/>
            <a:ext cx="3610284" cy="2677656"/>
          </a:xfrm>
          <a:prstGeom prst="rect">
            <a:avLst/>
          </a:prstGeom>
        </p:spPr>
        <p:txBody>
          <a:bodyPr wrap="none">
            <a:spAutoFit/>
          </a:bodyPr>
          <a:lstStyle/>
          <a:p>
            <a:pPr defTabSz="1371600">
              <a:defRPr/>
            </a:pPr>
            <a:r>
              <a:rPr lang="it-IT" altLang="it-IT" sz="4200" kern="0" dirty="0">
                <a:solidFill>
                  <a:srgbClr val="000000"/>
                </a:solidFill>
                <a:latin typeface="Calibri" pitchFamily="34" charset="0"/>
                <a:ea typeface="ＭＳ Ｐゴシック" pitchFamily="34" charset="-128"/>
              </a:rPr>
              <a:t>Malnutrition:</a:t>
            </a:r>
          </a:p>
          <a:p>
            <a:pPr marL="685800" indent="-685800" defTabSz="1371600">
              <a:buFontTx/>
              <a:buChar char="-"/>
              <a:defRPr/>
            </a:pPr>
            <a:r>
              <a:rPr lang="it-IT" altLang="it-IT" sz="4200" kern="0" dirty="0">
                <a:solidFill>
                  <a:srgbClr val="000000"/>
                </a:solidFill>
                <a:latin typeface="Calibri" pitchFamily="34" charset="0"/>
                <a:ea typeface="ＭＳ Ｐゴシック" pitchFamily="34" charset="-128"/>
              </a:rPr>
              <a:t>BMI&lt;18,5 (!)</a:t>
            </a:r>
          </a:p>
          <a:p>
            <a:pPr marL="685800" indent="-685800" defTabSz="1371600">
              <a:buFontTx/>
              <a:buChar char="-"/>
              <a:defRPr/>
            </a:pPr>
            <a:r>
              <a:rPr lang="it-IT" altLang="it-IT" sz="4200" kern="0" dirty="0">
                <a:solidFill>
                  <a:srgbClr val="000000"/>
                </a:solidFill>
                <a:latin typeface="Calibri" pitchFamily="34" charset="0"/>
                <a:ea typeface="ＭＳ Ｐゴシック" pitchFamily="34" charset="-128"/>
              </a:rPr>
              <a:t>Kwashiorkor</a:t>
            </a:r>
          </a:p>
          <a:p>
            <a:pPr marL="685800" indent="-685800" defTabSz="1371600">
              <a:buFontTx/>
              <a:buChar char="-"/>
              <a:defRPr/>
            </a:pPr>
            <a:r>
              <a:rPr lang="it-IT" altLang="it-IT" sz="4200" kern="0" dirty="0">
                <a:solidFill>
                  <a:srgbClr val="000000"/>
                </a:solidFill>
                <a:latin typeface="Calibri" pitchFamily="34" charset="0"/>
                <a:ea typeface="ＭＳ Ｐゴシック" pitchFamily="34" charset="-128"/>
              </a:rPr>
              <a:t>Marasmus</a:t>
            </a:r>
          </a:p>
        </p:txBody>
      </p:sp>
      <p:cxnSp>
        <p:nvCxnSpPr>
          <p:cNvPr id="9" name="Connettore 2 8"/>
          <p:cNvCxnSpPr/>
          <p:nvPr/>
        </p:nvCxnSpPr>
        <p:spPr>
          <a:xfrm>
            <a:off x="12619496" y="3739344"/>
            <a:ext cx="0"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2779757" y="4774168"/>
            <a:ext cx="6364243" cy="738664"/>
          </a:xfrm>
          <a:prstGeom prst="rect">
            <a:avLst/>
          </a:prstGeom>
          <a:solidFill>
            <a:schemeClr val="bg1"/>
          </a:solidFill>
          <a:ln>
            <a:solidFill>
              <a:schemeClr val="tx1"/>
            </a:solidFill>
          </a:ln>
        </p:spPr>
        <p:txBody>
          <a:bodyPr wrap="none">
            <a:spAutoFit/>
          </a:bodyPr>
          <a:lstStyle/>
          <a:p>
            <a:pPr defTabSz="1371600">
              <a:defRPr/>
            </a:pPr>
            <a:r>
              <a:rPr lang="it-IT" altLang="it-IT" sz="4200" kern="0" dirty="0">
                <a:solidFill>
                  <a:srgbClr val="000000"/>
                </a:solidFill>
                <a:latin typeface="Calibri" pitchFamily="34" charset="0"/>
                <a:ea typeface="ＭＳ Ｐゴシック" pitchFamily="34" charset="-128"/>
              </a:rPr>
              <a:t>&gt; 40 Societies WORLDWIDE!</a:t>
            </a:r>
          </a:p>
        </p:txBody>
      </p:sp>
      <p:sp>
        <p:nvSpPr>
          <p:cNvPr id="8" name="Text Box 8"/>
          <p:cNvSpPr txBox="1">
            <a:spLocks noChangeArrowheads="1"/>
          </p:cNvSpPr>
          <p:nvPr/>
        </p:nvSpPr>
        <p:spPr bwMode="auto">
          <a:xfrm>
            <a:off x="611647" y="8287799"/>
            <a:ext cx="9883808" cy="1938992"/>
          </a:xfrm>
          <a:prstGeom prst="rect">
            <a:avLst/>
          </a:prstGeom>
          <a:solidFill>
            <a:srgbClr val="FF0000"/>
          </a:solidFill>
          <a:ln w="12700">
            <a:solidFill>
              <a:srgbClr val="000000"/>
            </a:solidFill>
            <a:miter lim="800000"/>
            <a:headEnd/>
            <a:tailEnd/>
          </a:ln>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685800" indent="-685800" defTabSz="1371600">
              <a:spcBef>
                <a:spcPct val="50000"/>
              </a:spcBef>
              <a:buFontTx/>
              <a:buChar char="-"/>
              <a:defRPr/>
            </a:pPr>
            <a:r>
              <a:rPr lang="en-US" altLang="it-IT" sz="4800" b="1" kern="0" dirty="0">
                <a:solidFill>
                  <a:srgbClr val="FFFFFF"/>
                </a:solidFill>
                <a:latin typeface="Calibri" panose="020F0502020204030204" pitchFamily="34" charset="0"/>
                <a:ea typeface="MS PGothic" pitchFamily="34" charset="-128"/>
                <a:cs typeface="Arial"/>
              </a:rPr>
              <a:t>WHO Europe FORMAL support</a:t>
            </a:r>
          </a:p>
          <a:p>
            <a:pPr marL="685800" indent="-685800" defTabSz="1371600">
              <a:spcBef>
                <a:spcPct val="50000"/>
              </a:spcBef>
              <a:buFontTx/>
              <a:buChar char="-"/>
              <a:defRPr/>
            </a:pPr>
            <a:r>
              <a:rPr lang="en-US" altLang="it-IT" sz="4800" b="1" kern="0" dirty="0">
                <a:solidFill>
                  <a:srgbClr val="FFFFFF"/>
                </a:solidFill>
                <a:latin typeface="Calibri" panose="020F0502020204030204" pitchFamily="34" charset="0"/>
                <a:ea typeface="MS PGothic" pitchFamily="34" charset="-128"/>
                <a:cs typeface="Arial"/>
              </a:rPr>
              <a:t>Progress expected Fall 2025</a:t>
            </a:r>
          </a:p>
        </p:txBody>
      </p:sp>
      <p:graphicFrame>
        <p:nvGraphicFramePr>
          <p:cNvPr id="2" name="Oggetto 2">
            <a:extLst>
              <a:ext uri="{FF2B5EF4-FFF2-40B4-BE49-F238E27FC236}">
                <a16:creationId xmlns:a16="http://schemas.microsoft.com/office/drawing/2014/main" id="{D4B06044-73C2-4032-461C-123A878592ED}"/>
              </a:ext>
            </a:extLst>
          </p:cNvPr>
          <p:cNvGraphicFramePr>
            <a:graphicFrameLocks noChangeAspect="1"/>
          </p:cNvGraphicFramePr>
          <p:nvPr>
            <p:extLst>
              <p:ext uri="{D42A27DB-BD31-4B8C-83A1-F6EECF244321}">
                <p14:modId xmlns:p14="http://schemas.microsoft.com/office/powerpoint/2010/main" val="4075906992"/>
              </p:ext>
            </p:extLst>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6" imgW="1523810" imgH="4219048" progId="">
                  <p:embed/>
                </p:oleObj>
              </mc:Choice>
              <mc:Fallback>
                <p:oleObj name="Photo Editor-foto" r:id="rId6"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24692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2"/>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ES"/>
          </a:p>
        </p:txBody>
      </p:sp>
      <p:pic>
        <p:nvPicPr>
          <p:cNvPr id="10" name="Picture 9">
            <a:extLst>
              <a:ext uri="{FF2B5EF4-FFF2-40B4-BE49-F238E27FC236}">
                <a16:creationId xmlns:a16="http://schemas.microsoft.com/office/drawing/2014/main" id="{CB64243F-E7DF-159A-1DE0-B952C672EF30}"/>
              </a:ext>
            </a:extLst>
          </p:cNvPr>
          <p:cNvPicPr>
            <a:picLocks noChangeAspect="1"/>
          </p:cNvPicPr>
          <p:nvPr/>
        </p:nvPicPr>
        <p:blipFill>
          <a:blip r:embed="rId4"/>
          <a:stretch>
            <a:fillRect/>
          </a:stretch>
        </p:blipFill>
        <p:spPr>
          <a:xfrm>
            <a:off x="2362200" y="1608597"/>
            <a:ext cx="8842148" cy="3969944"/>
          </a:xfrm>
          <a:prstGeom prst="rect">
            <a:avLst/>
          </a:prstGeom>
        </p:spPr>
      </p:pic>
      <p:pic>
        <p:nvPicPr>
          <p:cNvPr id="11" name="Picture 10">
            <a:extLst>
              <a:ext uri="{FF2B5EF4-FFF2-40B4-BE49-F238E27FC236}">
                <a16:creationId xmlns:a16="http://schemas.microsoft.com/office/drawing/2014/main" id="{2DBAE457-0F24-3A74-5322-55F0A30C673B}"/>
              </a:ext>
            </a:extLst>
          </p:cNvPr>
          <p:cNvPicPr>
            <a:picLocks noChangeAspect="1"/>
          </p:cNvPicPr>
          <p:nvPr/>
        </p:nvPicPr>
        <p:blipFill>
          <a:blip r:embed="rId5"/>
          <a:stretch>
            <a:fillRect/>
          </a:stretch>
        </p:blipFill>
        <p:spPr>
          <a:xfrm rot="16200000">
            <a:off x="4455884" y="4936567"/>
            <a:ext cx="4404983" cy="5885650"/>
          </a:xfrm>
          <a:prstGeom prst="rect">
            <a:avLst/>
          </a:prstGeom>
        </p:spPr>
      </p:pic>
      <p:pic>
        <p:nvPicPr>
          <p:cNvPr id="9" name="Picture 8">
            <a:extLst>
              <a:ext uri="{FF2B5EF4-FFF2-40B4-BE49-F238E27FC236}">
                <a16:creationId xmlns:a16="http://schemas.microsoft.com/office/drawing/2014/main" id="{9E388451-B58B-767B-CB38-0D5CA83F99AB}"/>
              </a:ext>
            </a:extLst>
          </p:cNvPr>
          <p:cNvPicPr>
            <a:picLocks noChangeAspect="1"/>
          </p:cNvPicPr>
          <p:nvPr/>
        </p:nvPicPr>
        <p:blipFill>
          <a:blip r:embed="rId6"/>
          <a:stretch>
            <a:fillRect/>
          </a:stretch>
        </p:blipFill>
        <p:spPr>
          <a:xfrm>
            <a:off x="10612718" y="1608596"/>
            <a:ext cx="6151282" cy="8536473"/>
          </a:xfrm>
          <a:prstGeom prst="rect">
            <a:avLst/>
          </a:prstGeom>
        </p:spPr>
      </p:pic>
    </p:spTree>
    <p:extLst>
      <p:ext uri="{BB962C8B-B14F-4D97-AF65-F5344CB8AC3E}">
        <p14:creationId xmlns:p14="http://schemas.microsoft.com/office/powerpoint/2010/main" val="2984210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pic>
        <p:nvPicPr>
          <p:cNvPr id="5" name="Picture 4">
            <a:extLst>
              <a:ext uri="{FF2B5EF4-FFF2-40B4-BE49-F238E27FC236}">
                <a16:creationId xmlns:a16="http://schemas.microsoft.com/office/drawing/2014/main" id="{3B991253-1307-B2CE-8A47-4ECE334B1943}"/>
              </a:ext>
            </a:extLst>
          </p:cNvPr>
          <p:cNvPicPr>
            <a:picLocks noChangeAspect="1"/>
          </p:cNvPicPr>
          <p:nvPr/>
        </p:nvPicPr>
        <p:blipFill>
          <a:blip r:embed="rId4"/>
          <a:stretch>
            <a:fillRect/>
          </a:stretch>
        </p:blipFill>
        <p:spPr>
          <a:xfrm>
            <a:off x="3303463" y="2681725"/>
            <a:ext cx="13082305" cy="7375815"/>
          </a:xfrm>
          <a:prstGeom prst="rect">
            <a:avLst/>
          </a:prstGeom>
        </p:spPr>
      </p:pic>
      <p:graphicFrame>
        <p:nvGraphicFramePr>
          <p:cNvPr id="6" name="Oggetto 2">
            <a:extLst>
              <a:ext uri="{FF2B5EF4-FFF2-40B4-BE49-F238E27FC236}">
                <a16:creationId xmlns:a16="http://schemas.microsoft.com/office/drawing/2014/main" id="{37045322-B944-096D-FBF5-178EC4CBC641}"/>
              </a:ext>
            </a:extLst>
          </p:cNvPr>
          <p:cNvGraphicFramePr>
            <a:graphicFrameLocks noChangeAspect="1"/>
          </p:cNvGraphicFramePr>
          <p:nvPr>
            <p:extLst>
              <p:ext uri="{D42A27DB-BD31-4B8C-83A1-F6EECF244321}">
                <p14:modId xmlns:p14="http://schemas.microsoft.com/office/powerpoint/2010/main" val="1742389796"/>
              </p:ext>
            </p:extLst>
          </p:nvPr>
        </p:nvGraphicFramePr>
        <p:xfrm>
          <a:off x="1911350" y="1831975"/>
          <a:ext cx="755650" cy="2092325"/>
        </p:xfrm>
        <a:graphic>
          <a:graphicData uri="http://schemas.openxmlformats.org/presentationml/2006/ole">
            <mc:AlternateContent xmlns:mc="http://schemas.openxmlformats.org/markup-compatibility/2006">
              <mc:Choice xmlns:v="urn:schemas-microsoft-com:vml" Requires="v">
                <p:oleObj name="Photo Editor-foto" r:id="rId5" imgW="1523810" imgH="4219048" progId="">
                  <p:embed/>
                </p:oleObj>
              </mc:Choice>
              <mc:Fallback>
                <p:oleObj name="Photo Editor-foto" r:id="rId5"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1350" y="1831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78309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pic>
        <p:nvPicPr>
          <p:cNvPr id="5" name="Picture 4">
            <a:extLst>
              <a:ext uri="{FF2B5EF4-FFF2-40B4-BE49-F238E27FC236}">
                <a16:creationId xmlns:a16="http://schemas.microsoft.com/office/drawing/2014/main" id="{7CD67272-0D8A-4978-EA08-69094823D18D}"/>
              </a:ext>
            </a:extLst>
          </p:cNvPr>
          <p:cNvPicPr>
            <a:picLocks noChangeAspect="1"/>
          </p:cNvPicPr>
          <p:nvPr/>
        </p:nvPicPr>
        <p:blipFill>
          <a:blip r:embed="rId4"/>
          <a:stretch>
            <a:fillRect/>
          </a:stretch>
        </p:blipFill>
        <p:spPr>
          <a:xfrm>
            <a:off x="2410228" y="1781829"/>
            <a:ext cx="13467543" cy="8132275"/>
          </a:xfrm>
          <a:prstGeom prst="rect">
            <a:avLst/>
          </a:prstGeom>
        </p:spPr>
      </p:pic>
    </p:spTree>
    <p:extLst>
      <p:ext uri="{BB962C8B-B14F-4D97-AF65-F5344CB8AC3E}">
        <p14:creationId xmlns:p14="http://schemas.microsoft.com/office/powerpoint/2010/main" val="3982548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pic>
        <p:nvPicPr>
          <p:cNvPr id="33794" name="Picture 2" descr="Somos más fuertes juntos Cita motivacional | Vector Premium">
            <a:extLst>
              <a:ext uri="{FF2B5EF4-FFF2-40B4-BE49-F238E27FC236}">
                <a16:creationId xmlns:a16="http://schemas.microsoft.com/office/drawing/2014/main" id="{1818F7E2-EB4C-07F2-B999-B226971EE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857500"/>
            <a:ext cx="62484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658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5" name="Title 4">
            <a:extLst>
              <a:ext uri="{FF2B5EF4-FFF2-40B4-BE49-F238E27FC236}">
                <a16:creationId xmlns:a16="http://schemas.microsoft.com/office/drawing/2014/main" id="{5A03B543-9558-6E38-791D-FED8D5CA4976}"/>
              </a:ext>
            </a:extLst>
          </p:cNvPr>
          <p:cNvSpPr>
            <a:spLocks noGrp="1"/>
          </p:cNvSpPr>
          <p:nvPr>
            <p:ph type="title"/>
          </p:nvPr>
        </p:nvSpPr>
        <p:spPr>
          <a:xfrm>
            <a:off x="4858744" y="1461032"/>
            <a:ext cx="8229600" cy="1143000"/>
          </a:xfrm>
        </p:spPr>
        <p:txBody>
          <a:bodyPr/>
          <a:lstStyle/>
          <a:p>
            <a:r>
              <a:rPr lang="en-ES" b="1" dirty="0"/>
              <a:t>ESPEN in figures</a:t>
            </a:r>
          </a:p>
        </p:txBody>
      </p:sp>
      <p:sp>
        <p:nvSpPr>
          <p:cNvPr id="6" name="Content Placeholder 5">
            <a:extLst>
              <a:ext uri="{FF2B5EF4-FFF2-40B4-BE49-F238E27FC236}">
                <a16:creationId xmlns:a16="http://schemas.microsoft.com/office/drawing/2014/main" id="{66581FD1-E663-0EBA-2527-F50E93B0D656}"/>
              </a:ext>
            </a:extLst>
          </p:cNvPr>
          <p:cNvSpPr>
            <a:spLocks noGrp="1"/>
          </p:cNvSpPr>
          <p:nvPr>
            <p:ph idx="1"/>
          </p:nvPr>
        </p:nvSpPr>
        <p:spPr>
          <a:xfrm>
            <a:off x="2819400" y="2642656"/>
            <a:ext cx="13411200" cy="6844244"/>
          </a:xfrm>
        </p:spPr>
        <p:txBody>
          <a:bodyPr/>
          <a:lstStyle/>
          <a:p>
            <a:r>
              <a:rPr lang="en-ES" dirty="0"/>
              <a:t>ESPEN is the most important clinical nutrition society in the world</a:t>
            </a:r>
          </a:p>
          <a:p>
            <a:r>
              <a:rPr lang="en-ES" dirty="0"/>
              <a:t>It is composed by more than 3200 members and includes 70 PEN societies in its council</a:t>
            </a:r>
          </a:p>
          <a:p>
            <a:r>
              <a:rPr lang="en-ES" dirty="0"/>
              <a:t>The ESPEN congress attracts more than 4800 delegates from 128 countries</a:t>
            </a:r>
          </a:p>
        </p:txBody>
      </p:sp>
      <p:pic>
        <p:nvPicPr>
          <p:cNvPr id="7" name="Immagine 1">
            <a:extLst>
              <a:ext uri="{FF2B5EF4-FFF2-40B4-BE49-F238E27FC236}">
                <a16:creationId xmlns:a16="http://schemas.microsoft.com/office/drawing/2014/main" id="{E64FE352-1819-989A-BBC4-D47DFABDDCE2}"/>
              </a:ext>
            </a:extLst>
          </p:cNvPr>
          <p:cNvPicPr>
            <a:picLocks noChangeAspect="1"/>
          </p:cNvPicPr>
          <p:nvPr/>
        </p:nvPicPr>
        <p:blipFill>
          <a:blip r:embed="rId4"/>
          <a:stretch>
            <a:fillRect/>
          </a:stretch>
        </p:blipFill>
        <p:spPr>
          <a:xfrm>
            <a:off x="4618496" y="5046539"/>
            <a:ext cx="9051008" cy="4581125"/>
          </a:xfrm>
          <a:prstGeom prst="rect">
            <a:avLst/>
          </a:prstGeom>
        </p:spPr>
      </p:pic>
      <p:graphicFrame>
        <p:nvGraphicFramePr>
          <p:cNvPr id="8" name="Oggetto 2">
            <a:extLst>
              <a:ext uri="{FF2B5EF4-FFF2-40B4-BE49-F238E27FC236}">
                <a16:creationId xmlns:a16="http://schemas.microsoft.com/office/drawing/2014/main" id="{2DB2B4A9-DBCB-65BF-56BA-C9AC92EE24A0}"/>
              </a:ext>
            </a:extLst>
          </p:cNvPr>
          <p:cNvGraphicFramePr>
            <a:graphicFrameLocks noChangeAspect="1"/>
          </p:cNvGraphicFramePr>
          <p:nvPr>
            <p:extLst>
              <p:ext uri="{D42A27DB-BD31-4B8C-83A1-F6EECF244321}">
                <p14:modId xmlns:p14="http://schemas.microsoft.com/office/powerpoint/2010/main" val="1825370036"/>
              </p:ext>
            </p:extLst>
          </p:nvPr>
        </p:nvGraphicFramePr>
        <p:xfrm>
          <a:off x="1911350" y="1984375"/>
          <a:ext cx="755650" cy="2092325"/>
        </p:xfrm>
        <a:graphic>
          <a:graphicData uri="http://schemas.openxmlformats.org/presentationml/2006/ole">
            <mc:AlternateContent xmlns:mc="http://schemas.openxmlformats.org/markup-compatibility/2006">
              <mc:Choice xmlns:v="urn:schemas-microsoft-com:vml" Requires="v">
                <p:oleObj name="Photo Editor-foto" r:id="rId5" imgW="1523810" imgH="4219048" progId="">
                  <p:embed/>
                </p:oleObj>
              </mc:Choice>
              <mc:Fallback>
                <p:oleObj name="Photo Editor-foto" r:id="rId5"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1350" y="19843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46289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4"/>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4793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r>
              <a:rPr lang="en-ES" dirty="0"/>
              <a:t>C</a:t>
            </a:r>
          </a:p>
        </p:txBody>
      </p:sp>
      <p:sp>
        <p:nvSpPr>
          <p:cNvPr id="9" name="Text Placeholder 8">
            <a:extLst>
              <a:ext uri="{FF2B5EF4-FFF2-40B4-BE49-F238E27FC236}">
                <a16:creationId xmlns:a16="http://schemas.microsoft.com/office/drawing/2014/main" id="{C7BDCA7F-3C93-C09C-8F42-334D5FF73755}"/>
              </a:ext>
            </a:extLst>
          </p:cNvPr>
          <p:cNvSpPr>
            <a:spLocks noGrp="1"/>
          </p:cNvSpPr>
          <p:nvPr>
            <p:ph type="body" idx="1"/>
          </p:nvPr>
        </p:nvSpPr>
        <p:spPr>
          <a:xfrm>
            <a:off x="4152048" y="2693553"/>
            <a:ext cx="4040188" cy="639762"/>
          </a:xfrm>
        </p:spPr>
        <p:txBody>
          <a:bodyPr>
            <a:normAutofit fontScale="92500" lnSpcReduction="10000"/>
          </a:bodyPr>
          <a:lstStyle/>
          <a:p>
            <a:pPr algn="ctr"/>
            <a:r>
              <a:rPr lang="en-ES" sz="4000" b="0" dirty="0">
                <a:latin typeface="+mj-lt"/>
                <a:ea typeface="+mj-ea"/>
                <a:cs typeface="+mj-cs"/>
              </a:rPr>
              <a:t>ECPC</a:t>
            </a:r>
          </a:p>
        </p:txBody>
      </p:sp>
      <p:sp>
        <p:nvSpPr>
          <p:cNvPr id="11" name="Text Placeholder 10">
            <a:extLst>
              <a:ext uri="{FF2B5EF4-FFF2-40B4-BE49-F238E27FC236}">
                <a16:creationId xmlns:a16="http://schemas.microsoft.com/office/drawing/2014/main" id="{16838887-A3B7-1A70-C580-4FBFD6CC83BC}"/>
              </a:ext>
            </a:extLst>
          </p:cNvPr>
          <p:cNvSpPr>
            <a:spLocks noGrp="1"/>
          </p:cNvSpPr>
          <p:nvPr>
            <p:ph type="body" sz="quarter" idx="3"/>
          </p:nvPr>
        </p:nvSpPr>
        <p:spPr>
          <a:xfrm>
            <a:off x="11210797" y="2616860"/>
            <a:ext cx="5212481" cy="639762"/>
          </a:xfrm>
        </p:spPr>
        <p:txBody>
          <a:bodyPr>
            <a:noAutofit/>
          </a:bodyPr>
          <a:lstStyle/>
          <a:p>
            <a:r>
              <a:rPr lang="en-ES" sz="4000" b="0" dirty="0">
                <a:latin typeface="+mj-lt"/>
                <a:ea typeface="+mj-ea"/>
                <a:cs typeface="+mj-cs"/>
              </a:rPr>
              <a:t>Scientific Committee</a:t>
            </a:r>
          </a:p>
        </p:txBody>
      </p:sp>
      <p:sp>
        <p:nvSpPr>
          <p:cNvPr id="13" name="Rounded Rectangle 12">
            <a:extLst>
              <a:ext uri="{FF2B5EF4-FFF2-40B4-BE49-F238E27FC236}">
                <a16:creationId xmlns:a16="http://schemas.microsoft.com/office/drawing/2014/main" id="{C37F38B0-07E5-A37F-EAB4-5D0E0944B588}"/>
              </a:ext>
            </a:extLst>
          </p:cNvPr>
          <p:cNvSpPr/>
          <p:nvPr/>
        </p:nvSpPr>
        <p:spPr>
          <a:xfrm>
            <a:off x="3325411" y="3509833"/>
            <a:ext cx="5943600" cy="3200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Basic course</a:t>
            </a:r>
          </a:p>
          <a:p>
            <a:pPr algn="ctr"/>
            <a:r>
              <a:rPr lang="en-ES" sz="2800" dirty="0"/>
              <a:t>Workshops</a:t>
            </a:r>
          </a:p>
          <a:p>
            <a:pPr algn="ctr"/>
            <a:r>
              <a:rPr lang="en-ES" sz="2800" dirty="0"/>
              <a:t>LLL program</a:t>
            </a:r>
          </a:p>
          <a:p>
            <a:pPr algn="ctr"/>
            <a:r>
              <a:rPr lang="en-ES" sz="2800" dirty="0"/>
              <a:t>Guidelines</a:t>
            </a:r>
          </a:p>
          <a:p>
            <a:pPr algn="ctr"/>
            <a:r>
              <a:rPr lang="en-ES" sz="2800" dirty="0"/>
              <a:t>Educational grants</a:t>
            </a:r>
          </a:p>
          <a:p>
            <a:pPr algn="ctr"/>
            <a:r>
              <a:rPr lang="en-ES" sz="2800" dirty="0"/>
              <a:t>Congress</a:t>
            </a:r>
          </a:p>
        </p:txBody>
      </p:sp>
      <p:sp>
        <p:nvSpPr>
          <p:cNvPr id="14" name="Rounded Rectangle 13">
            <a:extLst>
              <a:ext uri="{FF2B5EF4-FFF2-40B4-BE49-F238E27FC236}">
                <a16:creationId xmlns:a16="http://schemas.microsoft.com/office/drawing/2014/main" id="{0630F194-84F1-79A7-B47B-EDA37CD17697}"/>
              </a:ext>
            </a:extLst>
          </p:cNvPr>
          <p:cNvSpPr/>
          <p:nvPr/>
        </p:nvSpPr>
        <p:spPr>
          <a:xfrm>
            <a:off x="10925672" y="3470729"/>
            <a:ext cx="5410200" cy="3200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Symposium</a:t>
            </a:r>
          </a:p>
          <a:p>
            <a:pPr algn="ctr"/>
            <a:r>
              <a:rPr lang="en-ES" sz="2800" dirty="0"/>
              <a:t>Advance course</a:t>
            </a:r>
          </a:p>
          <a:p>
            <a:pPr algn="ctr"/>
            <a:r>
              <a:rPr lang="en-ES" sz="2800" dirty="0"/>
              <a:t>Research grants</a:t>
            </a:r>
          </a:p>
          <a:p>
            <a:pPr algn="ctr"/>
            <a:r>
              <a:rPr lang="en-ES" sz="2800" dirty="0"/>
              <a:t>Broaden your Horizon grants</a:t>
            </a:r>
          </a:p>
          <a:p>
            <a:pPr algn="ctr"/>
            <a:r>
              <a:rPr lang="en-ES" sz="2800" dirty="0"/>
              <a:t>Special Interest Groups</a:t>
            </a:r>
          </a:p>
          <a:p>
            <a:pPr algn="ctr"/>
            <a:r>
              <a:rPr lang="en-ES" sz="2800" dirty="0"/>
              <a:t>Early Career Faculty</a:t>
            </a:r>
          </a:p>
          <a:p>
            <a:pPr algn="ctr"/>
            <a:r>
              <a:rPr lang="en-ES" sz="2800" dirty="0"/>
              <a:t>Congress</a:t>
            </a:r>
          </a:p>
        </p:txBody>
      </p:sp>
      <p:sp>
        <p:nvSpPr>
          <p:cNvPr id="15" name="Rounded Rectangle 14">
            <a:extLst>
              <a:ext uri="{FF2B5EF4-FFF2-40B4-BE49-F238E27FC236}">
                <a16:creationId xmlns:a16="http://schemas.microsoft.com/office/drawing/2014/main" id="{136CF891-B8AD-5C43-3250-8F0BEA0A2EB3}"/>
              </a:ext>
            </a:extLst>
          </p:cNvPr>
          <p:cNvSpPr/>
          <p:nvPr/>
        </p:nvSpPr>
        <p:spPr>
          <a:xfrm>
            <a:off x="2332818" y="7234442"/>
            <a:ext cx="336824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Journals</a:t>
            </a:r>
          </a:p>
        </p:txBody>
      </p:sp>
      <p:sp>
        <p:nvSpPr>
          <p:cNvPr id="16" name="Rounded Rectangle 15">
            <a:extLst>
              <a:ext uri="{FF2B5EF4-FFF2-40B4-BE49-F238E27FC236}">
                <a16:creationId xmlns:a16="http://schemas.microsoft.com/office/drawing/2014/main" id="{B097435A-CFD2-AF18-F6BA-2EF53969502D}"/>
              </a:ext>
            </a:extLst>
          </p:cNvPr>
          <p:cNvSpPr/>
          <p:nvPr/>
        </p:nvSpPr>
        <p:spPr>
          <a:xfrm>
            <a:off x="6172142" y="7238658"/>
            <a:ext cx="336824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IT</a:t>
            </a:r>
          </a:p>
        </p:txBody>
      </p:sp>
      <p:sp>
        <p:nvSpPr>
          <p:cNvPr id="17" name="Rounded Rectangle 16">
            <a:extLst>
              <a:ext uri="{FF2B5EF4-FFF2-40B4-BE49-F238E27FC236}">
                <a16:creationId xmlns:a16="http://schemas.microsoft.com/office/drawing/2014/main" id="{D3A3F7B0-74D9-1CF8-AF98-C8B6D373F406}"/>
              </a:ext>
            </a:extLst>
          </p:cNvPr>
          <p:cNvSpPr/>
          <p:nvPr/>
        </p:nvSpPr>
        <p:spPr>
          <a:xfrm>
            <a:off x="10042959" y="7238658"/>
            <a:ext cx="336824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nDay</a:t>
            </a:r>
          </a:p>
        </p:txBody>
      </p:sp>
      <p:sp>
        <p:nvSpPr>
          <p:cNvPr id="18" name="Rounded Rectangle 17">
            <a:extLst>
              <a:ext uri="{FF2B5EF4-FFF2-40B4-BE49-F238E27FC236}">
                <a16:creationId xmlns:a16="http://schemas.microsoft.com/office/drawing/2014/main" id="{414E90CF-0AD9-81A8-F4B8-5B18791A06A0}"/>
              </a:ext>
            </a:extLst>
          </p:cNvPr>
          <p:cNvSpPr/>
          <p:nvPr/>
        </p:nvSpPr>
        <p:spPr>
          <a:xfrm>
            <a:off x="13989425" y="7238658"/>
            <a:ext cx="336824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CIF- action day</a:t>
            </a:r>
          </a:p>
        </p:txBody>
      </p:sp>
      <p:sp>
        <p:nvSpPr>
          <p:cNvPr id="19" name="Rounded Rectangle 18">
            <a:extLst>
              <a:ext uri="{FF2B5EF4-FFF2-40B4-BE49-F238E27FC236}">
                <a16:creationId xmlns:a16="http://schemas.microsoft.com/office/drawing/2014/main" id="{E1F0A837-B151-2D6B-7921-6BFBBD168BCD}"/>
              </a:ext>
            </a:extLst>
          </p:cNvPr>
          <p:cNvSpPr/>
          <p:nvPr/>
        </p:nvSpPr>
        <p:spPr>
          <a:xfrm>
            <a:off x="2332818" y="9018064"/>
            <a:ext cx="15056222" cy="106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2800" dirty="0"/>
              <a:t>Cancer Task Force                NEMS              MAW             GLIM               WHO                 EU projects</a:t>
            </a:r>
          </a:p>
        </p:txBody>
      </p:sp>
      <p:sp>
        <p:nvSpPr>
          <p:cNvPr id="20" name="TextBox 19">
            <a:extLst>
              <a:ext uri="{FF2B5EF4-FFF2-40B4-BE49-F238E27FC236}">
                <a16:creationId xmlns:a16="http://schemas.microsoft.com/office/drawing/2014/main" id="{6793B139-A4BC-736C-90C5-198103ACCC53}"/>
              </a:ext>
            </a:extLst>
          </p:cNvPr>
          <p:cNvSpPr txBox="1"/>
          <p:nvPr/>
        </p:nvSpPr>
        <p:spPr>
          <a:xfrm>
            <a:off x="7771255" y="8318029"/>
            <a:ext cx="4179349" cy="707886"/>
          </a:xfrm>
          <a:prstGeom prst="rect">
            <a:avLst/>
          </a:prstGeom>
          <a:noFill/>
        </p:spPr>
        <p:txBody>
          <a:bodyPr wrap="none" rtlCol="0">
            <a:spAutoFit/>
          </a:bodyPr>
          <a:lstStyle/>
          <a:p>
            <a:r>
              <a:rPr lang="en-ES" sz="4000" dirty="0">
                <a:latin typeface="+mj-lt"/>
                <a:ea typeface="+mj-ea"/>
                <a:cs typeface="+mj-cs"/>
              </a:rPr>
              <a:t>Chargés de mission</a:t>
            </a:r>
          </a:p>
        </p:txBody>
      </p:sp>
      <p:sp>
        <p:nvSpPr>
          <p:cNvPr id="21" name="Rectangle 20">
            <a:extLst>
              <a:ext uri="{FF2B5EF4-FFF2-40B4-BE49-F238E27FC236}">
                <a16:creationId xmlns:a16="http://schemas.microsoft.com/office/drawing/2014/main" id="{88BBC1A2-4524-A995-DCC8-CC7538A4BADF}"/>
              </a:ext>
            </a:extLst>
          </p:cNvPr>
          <p:cNvSpPr/>
          <p:nvPr/>
        </p:nvSpPr>
        <p:spPr>
          <a:xfrm>
            <a:off x="2057400" y="1181100"/>
            <a:ext cx="5947588"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itle 7">
            <a:extLst>
              <a:ext uri="{FF2B5EF4-FFF2-40B4-BE49-F238E27FC236}">
                <a16:creationId xmlns:a16="http://schemas.microsoft.com/office/drawing/2014/main" id="{FBEFD27A-0CDE-87E3-0AD2-A1EA675F5E2C}"/>
              </a:ext>
            </a:extLst>
          </p:cNvPr>
          <p:cNvSpPr>
            <a:spLocks noGrp="1"/>
          </p:cNvSpPr>
          <p:nvPr>
            <p:ph type="title"/>
          </p:nvPr>
        </p:nvSpPr>
        <p:spPr>
          <a:xfrm>
            <a:off x="4648200" y="800100"/>
            <a:ext cx="8229600" cy="1348328"/>
          </a:xfrm>
        </p:spPr>
        <p:txBody>
          <a:bodyPr>
            <a:normAutofit fontScale="90000"/>
          </a:bodyPr>
          <a:lstStyle/>
          <a:p>
            <a:r>
              <a:rPr lang="en-ES" b="1" dirty="0"/>
              <a:t>ESPEN organization</a:t>
            </a:r>
            <a:br>
              <a:rPr lang="en-ES" dirty="0"/>
            </a:br>
            <a:br>
              <a:rPr lang="en-ES" dirty="0"/>
            </a:br>
            <a:r>
              <a:rPr lang="en-ES" dirty="0"/>
              <a:t>Executive Committee</a:t>
            </a:r>
          </a:p>
        </p:txBody>
      </p:sp>
      <p:graphicFrame>
        <p:nvGraphicFramePr>
          <p:cNvPr id="22" name="Oggetto 2">
            <a:extLst>
              <a:ext uri="{FF2B5EF4-FFF2-40B4-BE49-F238E27FC236}">
                <a16:creationId xmlns:a16="http://schemas.microsoft.com/office/drawing/2014/main" id="{4E332ECC-D28E-7CF3-3CCB-8600C2E6E71C}"/>
              </a:ext>
            </a:extLst>
          </p:cNvPr>
          <p:cNvGraphicFramePr>
            <a:graphicFrameLocks noChangeAspect="1"/>
          </p:cNvGraphicFramePr>
          <p:nvPr>
            <p:extLst>
              <p:ext uri="{D42A27DB-BD31-4B8C-83A1-F6EECF244321}">
                <p14:modId xmlns:p14="http://schemas.microsoft.com/office/powerpoint/2010/main" val="4075906992"/>
              </p:ext>
            </p:extLst>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5" imgW="1523810" imgH="4219048" progId="">
                  <p:embed/>
                </p:oleObj>
              </mc:Choice>
              <mc:Fallback>
                <p:oleObj name="Photo Editor-foto" r:id="rId5"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58298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r>
              <a:rPr lang="en-ES" dirty="0"/>
              <a:t>ESPEN ES</a:t>
            </a:r>
          </a:p>
        </p:txBody>
      </p:sp>
      <p:graphicFrame>
        <p:nvGraphicFramePr>
          <p:cNvPr id="5" name="Diagram 4">
            <a:extLst>
              <a:ext uri="{FF2B5EF4-FFF2-40B4-BE49-F238E27FC236}">
                <a16:creationId xmlns:a16="http://schemas.microsoft.com/office/drawing/2014/main" id="{0EFF49AF-2B66-2CE5-FD13-554238B5CF76}"/>
              </a:ext>
            </a:extLst>
          </p:cNvPr>
          <p:cNvGraphicFramePr/>
          <p:nvPr>
            <p:extLst>
              <p:ext uri="{D42A27DB-BD31-4B8C-83A1-F6EECF244321}">
                <p14:modId xmlns:p14="http://schemas.microsoft.com/office/powerpoint/2010/main" val="3244444562"/>
              </p:ext>
            </p:extLst>
          </p:nvPr>
        </p:nvGraphicFramePr>
        <p:xfrm>
          <a:off x="2783572" y="2513536"/>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A4B8C44F-F768-6C48-52D2-9CD8B09A7AE5}"/>
              </a:ext>
            </a:extLst>
          </p:cNvPr>
          <p:cNvSpPr txBox="1"/>
          <p:nvPr/>
        </p:nvSpPr>
        <p:spPr>
          <a:xfrm>
            <a:off x="8229600" y="1866900"/>
            <a:ext cx="4473084" cy="769441"/>
          </a:xfrm>
          <a:prstGeom prst="rect">
            <a:avLst/>
          </a:prstGeom>
          <a:noFill/>
        </p:spPr>
        <p:txBody>
          <a:bodyPr wrap="none" rtlCol="0">
            <a:spAutoFit/>
          </a:bodyPr>
          <a:lstStyle/>
          <a:p>
            <a:r>
              <a:rPr lang="en-ES" sz="4400" b="1" dirty="0"/>
              <a:t>ESPEN networking</a:t>
            </a:r>
          </a:p>
        </p:txBody>
      </p:sp>
      <p:graphicFrame>
        <p:nvGraphicFramePr>
          <p:cNvPr id="7" name="Oggetto 2">
            <a:extLst>
              <a:ext uri="{FF2B5EF4-FFF2-40B4-BE49-F238E27FC236}">
                <a16:creationId xmlns:a16="http://schemas.microsoft.com/office/drawing/2014/main" id="{DE8A2EC9-FDEB-31D0-6B4A-939EA980C811}"/>
              </a:ext>
            </a:extLst>
          </p:cNvPr>
          <p:cNvGraphicFramePr>
            <a:graphicFrameLocks noChangeAspect="1"/>
          </p:cNvGraphicFramePr>
          <p:nvPr>
            <p:extLst>
              <p:ext uri="{D42A27DB-BD31-4B8C-83A1-F6EECF244321}">
                <p14:modId xmlns:p14="http://schemas.microsoft.com/office/powerpoint/2010/main" val="3037779344"/>
              </p:ext>
            </p:extLst>
          </p:nvPr>
        </p:nvGraphicFramePr>
        <p:xfrm>
          <a:off x="1911350" y="1984375"/>
          <a:ext cx="755650" cy="2092325"/>
        </p:xfrm>
        <a:graphic>
          <a:graphicData uri="http://schemas.openxmlformats.org/presentationml/2006/ole">
            <mc:AlternateContent xmlns:mc="http://schemas.openxmlformats.org/markup-compatibility/2006">
              <mc:Choice xmlns:v="urn:schemas-microsoft-com:vml" Requires="v">
                <p:oleObj name="Photo Editor-foto" r:id="rId9" imgW="1523810" imgH="4219048" progId="">
                  <p:embed/>
                </p:oleObj>
              </mc:Choice>
              <mc:Fallback>
                <p:oleObj name="Photo Editor-foto" r:id="rId9"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1350" y="19843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7142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1707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5" name="Picture 4">
            <a:extLst>
              <a:ext uri="{FF2B5EF4-FFF2-40B4-BE49-F238E27FC236}">
                <a16:creationId xmlns:a16="http://schemas.microsoft.com/office/drawing/2014/main" id="{3C6A29E9-048E-8502-FCB5-408F4483312B}"/>
              </a:ext>
            </a:extLst>
          </p:cNvPr>
          <p:cNvPicPr>
            <a:picLocks noChangeAspect="1"/>
          </p:cNvPicPr>
          <p:nvPr/>
        </p:nvPicPr>
        <p:blipFill>
          <a:blip r:embed="rId4"/>
          <a:stretch>
            <a:fillRect/>
          </a:stretch>
        </p:blipFill>
        <p:spPr>
          <a:xfrm>
            <a:off x="5033682" y="21721"/>
            <a:ext cx="8458200" cy="10435988"/>
          </a:xfrm>
          <a:prstGeom prst="rect">
            <a:avLst/>
          </a:prstGeom>
        </p:spPr>
      </p:pic>
      <p:graphicFrame>
        <p:nvGraphicFramePr>
          <p:cNvPr id="9" name="Oggetto 2">
            <a:extLst>
              <a:ext uri="{FF2B5EF4-FFF2-40B4-BE49-F238E27FC236}">
                <a16:creationId xmlns:a16="http://schemas.microsoft.com/office/drawing/2014/main" id="{5DA8B51A-6B10-1F7F-25F8-AADE5DC8621B}"/>
              </a:ext>
            </a:extLst>
          </p:cNvPr>
          <p:cNvGraphicFramePr>
            <a:graphicFrameLocks noChangeAspect="1"/>
          </p:cNvGraphicFramePr>
          <p:nvPr>
            <p:extLst>
              <p:ext uri="{D42A27DB-BD31-4B8C-83A1-F6EECF244321}">
                <p14:modId xmlns:p14="http://schemas.microsoft.com/office/powerpoint/2010/main" val="4075906992"/>
              </p:ext>
            </p:extLst>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5" imgW="1523810" imgH="4219048" progId="">
                  <p:embed/>
                </p:oleObj>
              </mc:Choice>
              <mc:Fallback>
                <p:oleObj name="Photo Editor-foto" r:id="rId5" imgW="1523810" imgH="4219048" progId="">
                  <p:embed/>
                  <p:pic>
                    <p:nvPicPr>
                      <p:cNvPr id="7" name="Oggetto 2">
                        <a:extLst>
                          <a:ext uri="{FF2B5EF4-FFF2-40B4-BE49-F238E27FC236}">
                            <a16:creationId xmlns:a16="http://schemas.microsoft.com/office/drawing/2014/main" id="{12AA834E-FD45-7E3E-FD3B-136D135B3E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25274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1707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aphicFrame>
        <p:nvGraphicFramePr>
          <p:cNvPr id="10" name="Oggetto 2">
            <a:extLst>
              <a:ext uri="{FF2B5EF4-FFF2-40B4-BE49-F238E27FC236}">
                <a16:creationId xmlns:a16="http://schemas.microsoft.com/office/drawing/2014/main" id="{9E1A46B5-3346-7C51-5714-2ECACFD6A8B8}"/>
              </a:ext>
            </a:extLst>
          </p:cNvPr>
          <p:cNvGraphicFramePr>
            <a:graphicFrameLocks noChangeAspect="1"/>
          </p:cNvGraphicFramePr>
          <p:nvPr>
            <p:extLst>
              <p:ext uri="{D42A27DB-BD31-4B8C-83A1-F6EECF244321}">
                <p14:modId xmlns:p14="http://schemas.microsoft.com/office/powerpoint/2010/main" val="2326303556"/>
              </p:ext>
            </p:extLst>
          </p:nvPr>
        </p:nvGraphicFramePr>
        <p:xfrm>
          <a:off x="1868820" y="490167"/>
          <a:ext cx="755650" cy="2092325"/>
        </p:xfrm>
        <a:graphic>
          <a:graphicData uri="http://schemas.openxmlformats.org/presentationml/2006/ole">
            <mc:AlternateContent xmlns:mc="http://schemas.openxmlformats.org/markup-compatibility/2006">
              <mc:Choice xmlns:v="urn:schemas-microsoft-com:vml" Requires="v">
                <p:oleObj name="Photo Editor-foto" r:id="rId4" imgW="1523810" imgH="4219048" progId="">
                  <p:embed/>
                </p:oleObj>
              </mc:Choice>
              <mc:Fallback>
                <p:oleObj name="Photo Editor-foto" r:id="rId4" imgW="1523810" imgH="4219048" progId="">
                  <p:embed/>
                  <p:pic>
                    <p:nvPicPr>
                      <p:cNvPr id="10" name="Oggetto 2">
                        <a:extLst>
                          <a:ext uri="{FF2B5EF4-FFF2-40B4-BE49-F238E27FC236}">
                            <a16:creationId xmlns:a16="http://schemas.microsoft.com/office/drawing/2014/main" id="{9E1A46B5-3346-7C51-5714-2ECACFD6A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820" y="490167"/>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a:extLst>
              <a:ext uri="{FF2B5EF4-FFF2-40B4-BE49-F238E27FC236}">
                <a16:creationId xmlns:a16="http://schemas.microsoft.com/office/drawing/2014/main" id="{52188A0A-F631-0A3C-1BF8-5AA7CBC4F7DC}"/>
              </a:ext>
            </a:extLst>
          </p:cNvPr>
          <p:cNvPicPr>
            <a:picLocks noChangeAspect="1"/>
          </p:cNvPicPr>
          <p:nvPr/>
        </p:nvPicPr>
        <p:blipFill>
          <a:blip r:embed="rId6"/>
          <a:stretch>
            <a:fillRect/>
          </a:stretch>
        </p:blipFill>
        <p:spPr>
          <a:xfrm>
            <a:off x="1868820" y="1853402"/>
            <a:ext cx="7772400" cy="3939290"/>
          </a:xfrm>
          <a:prstGeom prst="rect">
            <a:avLst/>
          </a:prstGeom>
        </p:spPr>
      </p:pic>
      <p:pic>
        <p:nvPicPr>
          <p:cNvPr id="11" name="Picture 10">
            <a:extLst>
              <a:ext uri="{FF2B5EF4-FFF2-40B4-BE49-F238E27FC236}">
                <a16:creationId xmlns:a16="http://schemas.microsoft.com/office/drawing/2014/main" id="{3497CD83-50E4-CCBB-9D3A-6E7ED864AC62}"/>
              </a:ext>
            </a:extLst>
          </p:cNvPr>
          <p:cNvPicPr>
            <a:picLocks noChangeAspect="1"/>
          </p:cNvPicPr>
          <p:nvPr/>
        </p:nvPicPr>
        <p:blipFill>
          <a:blip r:embed="rId7"/>
          <a:stretch>
            <a:fillRect/>
          </a:stretch>
        </p:blipFill>
        <p:spPr>
          <a:xfrm>
            <a:off x="9766005" y="2324100"/>
            <a:ext cx="8038136" cy="6731000"/>
          </a:xfrm>
          <a:prstGeom prst="rect">
            <a:avLst/>
          </a:prstGeom>
        </p:spPr>
      </p:pic>
    </p:spTree>
    <p:extLst>
      <p:ext uri="{BB962C8B-B14F-4D97-AF65-F5344CB8AC3E}">
        <p14:creationId xmlns:p14="http://schemas.microsoft.com/office/powerpoint/2010/main" val="139356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39E5C-568D-47B2-FC4E-B82B8181E151}"/>
              </a:ext>
            </a:extLst>
          </p:cNvPr>
          <p:cNvSpPr/>
          <p:nvPr/>
        </p:nvSpPr>
        <p:spPr>
          <a:xfrm>
            <a:off x="1981200" y="1008529"/>
            <a:ext cx="6096000" cy="6741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3" name="Freeform 3"/>
          <p:cNvSpPr/>
          <p:nvPr/>
        </p:nvSpPr>
        <p:spPr>
          <a:xfrm>
            <a:off x="12277007" y="354536"/>
            <a:ext cx="2707530" cy="1348328"/>
          </a:xfrm>
          <a:custGeom>
            <a:avLst/>
            <a:gdLst/>
            <a:ahLst/>
            <a:cxnLst/>
            <a:rect l="l" t="t" r="r" b="b"/>
            <a:pathLst>
              <a:path w="2707530" h="1348328">
                <a:moveTo>
                  <a:pt x="0" y="0"/>
                </a:moveTo>
                <a:lnTo>
                  <a:pt x="2707530" y="0"/>
                </a:lnTo>
                <a:lnTo>
                  <a:pt x="2707530" y="1348328"/>
                </a:lnTo>
                <a:lnTo>
                  <a:pt x="0" y="1348328"/>
                </a:lnTo>
                <a:lnTo>
                  <a:pt x="0" y="0"/>
                </a:lnTo>
                <a:close/>
              </a:path>
            </a:pathLst>
          </a:custGeom>
          <a:blipFill>
            <a:blip r:embed="rId3"/>
            <a:stretch>
              <a:fillRect l="-21153" t="-48414" r="-26773" b="-51637"/>
            </a:stretch>
          </a:blipFill>
        </p:spPr>
        <p:txBody>
          <a:bodyPr/>
          <a:lstStyle/>
          <a:p>
            <a:endParaRPr lang="en-ES"/>
          </a:p>
        </p:txBody>
      </p:sp>
      <p:sp>
        <p:nvSpPr>
          <p:cNvPr id="4" name="Freeform 2">
            <a:extLst>
              <a:ext uri="{FF2B5EF4-FFF2-40B4-BE49-F238E27FC236}">
                <a16:creationId xmlns:a16="http://schemas.microsoft.com/office/drawing/2014/main" id="{BCDDC310-2086-55F0-C792-5B4DC0E6568C}"/>
              </a:ext>
            </a:extLst>
          </p:cNvPr>
          <p:cNvSpPr/>
          <p:nvPr/>
        </p:nvSpPr>
        <p:spPr>
          <a:xfrm>
            <a:off x="0" y="17070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ES"/>
          </a:p>
        </p:txBody>
      </p:sp>
      <p:sp>
        <p:nvSpPr>
          <p:cNvPr id="7" name="Rectangle 6">
            <a:extLst>
              <a:ext uri="{FF2B5EF4-FFF2-40B4-BE49-F238E27FC236}">
                <a16:creationId xmlns:a16="http://schemas.microsoft.com/office/drawing/2014/main" id="{06935B7E-E271-F6A9-A5C5-0989FCB90791}"/>
              </a:ext>
            </a:extLst>
          </p:cNvPr>
          <p:cNvSpPr/>
          <p:nvPr/>
        </p:nvSpPr>
        <p:spPr>
          <a:xfrm>
            <a:off x="1981200" y="723900"/>
            <a:ext cx="6096000" cy="838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aphicFrame>
        <p:nvGraphicFramePr>
          <p:cNvPr id="10" name="Oggetto 2">
            <a:extLst>
              <a:ext uri="{FF2B5EF4-FFF2-40B4-BE49-F238E27FC236}">
                <a16:creationId xmlns:a16="http://schemas.microsoft.com/office/drawing/2014/main" id="{9E1A46B5-3346-7C51-5714-2ECACFD6A8B8}"/>
              </a:ext>
            </a:extLst>
          </p:cNvPr>
          <p:cNvGraphicFramePr>
            <a:graphicFrameLocks noChangeAspect="1"/>
          </p:cNvGraphicFramePr>
          <p:nvPr/>
        </p:nvGraphicFramePr>
        <p:xfrm>
          <a:off x="1911350" y="1450975"/>
          <a:ext cx="755650" cy="2092325"/>
        </p:xfrm>
        <a:graphic>
          <a:graphicData uri="http://schemas.openxmlformats.org/presentationml/2006/ole">
            <mc:AlternateContent xmlns:mc="http://schemas.openxmlformats.org/markup-compatibility/2006">
              <mc:Choice xmlns:v="urn:schemas-microsoft-com:vml" Requires="v">
                <p:oleObj name="Photo Editor-foto" r:id="rId4" imgW="1523810" imgH="4219048" progId="">
                  <p:embed/>
                </p:oleObj>
              </mc:Choice>
              <mc:Fallback>
                <p:oleObj name="Photo Editor-foto" r:id="rId4" imgW="1523810" imgH="4219048" progId="">
                  <p:embed/>
                  <p:pic>
                    <p:nvPicPr>
                      <p:cNvPr id="10" name="Oggetto 2">
                        <a:extLst>
                          <a:ext uri="{FF2B5EF4-FFF2-40B4-BE49-F238E27FC236}">
                            <a16:creationId xmlns:a16="http://schemas.microsoft.com/office/drawing/2014/main" id="{9E1A46B5-3346-7C51-5714-2ECACFD6A8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350" y="1450975"/>
                        <a:ext cx="755650" cy="209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a:extLst>
              <a:ext uri="{FF2B5EF4-FFF2-40B4-BE49-F238E27FC236}">
                <a16:creationId xmlns:a16="http://schemas.microsoft.com/office/drawing/2014/main" id="{4B09A623-E1B0-E58A-C59B-44E00EC658DC}"/>
              </a:ext>
            </a:extLst>
          </p:cNvPr>
          <p:cNvPicPr>
            <a:picLocks noChangeAspect="1"/>
          </p:cNvPicPr>
          <p:nvPr/>
        </p:nvPicPr>
        <p:blipFill>
          <a:blip r:embed="rId6"/>
          <a:stretch>
            <a:fillRect/>
          </a:stretch>
        </p:blipFill>
        <p:spPr>
          <a:xfrm>
            <a:off x="3601811" y="2115291"/>
            <a:ext cx="12774839" cy="4782291"/>
          </a:xfrm>
          <a:prstGeom prst="rect">
            <a:avLst/>
          </a:prstGeom>
        </p:spPr>
      </p:pic>
      <p:pic>
        <p:nvPicPr>
          <p:cNvPr id="11" name="Picture 10">
            <a:extLst>
              <a:ext uri="{FF2B5EF4-FFF2-40B4-BE49-F238E27FC236}">
                <a16:creationId xmlns:a16="http://schemas.microsoft.com/office/drawing/2014/main" id="{DA1CC969-E83D-FD52-46DF-6CD2BCC18461}"/>
              </a:ext>
            </a:extLst>
          </p:cNvPr>
          <p:cNvPicPr>
            <a:picLocks noChangeAspect="1"/>
          </p:cNvPicPr>
          <p:nvPr/>
        </p:nvPicPr>
        <p:blipFill>
          <a:blip r:embed="rId7"/>
          <a:stretch>
            <a:fillRect/>
          </a:stretch>
        </p:blipFill>
        <p:spPr>
          <a:xfrm>
            <a:off x="7373686" y="7598727"/>
            <a:ext cx="4873195" cy="993564"/>
          </a:xfrm>
          <a:prstGeom prst="rect">
            <a:avLst/>
          </a:prstGeom>
        </p:spPr>
      </p:pic>
    </p:spTree>
    <p:extLst>
      <p:ext uri="{BB962C8B-B14F-4D97-AF65-F5344CB8AC3E}">
        <p14:creationId xmlns:p14="http://schemas.microsoft.com/office/powerpoint/2010/main" val="1116499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1703</TotalTime>
  <Words>1015</Words>
  <Application>Microsoft Macintosh PowerPoint</Application>
  <PresentationFormat>Custom</PresentationFormat>
  <Paragraphs>127</Paragraphs>
  <Slides>39</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Calibri</vt:lpstr>
      <vt:lpstr>ElsevierGulliver</vt:lpstr>
      <vt:lpstr>Arial</vt:lpstr>
      <vt:lpstr>Roboto</vt:lpstr>
      <vt:lpstr>Times New Roman</vt:lpstr>
      <vt:lpstr>Helvetica</vt:lpstr>
      <vt:lpstr>Office Theme</vt:lpstr>
      <vt:lpstr>Photo Editor-foto</vt:lpstr>
      <vt:lpstr>PowerPoint Presentation</vt:lpstr>
      <vt:lpstr>European Strategies for Advancing Nutritional Care Policies and Implementation  </vt:lpstr>
      <vt:lpstr>ESPEN</vt:lpstr>
      <vt:lpstr>ESPEN in figures</vt:lpstr>
      <vt:lpstr>ESPEN organization  Executive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ONCA Athens 2025.pptx</dc:title>
  <cp:lastModifiedBy>María Cristina Cuerda Compés</cp:lastModifiedBy>
  <cp:revision>18</cp:revision>
  <dcterms:created xsi:type="dcterms:W3CDTF">2006-08-16T00:00:00Z</dcterms:created>
  <dcterms:modified xsi:type="dcterms:W3CDTF">2025-05-02T18:03:26Z</dcterms:modified>
  <dc:identifier>DAGlWnBGCG8</dc:identifier>
</cp:coreProperties>
</file>