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9"/>
  </p:notesMasterIdLst>
  <p:sldIdLst>
    <p:sldId id="256" r:id="rId2"/>
    <p:sldId id="261" r:id="rId3"/>
    <p:sldId id="257" r:id="rId4"/>
    <p:sldId id="258" r:id="rId5"/>
    <p:sldId id="259" r:id="rId6"/>
    <p:sldId id="260" r:id="rId7"/>
    <p:sldId id="263" r:id="rId8"/>
  </p:sldIdLst>
  <p:sldSz cx="18288000" cy="10287000"/>
  <p:notesSz cx="6858000" cy="9144000"/>
  <p:embeddedFontLst>
    <p:embeddedFont>
      <p:font typeface="Calibri" panose="020F0502020204030204" pitchFamily="34" charset="0"/>
      <p:regular r:id="rId10"/>
      <p:bold r:id="rId11"/>
      <p:italic r:id="rId12"/>
      <p:boldItalic r:id="rId1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72744" autoAdjust="0"/>
  </p:normalViewPr>
  <p:slideViewPr>
    <p:cSldViewPr>
      <p:cViewPr varScale="1">
        <p:scale>
          <a:sx n="33" d="100"/>
          <a:sy n="33" d="100"/>
        </p:scale>
        <p:origin x="1452"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ECE809-ADDB-4FA2-BBF7-1D5D7E492B9A}" type="datetimeFigureOut">
              <a:rPr lang="el-GR" smtClean="0"/>
              <a:t>2/5/2025</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301121-1D0A-47C8-BB1B-2C100789F697}" type="slidenum">
              <a:rPr lang="el-GR" smtClean="0"/>
              <a:t>‹#›</a:t>
            </a:fld>
            <a:endParaRPr lang="el-GR"/>
          </a:p>
        </p:txBody>
      </p:sp>
    </p:spTree>
    <p:extLst>
      <p:ext uri="{BB962C8B-B14F-4D97-AF65-F5344CB8AC3E}">
        <p14:creationId xmlns:p14="http://schemas.microsoft.com/office/powerpoint/2010/main" val="26225248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03301121-1D0A-47C8-BB1B-2C100789F697}" type="slidenum">
              <a:rPr lang="el-GR" smtClean="0"/>
              <a:t>1</a:t>
            </a:fld>
            <a:endParaRPr lang="el-GR"/>
          </a:p>
        </p:txBody>
      </p:sp>
    </p:spTree>
    <p:extLst>
      <p:ext uri="{BB962C8B-B14F-4D97-AF65-F5344CB8AC3E}">
        <p14:creationId xmlns:p14="http://schemas.microsoft.com/office/powerpoint/2010/main" val="35784740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03301121-1D0A-47C8-BB1B-2C100789F697}" type="slidenum">
              <a:rPr lang="el-GR" smtClean="0"/>
              <a:t>2</a:t>
            </a:fld>
            <a:endParaRPr lang="el-GR"/>
          </a:p>
        </p:txBody>
      </p:sp>
    </p:spTree>
    <p:extLst>
      <p:ext uri="{BB962C8B-B14F-4D97-AF65-F5344CB8AC3E}">
        <p14:creationId xmlns:p14="http://schemas.microsoft.com/office/powerpoint/2010/main" val="39513420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This is why the role of dietitians in healthcare systems is VITAL— as advocates, experts, and leaders in delivering optimal nutrition care to all who need it.</a:t>
            </a:r>
            <a:endParaRPr lang="en-US" b="0" dirty="0">
              <a:effectLst/>
            </a:endParaRPr>
          </a:p>
          <a:p>
            <a:br>
              <a:rPr lang="en-US" dirty="0"/>
            </a:br>
            <a:endParaRPr lang="el-GR" dirty="0"/>
          </a:p>
        </p:txBody>
      </p:sp>
      <p:sp>
        <p:nvSpPr>
          <p:cNvPr id="4" name="Θέση αριθμού διαφάνειας 3"/>
          <p:cNvSpPr>
            <a:spLocks noGrp="1"/>
          </p:cNvSpPr>
          <p:nvPr>
            <p:ph type="sldNum" sz="quarter" idx="5"/>
          </p:nvPr>
        </p:nvSpPr>
        <p:spPr/>
        <p:txBody>
          <a:bodyPr/>
          <a:lstStyle/>
          <a:p>
            <a:fld id="{03301121-1D0A-47C8-BB1B-2C100789F697}" type="slidenum">
              <a:rPr lang="el-GR" smtClean="0"/>
              <a:t>3</a:t>
            </a:fld>
            <a:endParaRPr lang="el-GR"/>
          </a:p>
        </p:txBody>
      </p:sp>
    </p:spTree>
    <p:extLst>
      <p:ext uri="{BB962C8B-B14F-4D97-AF65-F5344CB8AC3E}">
        <p14:creationId xmlns:p14="http://schemas.microsoft.com/office/powerpoint/2010/main" val="11547314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03301121-1D0A-47C8-BB1B-2C100789F697}" type="slidenum">
              <a:rPr lang="el-GR" smtClean="0"/>
              <a:t>5</a:t>
            </a:fld>
            <a:endParaRPr lang="el-GR"/>
          </a:p>
        </p:txBody>
      </p:sp>
    </p:spTree>
    <p:extLst>
      <p:ext uri="{BB962C8B-B14F-4D97-AF65-F5344CB8AC3E}">
        <p14:creationId xmlns:p14="http://schemas.microsoft.com/office/powerpoint/2010/main" val="2398514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dirty="0"/>
              <a:t>6. FOR EXAMPLE &gt;&gt;Ensuring adequate inpatient nutrition through the institutional protection of mealtimes, the systematic provision of snacks, and the availability of supplementary meals in cases of missed regular meals due to diagnostic procedures or other clinical reasons. Additional measures include offering patients the ability to select from a range of menu options and implementing structured support mechanisms for individuals unable to feed themselves, such as the allocation of additional nursing staff, engagement of trained volunteers, and the early identification of patients requiring assisted feeding</a:t>
            </a:r>
            <a:endParaRPr lang="el-GR" dirty="0"/>
          </a:p>
        </p:txBody>
      </p:sp>
      <p:sp>
        <p:nvSpPr>
          <p:cNvPr id="4" name="Θέση αριθμού διαφάνειας 3"/>
          <p:cNvSpPr>
            <a:spLocks noGrp="1"/>
          </p:cNvSpPr>
          <p:nvPr>
            <p:ph type="sldNum" sz="quarter" idx="5"/>
          </p:nvPr>
        </p:nvSpPr>
        <p:spPr/>
        <p:txBody>
          <a:bodyPr/>
          <a:lstStyle/>
          <a:p>
            <a:fld id="{03301121-1D0A-47C8-BB1B-2C100789F697}" type="slidenum">
              <a:rPr lang="el-GR" smtClean="0"/>
              <a:t>6</a:t>
            </a:fld>
            <a:endParaRPr lang="el-GR"/>
          </a:p>
        </p:txBody>
      </p:sp>
    </p:spTree>
    <p:extLst>
      <p:ext uri="{BB962C8B-B14F-4D97-AF65-F5344CB8AC3E}">
        <p14:creationId xmlns:p14="http://schemas.microsoft.com/office/powerpoint/2010/main" val="28184630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03301121-1D0A-47C8-BB1B-2C100789F697}" type="slidenum">
              <a:rPr lang="el-GR" smtClean="0"/>
              <a:t>7</a:t>
            </a:fld>
            <a:endParaRPr lang="el-GR"/>
          </a:p>
        </p:txBody>
      </p:sp>
    </p:spTree>
    <p:extLst>
      <p:ext uri="{BB962C8B-B14F-4D97-AF65-F5344CB8AC3E}">
        <p14:creationId xmlns:p14="http://schemas.microsoft.com/office/powerpoint/2010/main" val="7541723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5/2/2025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sp>
      <p:sp>
        <p:nvSpPr>
          <p:cNvPr id="3" name="Freeform 3" descr="Afbeelding met tekst, Lettertype, schermopname, Elektrisch blauw  Door AI gegenereerde inhoud is mogelijk onjuist."/>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4"/>
            <a:stretch>
              <a:fillRect/>
            </a:stretch>
          </a:blipFill>
        </p:spPr>
      </p:sp>
      <p:grpSp>
        <p:nvGrpSpPr>
          <p:cNvPr id="4" name="Group 4"/>
          <p:cNvGrpSpPr/>
          <p:nvPr/>
        </p:nvGrpSpPr>
        <p:grpSpPr>
          <a:xfrm>
            <a:off x="14874787" y="8389261"/>
            <a:ext cx="3258020" cy="1157254"/>
            <a:chOff x="0" y="0"/>
            <a:chExt cx="858079" cy="304791"/>
          </a:xfrm>
        </p:grpSpPr>
        <p:sp>
          <p:nvSpPr>
            <p:cNvPr id="5" name="Freeform 5"/>
            <p:cNvSpPr/>
            <p:nvPr/>
          </p:nvSpPr>
          <p:spPr>
            <a:xfrm>
              <a:off x="0" y="0"/>
              <a:ext cx="858079" cy="304791"/>
            </a:xfrm>
            <a:custGeom>
              <a:avLst/>
              <a:gdLst/>
              <a:ahLst/>
              <a:cxnLst/>
              <a:rect l="l" t="t" r="r" b="b"/>
              <a:pathLst>
                <a:path w="858079" h="304791">
                  <a:moveTo>
                    <a:pt x="0" y="0"/>
                  </a:moveTo>
                  <a:lnTo>
                    <a:pt x="858079" y="0"/>
                  </a:lnTo>
                  <a:lnTo>
                    <a:pt x="858079" y="304791"/>
                  </a:lnTo>
                  <a:lnTo>
                    <a:pt x="0" y="304791"/>
                  </a:lnTo>
                  <a:close/>
                </a:path>
              </a:pathLst>
            </a:custGeom>
            <a:solidFill>
              <a:srgbClr val="FFFFFF"/>
            </a:solidFill>
          </p:spPr>
        </p:sp>
        <p:sp>
          <p:nvSpPr>
            <p:cNvPr id="6" name="TextBox 6"/>
            <p:cNvSpPr txBox="1"/>
            <p:nvPr/>
          </p:nvSpPr>
          <p:spPr>
            <a:xfrm>
              <a:off x="0" y="-38100"/>
              <a:ext cx="858079" cy="342891"/>
            </a:xfrm>
            <a:prstGeom prst="rect">
              <a:avLst/>
            </a:prstGeom>
          </p:spPr>
          <p:txBody>
            <a:bodyPr lIns="50800" tIns="50800" rIns="50800" bIns="50800" rtlCol="0" anchor="ctr"/>
            <a:lstStyle/>
            <a:p>
              <a:pPr algn="ctr">
                <a:lnSpc>
                  <a:spcPts val="2659"/>
                </a:lnSpc>
              </a:pPr>
              <a:endParaRPr/>
            </a:p>
          </p:txBody>
        </p:sp>
      </p:grpSp>
      <p:sp>
        <p:nvSpPr>
          <p:cNvPr id="7" name="Freeform 7"/>
          <p:cNvSpPr/>
          <p:nvPr/>
        </p:nvSpPr>
        <p:spPr>
          <a:xfrm>
            <a:off x="15067858" y="8389261"/>
            <a:ext cx="2871878" cy="942367"/>
          </a:xfrm>
          <a:custGeom>
            <a:avLst/>
            <a:gdLst/>
            <a:ahLst/>
            <a:cxnLst/>
            <a:rect l="l" t="t" r="r" b="b"/>
            <a:pathLst>
              <a:path w="2871878" h="942367">
                <a:moveTo>
                  <a:pt x="0" y="0"/>
                </a:moveTo>
                <a:lnTo>
                  <a:pt x="2871878" y="0"/>
                </a:lnTo>
                <a:lnTo>
                  <a:pt x="2871878" y="942367"/>
                </a:lnTo>
                <a:lnTo>
                  <a:pt x="0" y="942367"/>
                </a:lnTo>
                <a:lnTo>
                  <a:pt x="0" y="0"/>
                </a:lnTo>
                <a:close/>
              </a:path>
            </a:pathLst>
          </a:custGeom>
          <a:blipFill>
            <a:blip r:embed="rId5"/>
            <a:stretch>
              <a:fillRect/>
            </a:stretch>
          </a:blipFill>
        </p:spPr>
      </p:sp>
      <p:sp>
        <p:nvSpPr>
          <p:cNvPr id="9" name="TextBox 8">
            <a:extLst>
              <a:ext uri="{FF2B5EF4-FFF2-40B4-BE49-F238E27FC236}">
                <a16:creationId xmlns:a16="http://schemas.microsoft.com/office/drawing/2014/main" id="{F49C2BC9-5BF2-40CB-AA86-556EB309D6BC}"/>
              </a:ext>
            </a:extLst>
          </p:cNvPr>
          <p:cNvSpPr txBox="1"/>
          <p:nvPr/>
        </p:nvSpPr>
        <p:spPr>
          <a:xfrm>
            <a:off x="155193" y="9321188"/>
            <a:ext cx="8101446" cy="954107"/>
          </a:xfrm>
          <a:prstGeom prst="rect">
            <a:avLst/>
          </a:prstGeom>
          <a:noFill/>
        </p:spPr>
        <p:txBody>
          <a:bodyPr wrap="square" rtlCol="0">
            <a:spAutoFit/>
          </a:bodyPr>
          <a:lstStyle/>
          <a:p>
            <a:r>
              <a:rPr lang="en-US" sz="2800" b="1" dirty="0"/>
              <a:t>Dr. Theodora E. (</a:t>
            </a:r>
            <a:r>
              <a:rPr lang="en-US" sz="2800" b="1" dirty="0" err="1"/>
              <a:t>Dorina</a:t>
            </a:r>
            <a:r>
              <a:rPr lang="en-US" sz="2800" b="1" dirty="0"/>
              <a:t>) </a:t>
            </a:r>
            <a:r>
              <a:rPr lang="en-US" sz="2800" b="1" dirty="0" err="1"/>
              <a:t>Sialvera</a:t>
            </a:r>
            <a:r>
              <a:rPr lang="en-US" sz="2800" b="1" dirty="0"/>
              <a:t>, MSc, PhD, Post-Doc</a:t>
            </a:r>
          </a:p>
          <a:p>
            <a:r>
              <a:rPr lang="en-US" sz="2800" b="1" dirty="0"/>
              <a:t>ONCA Delegate, HDA, Greece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sp>
      <p:sp>
        <p:nvSpPr>
          <p:cNvPr id="3" name="Freeform 3"/>
          <p:cNvSpPr/>
          <p:nvPr/>
        </p:nvSpPr>
        <p:spPr>
          <a:xfrm>
            <a:off x="12277007" y="354536"/>
            <a:ext cx="2707530" cy="1348328"/>
          </a:xfrm>
          <a:custGeom>
            <a:avLst/>
            <a:gdLst/>
            <a:ahLst/>
            <a:cxnLst/>
            <a:rect l="l" t="t" r="r" b="b"/>
            <a:pathLst>
              <a:path w="2707530" h="1348328">
                <a:moveTo>
                  <a:pt x="0" y="0"/>
                </a:moveTo>
                <a:lnTo>
                  <a:pt x="2707530" y="0"/>
                </a:lnTo>
                <a:lnTo>
                  <a:pt x="2707530" y="1348328"/>
                </a:lnTo>
                <a:lnTo>
                  <a:pt x="0" y="1348328"/>
                </a:lnTo>
                <a:lnTo>
                  <a:pt x="0" y="0"/>
                </a:lnTo>
                <a:close/>
              </a:path>
            </a:pathLst>
          </a:custGeom>
          <a:blipFill>
            <a:blip r:embed="rId4"/>
            <a:stretch>
              <a:fillRect l="-21153" t="-48414" r="-26773" b="-51637"/>
            </a:stretch>
          </a:blipFill>
        </p:spPr>
      </p:sp>
      <p:sp>
        <p:nvSpPr>
          <p:cNvPr id="4" name="TextBox 3">
            <a:extLst>
              <a:ext uri="{FF2B5EF4-FFF2-40B4-BE49-F238E27FC236}">
                <a16:creationId xmlns:a16="http://schemas.microsoft.com/office/drawing/2014/main" id="{B44E6AC6-610F-49D4-A57E-B79C7BDBC2A5}"/>
              </a:ext>
            </a:extLst>
          </p:cNvPr>
          <p:cNvSpPr txBox="1"/>
          <p:nvPr/>
        </p:nvSpPr>
        <p:spPr>
          <a:xfrm>
            <a:off x="2133600" y="1732440"/>
            <a:ext cx="9448800" cy="1323439"/>
          </a:xfrm>
          <a:prstGeom prst="rect">
            <a:avLst/>
          </a:prstGeom>
          <a:noFill/>
        </p:spPr>
        <p:txBody>
          <a:bodyPr wrap="square" rtlCol="0">
            <a:spAutoFit/>
          </a:bodyPr>
          <a:lstStyle/>
          <a:p>
            <a:r>
              <a:rPr lang="en-US" sz="4000" b="1" dirty="0">
                <a:solidFill>
                  <a:schemeClr val="tx2">
                    <a:lumMod val="75000"/>
                  </a:schemeClr>
                </a:solidFill>
              </a:rPr>
              <a:t>Next Steps in Nutritional Policies by Hellenic Dietetic Association (HDA)</a:t>
            </a:r>
            <a:endParaRPr lang="el-GR" sz="4000" b="1" dirty="0">
              <a:solidFill>
                <a:schemeClr val="tx2">
                  <a:lumMod val="75000"/>
                </a:schemeClr>
              </a:solidFill>
            </a:endParaRPr>
          </a:p>
        </p:txBody>
      </p:sp>
      <p:sp>
        <p:nvSpPr>
          <p:cNvPr id="5" name="TextBox 4">
            <a:extLst>
              <a:ext uri="{FF2B5EF4-FFF2-40B4-BE49-F238E27FC236}">
                <a16:creationId xmlns:a16="http://schemas.microsoft.com/office/drawing/2014/main" id="{1C9B94DA-3D71-4346-B14E-3ACE7A03E2F8}"/>
              </a:ext>
            </a:extLst>
          </p:cNvPr>
          <p:cNvSpPr txBox="1"/>
          <p:nvPr/>
        </p:nvSpPr>
        <p:spPr>
          <a:xfrm>
            <a:off x="1905000" y="3855284"/>
            <a:ext cx="15544800" cy="6740307"/>
          </a:xfrm>
          <a:prstGeom prst="rect">
            <a:avLst/>
          </a:prstGeom>
          <a:noFill/>
        </p:spPr>
        <p:txBody>
          <a:bodyPr wrap="square" rtlCol="0">
            <a:spAutoFit/>
          </a:bodyPr>
          <a:lstStyle/>
          <a:p>
            <a:pPr marL="285750" indent="-285750">
              <a:buFontTx/>
              <a:buChar char="-"/>
            </a:pPr>
            <a:r>
              <a:rPr lang="en-US" sz="3600" dirty="0"/>
              <a:t>The Hellenic Dietetic Association (H.D.A.) was established in 1969. It has served as the official representative body of Dietitians – Nutritionists in Greece since 1969 and for the past 50 years.</a:t>
            </a:r>
          </a:p>
          <a:p>
            <a:pPr marL="285750" indent="-285750">
              <a:buFontTx/>
              <a:buChar char="-"/>
            </a:pPr>
            <a:r>
              <a:rPr lang="el-GR" sz="3600" dirty="0"/>
              <a:t>Μ</a:t>
            </a:r>
            <a:r>
              <a:rPr lang="en-US" sz="3600" dirty="0"/>
              <a:t>ember of the European Federation of the Associations of Dietitians (EFAD) since 1982.</a:t>
            </a:r>
            <a:endParaRPr lang="el-GR" sz="3600" dirty="0"/>
          </a:p>
          <a:p>
            <a:pPr marL="285750" indent="-285750">
              <a:buFontTx/>
              <a:buChar char="-"/>
            </a:pPr>
            <a:r>
              <a:rPr lang="en-US" sz="3600" dirty="0"/>
              <a:t>Member of the International Confederation of Dietetic Associations (ICDA) since 1984.</a:t>
            </a:r>
          </a:p>
          <a:p>
            <a:pPr marL="285750" indent="-285750">
              <a:buFontTx/>
              <a:buChar char="-"/>
            </a:pPr>
            <a:r>
              <a:rPr lang="en-US" sz="3600" dirty="0"/>
              <a:t>HDA became the 19th member of the ONCA, following the coordinated efforts of the Hellenic Dietetic Association and GrESPEN</a:t>
            </a:r>
            <a:r>
              <a:rPr lang="el-GR" sz="3600" dirty="0"/>
              <a:t>, </a:t>
            </a:r>
            <a:r>
              <a:rPr lang="en-US" sz="3600" dirty="0"/>
              <a:t>2020.</a:t>
            </a:r>
            <a:endParaRPr lang="el-GR" sz="3600" dirty="0"/>
          </a:p>
          <a:p>
            <a:pPr marL="285750" indent="-285750">
              <a:buFontTx/>
              <a:buChar char="-"/>
            </a:pPr>
            <a:r>
              <a:rPr lang="en-US" sz="3600" dirty="0"/>
              <a:t>HDA was officially recognized as a Public Legal Entity (Legal Entity under Public Law), April 2025.</a:t>
            </a:r>
          </a:p>
          <a:p>
            <a:pPr marL="285750" indent="-285750">
              <a:buFontTx/>
              <a:buChar char="-"/>
            </a:pPr>
            <a:endParaRPr lang="en-US" dirty="0"/>
          </a:p>
          <a:p>
            <a:endParaRPr lang="el-GR" dirty="0"/>
          </a:p>
        </p:txBody>
      </p:sp>
    </p:spTree>
    <p:extLst>
      <p:ext uri="{BB962C8B-B14F-4D97-AF65-F5344CB8AC3E}">
        <p14:creationId xmlns:p14="http://schemas.microsoft.com/office/powerpoint/2010/main" val="41537518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sp>
      <p:sp>
        <p:nvSpPr>
          <p:cNvPr id="3" name="Freeform 3"/>
          <p:cNvSpPr/>
          <p:nvPr/>
        </p:nvSpPr>
        <p:spPr>
          <a:xfrm>
            <a:off x="12277007" y="354536"/>
            <a:ext cx="2707530" cy="1348328"/>
          </a:xfrm>
          <a:custGeom>
            <a:avLst/>
            <a:gdLst/>
            <a:ahLst/>
            <a:cxnLst/>
            <a:rect l="l" t="t" r="r" b="b"/>
            <a:pathLst>
              <a:path w="2707530" h="1348328">
                <a:moveTo>
                  <a:pt x="0" y="0"/>
                </a:moveTo>
                <a:lnTo>
                  <a:pt x="2707530" y="0"/>
                </a:lnTo>
                <a:lnTo>
                  <a:pt x="2707530" y="1348328"/>
                </a:lnTo>
                <a:lnTo>
                  <a:pt x="0" y="1348328"/>
                </a:lnTo>
                <a:lnTo>
                  <a:pt x="0" y="0"/>
                </a:lnTo>
                <a:close/>
              </a:path>
            </a:pathLst>
          </a:custGeom>
          <a:blipFill>
            <a:blip r:embed="rId4"/>
            <a:stretch>
              <a:fillRect l="-21153" t="-48414" r="-26773" b="-51637"/>
            </a:stretch>
          </a:blipFill>
        </p:spPr>
      </p:sp>
      <p:sp>
        <p:nvSpPr>
          <p:cNvPr id="4" name="TextBox 3">
            <a:extLst>
              <a:ext uri="{FF2B5EF4-FFF2-40B4-BE49-F238E27FC236}">
                <a16:creationId xmlns:a16="http://schemas.microsoft.com/office/drawing/2014/main" id="{B44E6AC6-610F-49D4-A57E-B79C7BDBC2A5}"/>
              </a:ext>
            </a:extLst>
          </p:cNvPr>
          <p:cNvSpPr txBox="1"/>
          <p:nvPr/>
        </p:nvSpPr>
        <p:spPr>
          <a:xfrm>
            <a:off x="2057400" y="1395680"/>
            <a:ext cx="14782800" cy="1323439"/>
          </a:xfrm>
          <a:prstGeom prst="rect">
            <a:avLst/>
          </a:prstGeom>
          <a:noFill/>
        </p:spPr>
        <p:txBody>
          <a:bodyPr wrap="square" rtlCol="0">
            <a:spAutoFit/>
          </a:bodyPr>
          <a:lstStyle/>
          <a:p>
            <a:r>
              <a:rPr lang="en-US" sz="4000" b="1" dirty="0">
                <a:solidFill>
                  <a:schemeClr val="tx2">
                    <a:lumMod val="75000"/>
                  </a:schemeClr>
                </a:solidFill>
              </a:rPr>
              <a:t>Why are we concerned about malnutrition, as Hellenic Dietetic Association (HDA) – THE VITAL ROLE OF DIETITIANS</a:t>
            </a:r>
            <a:endParaRPr lang="el-GR" sz="4000" b="1" dirty="0">
              <a:solidFill>
                <a:schemeClr val="tx2">
                  <a:lumMod val="75000"/>
                </a:schemeClr>
              </a:solidFill>
            </a:endParaRPr>
          </a:p>
        </p:txBody>
      </p:sp>
      <p:sp>
        <p:nvSpPr>
          <p:cNvPr id="5" name="TextBox 4">
            <a:extLst>
              <a:ext uri="{FF2B5EF4-FFF2-40B4-BE49-F238E27FC236}">
                <a16:creationId xmlns:a16="http://schemas.microsoft.com/office/drawing/2014/main" id="{1253D103-3B8E-437D-AAD8-D3E4B28E2926}"/>
              </a:ext>
            </a:extLst>
          </p:cNvPr>
          <p:cNvSpPr txBox="1"/>
          <p:nvPr/>
        </p:nvSpPr>
        <p:spPr>
          <a:xfrm>
            <a:off x="1676400" y="2945936"/>
            <a:ext cx="16611600" cy="6986528"/>
          </a:xfrm>
          <a:prstGeom prst="rect">
            <a:avLst/>
          </a:prstGeom>
          <a:noFill/>
        </p:spPr>
        <p:txBody>
          <a:bodyPr wrap="square" rtlCol="0">
            <a:spAutoFit/>
          </a:bodyPr>
          <a:lstStyle/>
          <a:p>
            <a:pPr marL="571500" indent="-571500">
              <a:buFont typeface="Wingdings" panose="05000000000000000000" pitchFamily="2" charset="2"/>
              <a:buChar char="ü"/>
            </a:pPr>
            <a:r>
              <a:rPr lang="en-US" sz="3200" dirty="0"/>
              <a:t>Malnutrition can significantly affect both individuals (inpatients and out patients) and public health systems.</a:t>
            </a:r>
          </a:p>
          <a:p>
            <a:pPr marL="571500" indent="-571500">
              <a:buFont typeface="Wingdings" panose="05000000000000000000" pitchFamily="2" charset="2"/>
              <a:buChar char="ü"/>
            </a:pPr>
            <a:r>
              <a:rPr lang="en-US" sz="3200" dirty="0"/>
              <a:t> For the </a:t>
            </a:r>
            <a:r>
              <a:rPr lang="en-US" sz="3200" b="1" dirty="0"/>
              <a:t>individual,</a:t>
            </a:r>
            <a:r>
              <a:rPr lang="en-US" sz="3200" dirty="0"/>
              <a:t> it may result in:</a:t>
            </a:r>
          </a:p>
          <a:p>
            <a:pPr marL="1028700" lvl="1" indent="-571500">
              <a:buFont typeface="Courier New" panose="02070309020205020404" pitchFamily="49" charset="0"/>
              <a:buChar char="o"/>
            </a:pPr>
            <a:r>
              <a:rPr lang="en-US" sz="3200" dirty="0"/>
              <a:t>the loss of muscle mass and strength, </a:t>
            </a:r>
          </a:p>
          <a:p>
            <a:pPr marL="1028700" lvl="1" indent="-571500">
              <a:buFont typeface="Courier New" panose="02070309020205020404" pitchFamily="49" charset="0"/>
              <a:buChar char="o"/>
            </a:pPr>
            <a:r>
              <a:rPr lang="en-US" sz="3200" dirty="0"/>
              <a:t>reduced mobility</a:t>
            </a:r>
          </a:p>
          <a:p>
            <a:pPr marL="1028700" lvl="1" indent="-571500">
              <a:buFont typeface="Courier New" panose="02070309020205020404" pitchFamily="49" charset="0"/>
              <a:buChar char="o"/>
            </a:pPr>
            <a:r>
              <a:rPr lang="en-US" sz="3200" dirty="0"/>
              <a:t>increased risk of falls and fractures. </a:t>
            </a:r>
          </a:p>
          <a:p>
            <a:pPr marL="1028700" lvl="1" indent="-571500">
              <a:buFont typeface="Courier New" panose="02070309020205020404" pitchFamily="49" charset="0"/>
              <a:buChar char="o"/>
            </a:pPr>
            <a:r>
              <a:rPr lang="en-US" sz="3200" dirty="0"/>
              <a:t>impair immune function, heighten susceptibility to infections,</a:t>
            </a:r>
          </a:p>
          <a:p>
            <a:pPr marL="1028700" lvl="1" indent="-571500">
              <a:buFont typeface="Courier New" panose="02070309020205020404" pitchFamily="49" charset="0"/>
              <a:buChar char="o"/>
            </a:pPr>
            <a:r>
              <a:rPr lang="en-US" sz="3200" dirty="0"/>
              <a:t>deteriorate quality of life due to diminished self-care ability and negative impacts on mental health.</a:t>
            </a:r>
          </a:p>
          <a:p>
            <a:pPr marL="571500" indent="-571500">
              <a:buFont typeface="Wingdings" panose="05000000000000000000" pitchFamily="2" charset="2"/>
              <a:buChar char="ü"/>
            </a:pPr>
            <a:r>
              <a:rPr lang="en-US" sz="3200" dirty="0"/>
              <a:t>For </a:t>
            </a:r>
            <a:r>
              <a:rPr lang="en-US" sz="3200" b="1" dirty="0"/>
              <a:t>the state</a:t>
            </a:r>
            <a:r>
              <a:rPr lang="en-US" sz="3200" dirty="0"/>
              <a:t>, malnutrition imposes a substantial burden on the healthcare system. It is associated with:</a:t>
            </a:r>
          </a:p>
          <a:p>
            <a:pPr marL="1028700" lvl="1" indent="-571500">
              <a:buFont typeface="Courier New" panose="02070309020205020404" pitchFamily="49" charset="0"/>
              <a:buChar char="o"/>
            </a:pPr>
            <a:r>
              <a:rPr lang="en-US" sz="3200" dirty="0"/>
              <a:t>increased hospitalization rates, </a:t>
            </a:r>
          </a:p>
          <a:p>
            <a:pPr marL="1028700" lvl="1" indent="-571500">
              <a:buFont typeface="Courier New" panose="02070309020205020404" pitchFamily="49" charset="0"/>
              <a:buChar char="o"/>
            </a:pPr>
            <a:r>
              <a:rPr lang="en-US" sz="3200" dirty="0"/>
              <a:t>higher risk of post-operative complications, </a:t>
            </a:r>
          </a:p>
          <a:p>
            <a:pPr marL="1028700" lvl="1" indent="-571500">
              <a:buFont typeface="Courier New" panose="02070309020205020404" pitchFamily="49" charset="0"/>
              <a:buChar char="o"/>
            </a:pPr>
            <a:r>
              <a:rPr lang="en-US" sz="3200" dirty="0"/>
              <a:t>longer hospital stays—thereby increasing the use of healthcare resources and financial costs.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sp>
        <p:nvSpPr>
          <p:cNvPr id="3" name="Freeform 3"/>
          <p:cNvSpPr/>
          <p:nvPr/>
        </p:nvSpPr>
        <p:spPr>
          <a:xfrm>
            <a:off x="12277007" y="354536"/>
            <a:ext cx="2707530" cy="1348328"/>
          </a:xfrm>
          <a:custGeom>
            <a:avLst/>
            <a:gdLst/>
            <a:ahLst/>
            <a:cxnLst/>
            <a:rect l="l" t="t" r="r" b="b"/>
            <a:pathLst>
              <a:path w="2707530" h="1348328">
                <a:moveTo>
                  <a:pt x="0" y="0"/>
                </a:moveTo>
                <a:lnTo>
                  <a:pt x="2707530" y="0"/>
                </a:lnTo>
                <a:lnTo>
                  <a:pt x="2707530" y="1348328"/>
                </a:lnTo>
                <a:lnTo>
                  <a:pt x="0" y="1348328"/>
                </a:lnTo>
                <a:lnTo>
                  <a:pt x="0" y="0"/>
                </a:lnTo>
                <a:close/>
              </a:path>
            </a:pathLst>
          </a:custGeom>
          <a:blipFill>
            <a:blip r:embed="rId3"/>
            <a:stretch>
              <a:fillRect l="-21153" t="-48414" r="-26773" b="-51637"/>
            </a:stretch>
          </a:blipFill>
        </p:spPr>
      </p:sp>
      <p:sp>
        <p:nvSpPr>
          <p:cNvPr id="4" name="TextBox 3">
            <a:extLst>
              <a:ext uri="{FF2B5EF4-FFF2-40B4-BE49-F238E27FC236}">
                <a16:creationId xmlns:a16="http://schemas.microsoft.com/office/drawing/2014/main" id="{B44E6AC6-610F-49D4-A57E-B79C7BDBC2A5}"/>
              </a:ext>
            </a:extLst>
          </p:cNvPr>
          <p:cNvSpPr txBox="1"/>
          <p:nvPr/>
        </p:nvSpPr>
        <p:spPr>
          <a:xfrm>
            <a:off x="2057399" y="1709009"/>
            <a:ext cx="12927137" cy="707886"/>
          </a:xfrm>
          <a:prstGeom prst="rect">
            <a:avLst/>
          </a:prstGeom>
          <a:noFill/>
        </p:spPr>
        <p:txBody>
          <a:bodyPr wrap="square" rtlCol="0">
            <a:spAutoFit/>
          </a:bodyPr>
          <a:lstStyle/>
          <a:p>
            <a:r>
              <a:rPr lang="en-US" sz="4000" b="1" dirty="0">
                <a:solidFill>
                  <a:schemeClr val="tx2">
                    <a:lumMod val="75000"/>
                  </a:schemeClr>
                </a:solidFill>
              </a:rPr>
              <a:t>What is the current reality regarding malnutrition in Greece</a:t>
            </a:r>
            <a:endParaRPr lang="el-GR" sz="4000" b="1" dirty="0">
              <a:solidFill>
                <a:schemeClr val="tx2">
                  <a:lumMod val="75000"/>
                </a:schemeClr>
              </a:solidFill>
            </a:endParaRPr>
          </a:p>
        </p:txBody>
      </p:sp>
      <p:sp>
        <p:nvSpPr>
          <p:cNvPr id="5" name="TextBox 4">
            <a:extLst>
              <a:ext uri="{FF2B5EF4-FFF2-40B4-BE49-F238E27FC236}">
                <a16:creationId xmlns:a16="http://schemas.microsoft.com/office/drawing/2014/main" id="{43D259A5-F5F8-414F-8774-3306FC7B7A43}"/>
              </a:ext>
            </a:extLst>
          </p:cNvPr>
          <p:cNvSpPr txBox="1"/>
          <p:nvPr/>
        </p:nvSpPr>
        <p:spPr>
          <a:xfrm>
            <a:off x="2057399" y="3411873"/>
            <a:ext cx="14630400" cy="5016758"/>
          </a:xfrm>
          <a:prstGeom prst="rect">
            <a:avLst/>
          </a:prstGeom>
          <a:noFill/>
        </p:spPr>
        <p:txBody>
          <a:bodyPr wrap="square" rtlCol="0">
            <a:spAutoFit/>
          </a:bodyPr>
          <a:lstStyle/>
          <a:p>
            <a:r>
              <a:rPr lang="en-US" sz="3200" dirty="0"/>
              <a:t>Unfortunately, in Greece, malnutrition is often underdiagnosed and not adequately or promptly treated. </a:t>
            </a:r>
          </a:p>
          <a:p>
            <a:pPr marL="457200" indent="-457200">
              <a:buFont typeface="Wingdings" panose="05000000000000000000" pitchFamily="2" charset="2"/>
              <a:buChar char="Ø"/>
            </a:pPr>
            <a:r>
              <a:rPr lang="en-US" sz="3200" dirty="0"/>
              <a:t>Individuals often receive support only after their nutritional status has significantly deteriorated. </a:t>
            </a:r>
          </a:p>
          <a:p>
            <a:pPr marL="457200" indent="-457200">
              <a:buFont typeface="Wingdings" panose="05000000000000000000" pitchFamily="2" charset="2"/>
              <a:buChar char="Ø"/>
            </a:pPr>
            <a:r>
              <a:rPr lang="en-US" sz="3200" dirty="0"/>
              <a:t>HDA through Malnutrition Awareness Week </a:t>
            </a:r>
            <a:r>
              <a:rPr lang="en-US" sz="3200" dirty="0" err="1"/>
              <a:t>aimes</a:t>
            </a:r>
            <a:r>
              <a:rPr lang="en-US" sz="3200" dirty="0"/>
              <a:t> to raise awareness for malnutrition, among policymakers, healthcare professionals, and the public about its importance.</a:t>
            </a:r>
            <a:endParaRPr lang="el-GR" sz="3200" dirty="0"/>
          </a:p>
          <a:p>
            <a:endParaRPr lang="en-US" sz="3200" dirty="0"/>
          </a:p>
          <a:p>
            <a:r>
              <a:rPr lang="en-US" sz="3200" b="1" u="sng" dirty="0"/>
              <a:t>GOOD NEWS</a:t>
            </a:r>
            <a:r>
              <a:rPr lang="en-US" sz="3200" dirty="0"/>
              <a:t>: New law for Mandatory Nutritional Screening at Hospital Admission, August 2024</a:t>
            </a:r>
            <a:endParaRPr lang="el-GR" sz="3200" dirty="0"/>
          </a:p>
        </p:txBody>
      </p:sp>
    </p:spTree>
    <p:extLst>
      <p:ext uri="{BB962C8B-B14F-4D97-AF65-F5344CB8AC3E}">
        <p14:creationId xmlns:p14="http://schemas.microsoft.com/office/powerpoint/2010/main" val="14764249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sp>
      <p:sp>
        <p:nvSpPr>
          <p:cNvPr id="3" name="Freeform 3"/>
          <p:cNvSpPr/>
          <p:nvPr/>
        </p:nvSpPr>
        <p:spPr>
          <a:xfrm>
            <a:off x="12277007" y="354536"/>
            <a:ext cx="2707530" cy="1348328"/>
          </a:xfrm>
          <a:custGeom>
            <a:avLst/>
            <a:gdLst/>
            <a:ahLst/>
            <a:cxnLst/>
            <a:rect l="l" t="t" r="r" b="b"/>
            <a:pathLst>
              <a:path w="2707530" h="1348328">
                <a:moveTo>
                  <a:pt x="0" y="0"/>
                </a:moveTo>
                <a:lnTo>
                  <a:pt x="2707530" y="0"/>
                </a:lnTo>
                <a:lnTo>
                  <a:pt x="2707530" y="1348328"/>
                </a:lnTo>
                <a:lnTo>
                  <a:pt x="0" y="1348328"/>
                </a:lnTo>
                <a:lnTo>
                  <a:pt x="0" y="0"/>
                </a:lnTo>
                <a:close/>
              </a:path>
            </a:pathLst>
          </a:custGeom>
          <a:blipFill>
            <a:blip r:embed="rId4"/>
            <a:stretch>
              <a:fillRect l="-21153" t="-48414" r="-26773" b="-51637"/>
            </a:stretch>
          </a:blipFill>
        </p:spPr>
      </p:sp>
      <p:sp>
        <p:nvSpPr>
          <p:cNvPr id="4" name="TextBox 3">
            <a:extLst>
              <a:ext uri="{FF2B5EF4-FFF2-40B4-BE49-F238E27FC236}">
                <a16:creationId xmlns:a16="http://schemas.microsoft.com/office/drawing/2014/main" id="{B44E6AC6-610F-49D4-A57E-B79C7BDBC2A5}"/>
              </a:ext>
            </a:extLst>
          </p:cNvPr>
          <p:cNvSpPr txBox="1"/>
          <p:nvPr/>
        </p:nvSpPr>
        <p:spPr>
          <a:xfrm>
            <a:off x="1828800" y="1247778"/>
            <a:ext cx="15544800" cy="1323439"/>
          </a:xfrm>
          <a:prstGeom prst="rect">
            <a:avLst/>
          </a:prstGeom>
          <a:noFill/>
        </p:spPr>
        <p:txBody>
          <a:bodyPr wrap="square" rtlCol="0">
            <a:spAutoFit/>
          </a:bodyPr>
          <a:lstStyle/>
          <a:p>
            <a:r>
              <a:rPr lang="en-US" sz="4000" b="1" dirty="0">
                <a:solidFill>
                  <a:schemeClr val="tx2">
                    <a:lumMod val="75000"/>
                  </a:schemeClr>
                </a:solidFill>
              </a:rPr>
              <a:t>Next Steps in Nutritional Policies. A Strategic Initiative by the Hellenic Dietetic Association (H.D.A.)</a:t>
            </a:r>
            <a:endParaRPr lang="el-GR" sz="4000" b="1" dirty="0">
              <a:solidFill>
                <a:schemeClr val="tx2">
                  <a:lumMod val="75000"/>
                </a:schemeClr>
              </a:solidFill>
            </a:endParaRPr>
          </a:p>
        </p:txBody>
      </p:sp>
      <p:sp>
        <p:nvSpPr>
          <p:cNvPr id="5" name="TextBox 4">
            <a:extLst>
              <a:ext uri="{FF2B5EF4-FFF2-40B4-BE49-F238E27FC236}">
                <a16:creationId xmlns:a16="http://schemas.microsoft.com/office/drawing/2014/main" id="{F7956293-95AF-4F29-9CD1-13F1D42FED2E}"/>
              </a:ext>
            </a:extLst>
          </p:cNvPr>
          <p:cNvSpPr txBox="1"/>
          <p:nvPr/>
        </p:nvSpPr>
        <p:spPr>
          <a:xfrm>
            <a:off x="2095500" y="2638159"/>
            <a:ext cx="15011400" cy="7048083"/>
          </a:xfrm>
          <a:prstGeom prst="rect">
            <a:avLst/>
          </a:prstGeom>
          <a:noFill/>
        </p:spPr>
        <p:txBody>
          <a:bodyPr wrap="square" rtlCol="0">
            <a:spAutoFit/>
          </a:bodyPr>
          <a:lstStyle/>
          <a:p>
            <a:r>
              <a:rPr lang="en-US" sz="3600" b="1" dirty="0"/>
              <a:t>Policy Proposals for Addressing Malnutrition in Healthcare Settings </a:t>
            </a:r>
          </a:p>
          <a:p>
            <a:pPr marL="742950" indent="-742950">
              <a:buAutoNum type="arabicPeriod"/>
            </a:pPr>
            <a:r>
              <a:rPr lang="en-US" sz="3200" b="1" dirty="0"/>
              <a:t>Integration of Mandatory Nutritional Screening at Hospital Admission</a:t>
            </a:r>
            <a:r>
              <a:rPr lang="en-US" sz="3200" dirty="0"/>
              <a:t>. Implement mandatory nutritional screening within the first 48 hours of admission in at least 50% of public and private hospitals, with the ultimate goal of universal implementation across all healthcare institutions.</a:t>
            </a:r>
          </a:p>
          <a:p>
            <a:pPr marL="742950" indent="-742950">
              <a:buAutoNum type="arabicPeriod"/>
            </a:pPr>
            <a:r>
              <a:rPr lang="en-US" sz="3200" b="1" dirty="0"/>
              <a:t>Promotion of National Policy for Universal Nutrition Screening</a:t>
            </a:r>
            <a:r>
              <a:rPr lang="en-US" sz="3200" dirty="0"/>
              <a:t>. Advocate for a national policy mandating the systematic use of validated nutrition screening tools in all hospitals—public and private—within 48 hours of patient admission, to ensure early identification of those at nutritional risk. </a:t>
            </a:r>
          </a:p>
          <a:p>
            <a:pPr marL="742950" indent="-742950">
              <a:buAutoNum type="arabicPeriod"/>
            </a:pPr>
            <a:r>
              <a:rPr lang="en-US" sz="3200" b="1" dirty="0"/>
              <a:t>Healthcare Professional Training in Malnutrition Recognition &amp; Management. </a:t>
            </a:r>
            <a:r>
              <a:rPr lang="en-US" sz="3200" dirty="0"/>
              <a:t>Develop and deliver training programs for healthcare professionals on the recognition, assessment, and management of malnutrition. Educational materials will be created by the Hellenic Dietetic Association (H.D.A.) in collaboration with relevant scientific and medical bodies.</a:t>
            </a:r>
            <a:endParaRPr lang="el-GR" sz="3200" dirty="0"/>
          </a:p>
        </p:txBody>
      </p:sp>
    </p:spTree>
    <p:extLst>
      <p:ext uri="{BB962C8B-B14F-4D97-AF65-F5344CB8AC3E}">
        <p14:creationId xmlns:p14="http://schemas.microsoft.com/office/powerpoint/2010/main" val="10687302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sp>
      <p:sp>
        <p:nvSpPr>
          <p:cNvPr id="3" name="Freeform 3"/>
          <p:cNvSpPr/>
          <p:nvPr/>
        </p:nvSpPr>
        <p:spPr>
          <a:xfrm>
            <a:off x="12277007" y="354536"/>
            <a:ext cx="2707530" cy="1348328"/>
          </a:xfrm>
          <a:custGeom>
            <a:avLst/>
            <a:gdLst/>
            <a:ahLst/>
            <a:cxnLst/>
            <a:rect l="l" t="t" r="r" b="b"/>
            <a:pathLst>
              <a:path w="2707530" h="1348328">
                <a:moveTo>
                  <a:pt x="0" y="0"/>
                </a:moveTo>
                <a:lnTo>
                  <a:pt x="2707530" y="0"/>
                </a:lnTo>
                <a:lnTo>
                  <a:pt x="2707530" y="1348328"/>
                </a:lnTo>
                <a:lnTo>
                  <a:pt x="0" y="1348328"/>
                </a:lnTo>
                <a:lnTo>
                  <a:pt x="0" y="0"/>
                </a:lnTo>
                <a:close/>
              </a:path>
            </a:pathLst>
          </a:custGeom>
          <a:blipFill>
            <a:blip r:embed="rId4"/>
            <a:stretch>
              <a:fillRect l="-21153" t="-48414" r="-26773" b="-51637"/>
            </a:stretch>
          </a:blipFill>
        </p:spPr>
      </p:sp>
      <p:sp>
        <p:nvSpPr>
          <p:cNvPr id="4" name="TextBox 3">
            <a:extLst>
              <a:ext uri="{FF2B5EF4-FFF2-40B4-BE49-F238E27FC236}">
                <a16:creationId xmlns:a16="http://schemas.microsoft.com/office/drawing/2014/main" id="{B44E6AC6-610F-49D4-A57E-B79C7BDBC2A5}"/>
              </a:ext>
            </a:extLst>
          </p:cNvPr>
          <p:cNvSpPr txBox="1"/>
          <p:nvPr/>
        </p:nvSpPr>
        <p:spPr>
          <a:xfrm>
            <a:off x="1828800" y="1657122"/>
            <a:ext cx="15925800" cy="707886"/>
          </a:xfrm>
          <a:prstGeom prst="rect">
            <a:avLst/>
          </a:prstGeom>
          <a:noFill/>
        </p:spPr>
        <p:txBody>
          <a:bodyPr wrap="square" rtlCol="0">
            <a:spAutoFit/>
          </a:bodyPr>
          <a:lstStyle/>
          <a:p>
            <a:r>
              <a:rPr lang="en-US" sz="4000" b="1" dirty="0">
                <a:solidFill>
                  <a:schemeClr val="tx2">
                    <a:lumMod val="75000"/>
                  </a:schemeClr>
                </a:solidFill>
              </a:rPr>
              <a:t>Next Steps in Nutritional Policies by Hellenic Dietetic Association (HDA)</a:t>
            </a:r>
            <a:endParaRPr lang="el-GR" sz="4000" b="1" dirty="0">
              <a:solidFill>
                <a:schemeClr val="tx2">
                  <a:lumMod val="75000"/>
                </a:schemeClr>
              </a:solidFill>
            </a:endParaRPr>
          </a:p>
        </p:txBody>
      </p:sp>
      <p:sp>
        <p:nvSpPr>
          <p:cNvPr id="5" name="TextBox 4">
            <a:extLst>
              <a:ext uri="{FF2B5EF4-FFF2-40B4-BE49-F238E27FC236}">
                <a16:creationId xmlns:a16="http://schemas.microsoft.com/office/drawing/2014/main" id="{444089D8-A688-40BD-A49D-308BABD90BFD}"/>
              </a:ext>
            </a:extLst>
          </p:cNvPr>
          <p:cNvSpPr txBox="1"/>
          <p:nvPr/>
        </p:nvSpPr>
        <p:spPr>
          <a:xfrm>
            <a:off x="2019300" y="2638159"/>
            <a:ext cx="15544800" cy="7540526"/>
          </a:xfrm>
          <a:prstGeom prst="rect">
            <a:avLst/>
          </a:prstGeom>
          <a:noFill/>
        </p:spPr>
        <p:txBody>
          <a:bodyPr wrap="square" rtlCol="0">
            <a:spAutoFit/>
          </a:bodyPr>
          <a:lstStyle/>
          <a:p>
            <a:r>
              <a:rPr lang="en-US" sz="3600" b="1" dirty="0"/>
              <a:t>Policy Proposals for Addressing Malnutrition in Healthcare Settings</a:t>
            </a:r>
          </a:p>
          <a:p>
            <a:r>
              <a:rPr lang="en-US" sz="3200" b="1" dirty="0"/>
              <a:t>4. Public Awareness Campaign on Malnutrition and Its Consequences. </a:t>
            </a:r>
          </a:p>
          <a:p>
            <a:r>
              <a:rPr lang="en-US" sz="3200" dirty="0"/>
              <a:t>Launch a nationwide public information campaign focused on educating the general population about malnutrition, its causes, warning signs, and health consequences. The campaign should include multimedia content (a short film), social media outreach, and public engagement initiatives.</a:t>
            </a:r>
          </a:p>
          <a:p>
            <a:r>
              <a:rPr lang="en-US" sz="3200" b="1" dirty="0"/>
              <a:t>5. Establishment of a National Malnutrition Registry.</a:t>
            </a:r>
          </a:p>
          <a:p>
            <a:r>
              <a:rPr lang="en-US" sz="3200" dirty="0"/>
              <a:t>Develop and implement a national registry to record cases of malnutrition identified within hospital settings. The registry will provide data to support evidence-based policy decisions and enable the evaluation of nutritional care interventions.</a:t>
            </a:r>
          </a:p>
          <a:p>
            <a:r>
              <a:rPr lang="en-US" sz="3200" b="1" dirty="0"/>
              <a:t>6. Institutional Adoption of Nutritional Care Protocols. </a:t>
            </a:r>
          </a:p>
          <a:p>
            <a:r>
              <a:rPr lang="en-US" sz="3200" dirty="0"/>
              <a:t>Submit a formal proposal to the Ministry of Health and to the Legal Entity for the institutional adoption of clinical nutrition protocols and guidelines. These protocols should align with established European standards for the nutritional support of patients in clinical settings.</a:t>
            </a:r>
          </a:p>
        </p:txBody>
      </p:sp>
    </p:spTree>
    <p:extLst>
      <p:ext uri="{BB962C8B-B14F-4D97-AF65-F5344CB8AC3E}">
        <p14:creationId xmlns:p14="http://schemas.microsoft.com/office/powerpoint/2010/main" val="40892812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sp>
      <p:sp>
        <p:nvSpPr>
          <p:cNvPr id="3" name="Freeform 3"/>
          <p:cNvSpPr/>
          <p:nvPr/>
        </p:nvSpPr>
        <p:spPr>
          <a:xfrm>
            <a:off x="12277007" y="354536"/>
            <a:ext cx="2707530" cy="1348328"/>
          </a:xfrm>
          <a:custGeom>
            <a:avLst/>
            <a:gdLst/>
            <a:ahLst/>
            <a:cxnLst/>
            <a:rect l="l" t="t" r="r" b="b"/>
            <a:pathLst>
              <a:path w="2707530" h="1348328">
                <a:moveTo>
                  <a:pt x="0" y="0"/>
                </a:moveTo>
                <a:lnTo>
                  <a:pt x="2707530" y="0"/>
                </a:lnTo>
                <a:lnTo>
                  <a:pt x="2707530" y="1348328"/>
                </a:lnTo>
                <a:lnTo>
                  <a:pt x="0" y="1348328"/>
                </a:lnTo>
                <a:lnTo>
                  <a:pt x="0" y="0"/>
                </a:lnTo>
                <a:close/>
              </a:path>
            </a:pathLst>
          </a:custGeom>
          <a:blipFill>
            <a:blip r:embed="rId4"/>
            <a:stretch>
              <a:fillRect l="-21153" t="-48414" r="-26773" b="-51637"/>
            </a:stretch>
          </a:blipFill>
        </p:spPr>
      </p:sp>
      <p:sp>
        <p:nvSpPr>
          <p:cNvPr id="4" name="TextBox 3">
            <a:extLst>
              <a:ext uri="{FF2B5EF4-FFF2-40B4-BE49-F238E27FC236}">
                <a16:creationId xmlns:a16="http://schemas.microsoft.com/office/drawing/2014/main" id="{B44E6AC6-610F-49D4-A57E-B79C7BDBC2A5}"/>
              </a:ext>
            </a:extLst>
          </p:cNvPr>
          <p:cNvSpPr txBox="1"/>
          <p:nvPr/>
        </p:nvSpPr>
        <p:spPr>
          <a:xfrm>
            <a:off x="2133600" y="1732440"/>
            <a:ext cx="14478000" cy="1323439"/>
          </a:xfrm>
          <a:prstGeom prst="rect">
            <a:avLst/>
          </a:prstGeom>
          <a:noFill/>
        </p:spPr>
        <p:txBody>
          <a:bodyPr wrap="square" rtlCol="0">
            <a:spAutoFit/>
          </a:bodyPr>
          <a:lstStyle/>
          <a:p>
            <a:r>
              <a:rPr lang="en-US" sz="4000" b="1" dirty="0">
                <a:solidFill>
                  <a:schemeClr val="tx2">
                    <a:lumMod val="75000"/>
                  </a:schemeClr>
                </a:solidFill>
              </a:rPr>
              <a:t>Next Steps in Nutritional Policies by Hellenic Dietetic Association (HDA)</a:t>
            </a:r>
            <a:endParaRPr lang="el-GR" sz="4000" b="1" dirty="0">
              <a:solidFill>
                <a:schemeClr val="tx2">
                  <a:lumMod val="75000"/>
                </a:schemeClr>
              </a:solidFill>
            </a:endParaRPr>
          </a:p>
        </p:txBody>
      </p:sp>
      <p:sp>
        <p:nvSpPr>
          <p:cNvPr id="5" name="TextBox 4">
            <a:extLst>
              <a:ext uri="{FF2B5EF4-FFF2-40B4-BE49-F238E27FC236}">
                <a16:creationId xmlns:a16="http://schemas.microsoft.com/office/drawing/2014/main" id="{1C9B94DA-3D71-4346-B14E-3ACE7A03E2F8}"/>
              </a:ext>
            </a:extLst>
          </p:cNvPr>
          <p:cNvSpPr txBox="1"/>
          <p:nvPr/>
        </p:nvSpPr>
        <p:spPr>
          <a:xfrm>
            <a:off x="1905000" y="3855284"/>
            <a:ext cx="15544800" cy="646331"/>
          </a:xfrm>
          <a:prstGeom prst="rect">
            <a:avLst/>
          </a:prstGeom>
          <a:noFill/>
        </p:spPr>
        <p:txBody>
          <a:bodyPr wrap="square" rtlCol="0">
            <a:spAutoFit/>
          </a:bodyPr>
          <a:lstStyle/>
          <a:p>
            <a:pPr marL="285750" indent="-285750">
              <a:buFontTx/>
              <a:buChar char="-"/>
            </a:pPr>
            <a:endParaRPr lang="en-US" dirty="0"/>
          </a:p>
          <a:p>
            <a:endParaRPr lang="el-GR" dirty="0"/>
          </a:p>
        </p:txBody>
      </p:sp>
      <p:sp>
        <p:nvSpPr>
          <p:cNvPr id="6" name="TextBox 5">
            <a:extLst>
              <a:ext uri="{FF2B5EF4-FFF2-40B4-BE49-F238E27FC236}">
                <a16:creationId xmlns:a16="http://schemas.microsoft.com/office/drawing/2014/main" id="{D982AA0D-A6ED-4C8C-B451-5B847BF738F4}"/>
              </a:ext>
            </a:extLst>
          </p:cNvPr>
          <p:cNvSpPr txBox="1"/>
          <p:nvPr/>
        </p:nvSpPr>
        <p:spPr>
          <a:xfrm>
            <a:off x="1917290" y="3373785"/>
            <a:ext cx="15817645" cy="3908762"/>
          </a:xfrm>
          <a:prstGeom prst="rect">
            <a:avLst/>
          </a:prstGeom>
          <a:noFill/>
        </p:spPr>
        <p:txBody>
          <a:bodyPr wrap="square" rtlCol="0">
            <a:spAutoFit/>
          </a:bodyPr>
          <a:lstStyle/>
          <a:p>
            <a:r>
              <a:rPr lang="en-US" sz="3600" b="1" dirty="0"/>
              <a:t>Call to Action</a:t>
            </a:r>
            <a:endParaRPr lang="el-GR" sz="3600" b="1" dirty="0"/>
          </a:p>
          <a:p>
            <a:endParaRPr lang="el-GR" sz="3600" b="1" dirty="0"/>
          </a:p>
          <a:p>
            <a:pPr marL="457200" indent="-457200">
              <a:buFont typeface="Wingdings" panose="05000000000000000000" pitchFamily="2" charset="2"/>
              <a:buChar char="ü"/>
            </a:pPr>
            <a:r>
              <a:rPr lang="en-US" sz="3600" dirty="0"/>
              <a:t>Engage policymakers and healthcare administrators</a:t>
            </a:r>
            <a:endParaRPr lang="el-GR" sz="3600" dirty="0"/>
          </a:p>
          <a:p>
            <a:pPr marL="457200" indent="-457200">
              <a:buFont typeface="Wingdings" panose="05000000000000000000" pitchFamily="2" charset="2"/>
              <a:buChar char="ü"/>
            </a:pPr>
            <a:r>
              <a:rPr lang="en-US" sz="3600" dirty="0"/>
              <a:t>Increase in the number of dietitians in primary and secondary healthcare</a:t>
            </a:r>
            <a:endParaRPr lang="el-GR" sz="3600" dirty="0"/>
          </a:p>
          <a:p>
            <a:pPr marL="457200" indent="-457200">
              <a:buFont typeface="Wingdings" panose="05000000000000000000" pitchFamily="2" charset="2"/>
              <a:buChar char="ü"/>
            </a:pPr>
            <a:r>
              <a:rPr lang="en-US" sz="3600" dirty="0"/>
              <a:t>Expansion of reimbursement cases for Medical Nutrition supplements/ formulations, amendment of the relevant legislation.</a:t>
            </a:r>
            <a:endParaRPr lang="el-GR" sz="3600" dirty="0"/>
          </a:p>
          <a:p>
            <a:endParaRPr lang="el-GR" sz="3200" dirty="0"/>
          </a:p>
        </p:txBody>
      </p:sp>
      <p:sp>
        <p:nvSpPr>
          <p:cNvPr id="7" name="TextBox 6">
            <a:extLst>
              <a:ext uri="{FF2B5EF4-FFF2-40B4-BE49-F238E27FC236}">
                <a16:creationId xmlns:a16="http://schemas.microsoft.com/office/drawing/2014/main" id="{785DA662-0463-4892-944A-C82CD7909B92}"/>
              </a:ext>
            </a:extLst>
          </p:cNvPr>
          <p:cNvSpPr txBox="1"/>
          <p:nvPr/>
        </p:nvSpPr>
        <p:spPr>
          <a:xfrm>
            <a:off x="1917291" y="7876832"/>
            <a:ext cx="11493909" cy="2246769"/>
          </a:xfrm>
          <a:prstGeom prst="rect">
            <a:avLst/>
          </a:prstGeom>
          <a:noFill/>
        </p:spPr>
        <p:txBody>
          <a:bodyPr wrap="square" rtlCol="0">
            <a:spAutoFit/>
          </a:bodyPr>
          <a:lstStyle/>
          <a:p>
            <a:r>
              <a:rPr lang="en-US" sz="2800" dirty="0"/>
              <a:t>Dr. Theodora E. (</a:t>
            </a:r>
            <a:r>
              <a:rPr lang="en-US" sz="2800" dirty="0" err="1"/>
              <a:t>Dorina</a:t>
            </a:r>
            <a:r>
              <a:rPr lang="en-US" sz="2800" dirty="0"/>
              <a:t>) </a:t>
            </a:r>
            <a:r>
              <a:rPr lang="en-US" sz="2800" dirty="0" err="1"/>
              <a:t>Sialvera</a:t>
            </a:r>
            <a:r>
              <a:rPr lang="en-US" sz="2800" dirty="0"/>
              <a:t>, MSc, PhD, Post-Doc</a:t>
            </a:r>
            <a:endParaRPr lang="el-GR" sz="2800" dirty="0"/>
          </a:p>
          <a:p>
            <a:r>
              <a:rPr lang="en-US" sz="2800" dirty="0"/>
              <a:t>Clinical Dietitian – Nutritionist</a:t>
            </a:r>
            <a:r>
              <a:rPr lang="el-GR" sz="2800" dirty="0"/>
              <a:t>, </a:t>
            </a:r>
            <a:r>
              <a:rPr lang="en-US" sz="2800" dirty="0"/>
              <a:t>Head of the Department of Dietetics and Nutrition</a:t>
            </a:r>
            <a:r>
              <a:rPr lang="el-GR" sz="2800" dirty="0"/>
              <a:t>, </a:t>
            </a:r>
            <a:r>
              <a:rPr lang="en-US" sz="2800" dirty="0"/>
              <a:t>General Hospital for Chest Diseases of Athens “</a:t>
            </a:r>
            <a:r>
              <a:rPr lang="en-US" sz="2800" dirty="0" err="1"/>
              <a:t>Sotiria</a:t>
            </a:r>
            <a:r>
              <a:rPr lang="en-US" sz="2800" dirty="0"/>
              <a:t>”</a:t>
            </a:r>
            <a:endParaRPr lang="el-GR" sz="2800" dirty="0"/>
          </a:p>
          <a:p>
            <a:r>
              <a:rPr lang="en-US" sz="2800" dirty="0"/>
              <a:t>Former President of the Hellenic Dietitians and Nutritionists Association (HDA)</a:t>
            </a:r>
            <a:endParaRPr lang="el-GR" sz="2800" dirty="0"/>
          </a:p>
          <a:p>
            <a:r>
              <a:rPr lang="en-US" sz="2800" dirty="0"/>
              <a:t>ONCA delegate HDA</a:t>
            </a:r>
            <a:endParaRPr lang="el-GR" sz="2800" dirty="0"/>
          </a:p>
        </p:txBody>
      </p:sp>
      <p:sp>
        <p:nvSpPr>
          <p:cNvPr id="8" name="Ορθογώνιο 7">
            <a:extLst>
              <a:ext uri="{FF2B5EF4-FFF2-40B4-BE49-F238E27FC236}">
                <a16:creationId xmlns:a16="http://schemas.microsoft.com/office/drawing/2014/main" id="{8B778247-5CD0-4772-A6AB-6200F2F8787C}"/>
              </a:ext>
            </a:extLst>
          </p:cNvPr>
          <p:cNvSpPr/>
          <p:nvPr/>
        </p:nvSpPr>
        <p:spPr>
          <a:xfrm rot="20320308">
            <a:off x="13575998" y="8211348"/>
            <a:ext cx="3837294" cy="923330"/>
          </a:xfrm>
          <a:prstGeom prst="rect">
            <a:avLst/>
          </a:prstGeom>
          <a:noFill/>
        </p:spPr>
        <p:txBody>
          <a:bodyPr wrap="square" lIns="91440" tIns="45720" rIns="91440" bIns="45720">
            <a:spAutoFit/>
          </a:bodyPr>
          <a:lstStyle/>
          <a:p>
            <a:pPr algn="ctr"/>
            <a:r>
              <a:rPr lang="en-US" sz="5400" b="1" cap="none" spc="0" dirty="0">
                <a:ln w="0"/>
                <a:solidFill>
                  <a:schemeClr val="accent1"/>
                </a:solidFill>
                <a:effectLst>
                  <a:outerShdw blurRad="38100" dist="25400" dir="5400000" algn="ctr" rotWithShape="0">
                    <a:srgbClr val="6E747A">
                      <a:alpha val="43000"/>
                    </a:srgbClr>
                  </a:outerShdw>
                </a:effectLst>
              </a:rPr>
              <a:t>Thank you!</a:t>
            </a:r>
            <a:endParaRPr lang="el-GR" sz="5400" b="1" cap="none" spc="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16100409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129</TotalTime>
  <Words>938</Words>
  <Application>Microsoft Office PowerPoint</Application>
  <PresentationFormat>Προσαρμογή</PresentationFormat>
  <Paragraphs>59</Paragraphs>
  <Slides>7</Slides>
  <Notes>6</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7</vt:i4>
      </vt:variant>
    </vt:vector>
  </HeadingPairs>
  <TitlesOfParts>
    <vt:vector size="12" baseType="lpstr">
      <vt:lpstr>Calibri</vt:lpstr>
      <vt:lpstr>Arial</vt:lpstr>
      <vt:lpstr>Wingdings</vt:lpstr>
      <vt:lpstr>Courier New</vt:lpstr>
      <vt:lpstr>Office Theme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ONCA Athens 2025.pptx</dc:title>
  <dc:creator>med01</dc:creator>
  <cp:lastModifiedBy>med01</cp:lastModifiedBy>
  <cp:revision>22</cp:revision>
  <dcterms:created xsi:type="dcterms:W3CDTF">2006-08-16T00:00:00Z</dcterms:created>
  <dcterms:modified xsi:type="dcterms:W3CDTF">2025-05-02T13:04:21Z</dcterms:modified>
  <dc:identifier>DAGlWnBGCG8</dc:identifier>
</cp:coreProperties>
</file>