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86" r:id="rId7"/>
    <p:sldId id="290" r:id="rId8"/>
    <p:sldId id="284" r:id="rId9"/>
    <p:sldId id="291" r:id="rId10"/>
    <p:sldId id="292" r:id="rId11"/>
    <p:sldId id="293" r:id="rId12"/>
    <p:sldId id="279" r:id="rId13"/>
    <p:sldId id="280" r:id="rId14"/>
    <p:sldId id="272" r:id="rId15"/>
    <p:sldId id="289" r:id="rId16"/>
    <p:sldId id="294" r:id="rId17"/>
  </p:sldIdLst>
  <p:sldSz cx="18288000" cy="10287000"/>
  <p:notesSz cx="6858000" cy="9144000"/>
  <p:embeddedFontLst>
    <p:embeddedFont>
      <p:font typeface="Helvetica" panose="020B0604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2934" autoAdjust="0"/>
  </p:normalViewPr>
  <p:slideViewPr>
    <p:cSldViewPr>
      <p:cViewPr varScale="1">
        <p:scale>
          <a:sx n="25" d="100"/>
          <a:sy n="25" d="100"/>
        </p:scale>
        <p:origin x="1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1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256-7954-48F4-9973-B33FA9846B0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A927-9C1A-4D1D-BAFF-B2D5A574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3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3EC3-EEDD-C008-D391-D90974C60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0094A-13DC-D6EC-FD08-4E058EC82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EAD79-445C-4EF8-A851-D5B6A9B64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35338-6D92-F8FC-8729-CAAD55A61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A6F73-5753-9E45-55B5-3BAAA8A9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C12AF-E26F-CDA4-8635-8A848AF09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34B55-E133-EDD9-FF0E-79CBCBC2C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29B39-01C7-51C0-AC39-554F004FD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2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9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164E-FB4A-3553-EF9F-68628C4A6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42F3B-7ABB-BCAF-859C-B3C2D0CCE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F3D8D-509A-2E2D-A537-53742D436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3E746-A065-A3C2-5EDE-33C023CE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96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8248F-288A-0A74-E586-E9AE2545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84AD6B-B927-C511-3DCF-7A251A864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5E5B0-2B59-4B2E-FD3B-222485933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C848D-8FB2-BD0F-A945-925406F8F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1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8488D-F91F-2ECE-B767-EF1B9EC10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02DC2-1C07-E1B9-4645-6B844578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029C7-8275-559E-8384-847EF21A2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45290-6CDC-44BF-25F0-FF60CA07F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3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07D02-3FBC-43D3-BEC4-FDA2885F4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AB185-0317-C2F1-BA19-36ECB5AE4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243AB-DBEC-4637-1C29-825DA8B97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7EE06-EBE0-EFFA-34F6-06645657F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69856-809E-2C84-E913-2FA1EF9A3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443D5-9D56-3BD1-DD89-3D207879F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5DAFF7-96A9-9818-5FB4-95E48C38A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97367-0E34-4F4F-F2C3-4A3156391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65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C506C-19BC-948D-E529-77612A4F4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DA87F-255E-D4EF-0B61-F6624EAB7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A4821-372D-BDFA-AF31-46FD8E4DE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3D6F0-2D85-86AB-BD6E-A82D676FC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2A927-9C1A-4D1D-BAFF-B2D5A57435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3" name="Freeform 3" descr="Afbeelding met tekst, Lettertype, schermopname, Elektrisch blauw  Door AI gegenereerde inhoud is mogelijk onjuist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4" name="Group 4"/>
          <p:cNvGrpSpPr/>
          <p:nvPr/>
        </p:nvGrpSpPr>
        <p:grpSpPr>
          <a:xfrm>
            <a:off x="14874787" y="8389261"/>
            <a:ext cx="3258020" cy="1157254"/>
            <a:chOff x="0" y="0"/>
            <a:chExt cx="858079" cy="3047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8079" cy="304791"/>
            </a:xfrm>
            <a:custGeom>
              <a:avLst/>
              <a:gdLst/>
              <a:ahLst/>
              <a:cxnLst/>
              <a:rect l="l" t="t" r="r" b="b"/>
              <a:pathLst>
                <a:path w="858079" h="304791">
                  <a:moveTo>
                    <a:pt x="0" y="0"/>
                  </a:moveTo>
                  <a:lnTo>
                    <a:pt x="858079" y="0"/>
                  </a:lnTo>
                  <a:lnTo>
                    <a:pt x="858079" y="304791"/>
                  </a:lnTo>
                  <a:lnTo>
                    <a:pt x="0" y="304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bg-B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58079" cy="342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067858" y="8389261"/>
            <a:ext cx="2871878" cy="942367"/>
          </a:xfrm>
          <a:custGeom>
            <a:avLst/>
            <a:gdLst/>
            <a:ahLst/>
            <a:cxnLst/>
            <a:rect l="l" t="t" r="r" b="b"/>
            <a:pathLst>
              <a:path w="2871878" h="942367">
                <a:moveTo>
                  <a:pt x="0" y="0"/>
                </a:moveTo>
                <a:lnTo>
                  <a:pt x="2871878" y="0"/>
                </a:lnTo>
                <a:lnTo>
                  <a:pt x="2871878" y="942367"/>
                </a:lnTo>
                <a:lnTo>
                  <a:pt x="0" y="9423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F05CE-FF07-30A0-2CD2-8F4FFF26B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171DCC8-2DC7-80B7-25B3-78C6432DD1E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sz="40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FB5ED88-1DE4-076E-5B7E-D097CE392432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AB111-F5DF-EE0A-B459-4129571F28CE}"/>
              </a:ext>
            </a:extLst>
          </p:cNvPr>
          <p:cNvSpPr txBox="1"/>
          <p:nvPr/>
        </p:nvSpPr>
        <p:spPr>
          <a:xfrm>
            <a:off x="2362200" y="1402349"/>
            <a:ext cx="1562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Strengthening nutritional care in PHC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Integrate nutritional care into routine primary care with simple, validated screening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Support local and regional collaboration among PHC teams, including dietitians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Provide relevant, ongoing training for family doctors at all stages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Leverage digital tools for shared care plans, referrals, and data exchange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Prioritise</a:t>
            </a:r>
            <a:r>
              <a:rPr lang="en-US" sz="3600" dirty="0"/>
              <a:t> prevention, early intervention, and clear communication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Recognise</a:t>
            </a:r>
            <a:r>
              <a:rPr lang="en-US" sz="3600" dirty="0"/>
              <a:t> PHC’s essential role with fair funding, indicators, and visibility</a:t>
            </a:r>
          </a:p>
        </p:txBody>
      </p:sp>
    </p:spTree>
    <p:extLst>
      <p:ext uri="{BB962C8B-B14F-4D97-AF65-F5344CB8AC3E}">
        <p14:creationId xmlns:p14="http://schemas.microsoft.com/office/powerpoint/2010/main" val="118080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7CB30-D9E1-6B27-6B35-3B0332D8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DDA7F5-0DAD-29CE-DFEB-405A6F8056A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sz="40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BC4D295-6D0B-1485-8E71-CAD944EE884D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AE6C5-41BA-F720-6CBA-7C5FF25B8FF6}"/>
              </a:ext>
            </a:extLst>
          </p:cNvPr>
          <p:cNvSpPr txBox="1"/>
          <p:nvPr/>
        </p:nvSpPr>
        <p:spPr>
          <a:xfrm>
            <a:off x="2438400" y="1943100"/>
            <a:ext cx="15087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Enablers and policy for impactful implementation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Develop clear national guidelines and integrate screening into EHR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Ensure undergraduate and postgraduate training in nutrition for all PHC professionals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Align funding and public health policies with real-world PHC needs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Enable reimbursement for nutrition counselling to ensure equitable access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Promote partnerships for innovation, strategy development, and knowledge exchange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1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7259-0623-BB80-F49F-012368678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17E2649-8053-FDA3-AC86-E0BF5F8DF47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475739A-F643-C567-32D9-784F20DCC94D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E3470-D341-A921-49CB-A5935D0EA729}"/>
              </a:ext>
            </a:extLst>
          </p:cNvPr>
          <p:cNvSpPr txBox="1"/>
          <p:nvPr/>
        </p:nvSpPr>
        <p:spPr>
          <a:xfrm>
            <a:off x="2438400" y="1943100"/>
            <a:ext cx="15087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 role of WONCA Europe – our commitment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Supports research and policy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Connects national primary care </a:t>
            </a:r>
            <a:r>
              <a:rPr lang="en-US" sz="3600" dirty="0" err="1"/>
              <a:t>organisations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Advocates for better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Empower member organizations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Promote education and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Influence European health policy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671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DC015-127B-EF74-EAC4-D2FE69C9E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E85B119-B7D0-B61B-8F62-6917E3AE6F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4453044-6159-A23E-4AFA-B0098091DE71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CAB3A-A432-84B2-805E-EC112788059C}"/>
              </a:ext>
            </a:extLst>
          </p:cNvPr>
          <p:cNvSpPr txBox="1"/>
          <p:nvPr/>
        </p:nvSpPr>
        <p:spPr>
          <a:xfrm>
            <a:off x="2438400" y="1943100"/>
            <a:ext cx="15087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Towards a shared agenda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Common goals like prevention and quality care give a clear sense of alignment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Shared platforms emphasize collaboration and joint 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Leverage strengths of each sector sets the stage for effective partnership</a:t>
            </a:r>
          </a:p>
        </p:txBody>
      </p:sp>
    </p:spTree>
    <p:extLst>
      <p:ext uri="{BB962C8B-B14F-4D97-AF65-F5344CB8AC3E}">
        <p14:creationId xmlns:p14="http://schemas.microsoft.com/office/powerpoint/2010/main" val="199510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B1F78-4AE4-3B67-CA89-A1483BE0B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61C45B-CE39-EB32-82E7-CCAA1D91AF9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3BC7766-E378-DD3B-9188-AC5BF87031B0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80876-23C8-123C-6233-2C52FA35FE52}"/>
              </a:ext>
            </a:extLst>
          </p:cNvPr>
          <p:cNvSpPr txBox="1"/>
          <p:nvPr/>
        </p:nvSpPr>
        <p:spPr>
          <a:xfrm>
            <a:off x="2438400" y="1943100"/>
            <a:ext cx="156972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 vision for the future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From silos to systems: connected care for better nutrition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Empowered primary care + aligned policies = optimal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Nutrition embedded as routine primary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Screening and monitoring led by family doctors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Patients supported and empowered to 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Strong partnerships with societies: ENHA, ESPEN, EFAD, EASO, EPHA, EASL &amp; others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285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B3D89-699D-1FDB-BFBF-B71D6ED7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6B97562-66E6-8697-C589-919B26A6496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F9B61D-4992-DE44-BD06-FC381AAF2A43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76A0F-CCE6-D020-2AAA-071C8E68BE4E}"/>
              </a:ext>
            </a:extLst>
          </p:cNvPr>
          <p:cNvSpPr txBox="1"/>
          <p:nvPr/>
        </p:nvSpPr>
        <p:spPr>
          <a:xfrm>
            <a:off x="2438400" y="1943100"/>
            <a:ext cx="1569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dirty="0">
                <a:ea typeface="Aptos" panose="020B0004020202020204" pitchFamily="34" charset="0"/>
              </a:rPr>
              <a:t>Call to action – why it matters</a:t>
            </a:r>
          </a:p>
          <a:p>
            <a:pPr>
              <a:buNone/>
            </a:pPr>
            <a:endParaRPr lang="en-US" sz="4000" dirty="0">
              <a:ea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Improving nutritional care across Europe requires bold policy, strong leadership, and collaboration across disciplines</a:t>
            </a:r>
          </a:p>
          <a:p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Primary care must be seen not as an optional partner, but as a foundational part of the nutritional care pathway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4552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A4DAC-E5BE-C4E2-2DA5-99042CB04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2E5B8-43A6-3F6A-BCC5-65A63C6B35C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883382C-D815-7B55-D73A-53590529EB91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E966B-2FEE-1988-3DC5-B268A9303935}"/>
              </a:ext>
            </a:extLst>
          </p:cNvPr>
          <p:cNvSpPr txBox="1"/>
          <p:nvPr/>
        </p:nvSpPr>
        <p:spPr>
          <a:xfrm>
            <a:off x="2438400" y="1943100"/>
            <a:ext cx="156972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dirty="0">
                <a:ea typeface="Aptos" panose="020B0004020202020204" pitchFamily="34" charset="0"/>
              </a:rPr>
              <a:t>Call to action - </a:t>
            </a:r>
            <a:r>
              <a:rPr lang="en-US" sz="5400" dirty="0"/>
              <a:t>WONCA Europe’s commitment</a:t>
            </a:r>
            <a:endParaRPr lang="en-US" sz="5400" dirty="0">
              <a:ea typeface="Aptos" panose="020B0004020202020204" pitchFamily="34" charset="0"/>
            </a:endParaRPr>
          </a:p>
          <a:p>
            <a:pPr>
              <a:buNone/>
            </a:pPr>
            <a:endParaRPr lang="en-US" sz="4000" dirty="0">
              <a:ea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     WONCA Europe reaffirms its commitment to:</a:t>
            </a:r>
          </a:p>
          <a:p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Promoting nutrition-sensitive primary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Strengthening professional education and 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Supporting collaborative, evidence-informed policy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Ensuring FDs’ voices are heard in European health policy forums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Through shared commitment, we can ensure that every patient receives appropriate nutritional care - starting where care begins -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39272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/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300B2-2DF0-FE2F-02BD-6ECFAF5FF2E1}"/>
              </a:ext>
            </a:extLst>
          </p:cNvPr>
          <p:cNvSpPr txBox="1"/>
          <p:nvPr/>
        </p:nvSpPr>
        <p:spPr>
          <a:xfrm>
            <a:off x="3048000" y="1866900"/>
            <a:ext cx="14325600" cy="7832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Primary care in the nutritional care patient pathway:        </a:t>
            </a:r>
          </a:p>
          <a:p>
            <a:pPr algn="ctr"/>
            <a:r>
              <a:rPr lang="en-US" sz="4800" dirty="0"/>
              <a:t>a European policy perspective</a:t>
            </a:r>
          </a:p>
          <a:p>
            <a:pPr algn="ctr"/>
            <a:endParaRPr lang="en-US" sz="6600" i="1" dirty="0"/>
          </a:p>
          <a:p>
            <a:pPr algn="ctr"/>
            <a:r>
              <a:rPr lang="en-US" sz="3200" dirty="0">
                <a:latin typeface="Helvetica" panose="020B0604020202020204" pitchFamily="34" charset="0"/>
              </a:rPr>
              <a:t>Prof. Radost Asenova, MD, PhD, DSc</a:t>
            </a:r>
            <a:endParaRPr lang="bg-BG" sz="3200" dirty="0"/>
          </a:p>
          <a:p>
            <a:pPr algn="ctr"/>
            <a:endParaRPr lang="en-US" sz="4000" dirty="0"/>
          </a:p>
          <a:p>
            <a:pPr algn="ctr"/>
            <a:br>
              <a:rPr lang="en-US" sz="3200" i="1" dirty="0"/>
            </a:br>
            <a:br>
              <a:rPr lang="en-US" sz="1050" i="1" dirty="0"/>
            </a:br>
            <a:br>
              <a:rPr lang="en-US" sz="1050" i="1" dirty="0"/>
            </a:br>
            <a:br>
              <a:rPr lang="en-US" sz="1800" dirty="0">
                <a:effectLst/>
                <a:latin typeface="Helvetica" panose="020B0604020202020204" pitchFamily="34" charset="0"/>
              </a:rPr>
            </a:br>
            <a:endParaRPr lang="en-US" sz="1800" dirty="0">
              <a:effectLst/>
              <a:latin typeface="Helvetica" panose="020B0604020202020204" pitchFamily="34" charset="0"/>
            </a:endParaRPr>
          </a:p>
          <a:p>
            <a:pPr algn="ctr"/>
            <a:endParaRPr lang="en-US" dirty="0">
              <a:latin typeface="Helvetica" panose="020B0604020202020204" pitchFamily="34" charset="0"/>
            </a:endParaRPr>
          </a:p>
          <a:p>
            <a:pPr algn="ctr"/>
            <a:endParaRPr lang="en-US" sz="1800" dirty="0">
              <a:effectLst/>
              <a:latin typeface="Helvetica" panose="020B0604020202020204" pitchFamily="34" charset="0"/>
            </a:endParaRPr>
          </a:p>
          <a:p>
            <a:pPr algn="ctr"/>
            <a:r>
              <a:rPr lang="en-US" sz="2400" dirty="0">
                <a:effectLst/>
              </a:rPr>
              <a:t>Dept of Urology and General Practice</a:t>
            </a:r>
            <a:endParaRPr lang="bg-BG" sz="2400" dirty="0">
              <a:effectLst/>
            </a:endParaRPr>
          </a:p>
          <a:p>
            <a:pPr algn="ctr"/>
            <a:r>
              <a:rPr lang="en-US" sz="2400" dirty="0"/>
              <a:t>Vice-Dean of Quality and Accreditation, Faculty of Medicine, Medical University of Plovdiv, Bulgaria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47D475-6437-6E66-EB4B-08707C0DC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6833" y="6515100"/>
            <a:ext cx="4876800" cy="1769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A234-A4D0-58C0-2D6A-A7C0E1ADB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FCC0A1-7C11-224F-18ED-317F61305ED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DA5BCF3-B475-DEF6-BFC1-1C4E1289AC8D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31411B-F8EF-C3E9-208C-DC2175828DEA}"/>
              </a:ext>
            </a:extLst>
          </p:cNvPr>
          <p:cNvGrpSpPr/>
          <p:nvPr/>
        </p:nvGrpSpPr>
        <p:grpSpPr>
          <a:xfrm>
            <a:off x="2667000" y="1409700"/>
            <a:ext cx="15127496" cy="8877300"/>
            <a:chOff x="1840375" y="104172"/>
            <a:chExt cx="11695631" cy="64473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34C26D-C11A-22D6-81E3-A3EDE0626E24}"/>
                </a:ext>
              </a:extLst>
            </p:cNvPr>
            <p:cNvGrpSpPr/>
            <p:nvPr/>
          </p:nvGrpSpPr>
          <p:grpSpPr>
            <a:xfrm>
              <a:off x="1840375" y="104172"/>
              <a:ext cx="9838481" cy="5879939"/>
              <a:chOff x="2919412" y="1576071"/>
              <a:chExt cx="6627812" cy="3397250"/>
            </a:xfrm>
          </p:grpSpPr>
          <p:pic>
            <p:nvPicPr>
              <p:cNvPr id="9" name="Shape 87" descr="SIGs WONCA EU.jpeg">
                <a:extLst>
                  <a:ext uri="{FF2B5EF4-FFF2-40B4-BE49-F238E27FC236}">
                    <a16:creationId xmlns:a16="http://schemas.microsoft.com/office/drawing/2014/main" id="{ED64148D-FF8A-19C9-969E-661DDF7F29D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3825" y="3533321"/>
                <a:ext cx="2798763" cy="14398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1">
                <a:extLst>
                  <a:ext uri="{FF2B5EF4-FFF2-40B4-BE49-F238E27FC236}">
                    <a16:creationId xmlns:a16="http://schemas.microsoft.com/office/drawing/2014/main" id="{3B7C23D7-D3FB-064D-89B2-5DDE276DF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9412" y="1576071"/>
                <a:ext cx="6627812" cy="3397250"/>
                <a:chOff x="283312" y="1609098"/>
                <a:chExt cx="8836182" cy="4528314"/>
              </a:xfrm>
            </p:grpSpPr>
            <p:pic>
              <p:nvPicPr>
                <p:cNvPr id="11" name="Shape 88" descr="WONCA EUROPE NETWORKS.jpeg">
                  <a:extLst>
                    <a:ext uri="{FF2B5EF4-FFF2-40B4-BE49-F238E27FC236}">
                      <a16:creationId xmlns:a16="http://schemas.microsoft.com/office/drawing/2014/main" id="{3CB69716-4814-C5CF-B43A-FFF5A7795887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312" y="4221317"/>
                  <a:ext cx="4313919" cy="191609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Shape 89">
                  <a:extLst>
                    <a:ext uri="{FF2B5EF4-FFF2-40B4-BE49-F238E27FC236}">
                      <a16:creationId xmlns:a16="http://schemas.microsoft.com/office/drawing/2014/main" id="{1D3A2E9C-5C0C-C0CE-BAD6-0AE2F387C422}"/>
                    </a:ext>
                  </a:extLst>
                </p:cNvPr>
                <p:cNvSpPr txBox="1"/>
                <p:nvPr/>
              </p:nvSpPr>
              <p:spPr>
                <a:xfrm>
                  <a:off x="1187036" y="3712436"/>
                  <a:ext cx="1492099" cy="3068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69" tIns="34275" rIns="68569" bIns="34275"/>
                <a:lstStyle/>
                <a:p>
                  <a:pPr indent="-66675">
                    <a:buClr>
                      <a:srgbClr val="000000"/>
                    </a:buClr>
                    <a:buSzPct val="100000"/>
                    <a:defRPr/>
                  </a:pPr>
                  <a:r>
                    <a:rPr lang="en-US" sz="1050" dirty="0">
                      <a:latin typeface="Arial"/>
                      <a:ea typeface="Arial"/>
                      <a:cs typeface="Arial"/>
                      <a:sym typeface="Arial"/>
                    </a:rPr>
                    <a:t>NETWORKS </a:t>
                  </a:r>
                </a:p>
              </p:txBody>
            </p:sp>
            <p:sp>
              <p:nvSpPr>
                <p:cNvPr id="13" name="Shape 90">
                  <a:extLst>
                    <a:ext uri="{FF2B5EF4-FFF2-40B4-BE49-F238E27FC236}">
                      <a16:creationId xmlns:a16="http://schemas.microsoft.com/office/drawing/2014/main" id="{DF02CD4F-35E5-063E-5156-B5910384FC20}"/>
                    </a:ext>
                  </a:extLst>
                </p:cNvPr>
                <p:cNvSpPr txBox="1"/>
                <p:nvPr/>
              </p:nvSpPr>
              <p:spPr>
                <a:xfrm>
                  <a:off x="5843228" y="3708204"/>
                  <a:ext cx="2939751" cy="3089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69" tIns="34275" rIns="68569" bIns="34275"/>
                <a:lstStyle/>
                <a:p>
                  <a:pPr indent="-66675">
                    <a:buClr>
                      <a:srgbClr val="000000"/>
                    </a:buClr>
                    <a:buSzPct val="100000"/>
                    <a:defRPr/>
                  </a:pPr>
                  <a:r>
                    <a:rPr lang="en-US" sz="1050" cap="all" dirty="0">
                      <a:latin typeface="Arial"/>
                      <a:ea typeface="Arial"/>
                      <a:cs typeface="Arial"/>
                      <a:sym typeface="Arial"/>
                    </a:rPr>
                    <a:t>Special Interest Groups</a:t>
                  </a:r>
                </a:p>
              </p:txBody>
            </p:sp>
            <p:pic>
              <p:nvPicPr>
                <p:cNvPr id="14" name="Shape 91" descr="WONCA Europe PARTNERS-RELEVANT ORGANIZATIONS .jpeg">
                  <a:extLst>
                    <a:ext uri="{FF2B5EF4-FFF2-40B4-BE49-F238E27FC236}">
                      <a16:creationId xmlns:a16="http://schemas.microsoft.com/office/drawing/2014/main" id="{2B5C985C-AD68-C423-D804-4A3BF0DA17C1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8600" y="1936750"/>
                  <a:ext cx="5080894" cy="1036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Shape 92">
                  <a:extLst>
                    <a:ext uri="{FF2B5EF4-FFF2-40B4-BE49-F238E27FC236}">
                      <a16:creationId xmlns:a16="http://schemas.microsoft.com/office/drawing/2014/main" id="{9FB27E4F-2CE5-0A04-D89F-326BABDFE516}"/>
                    </a:ext>
                  </a:extLst>
                </p:cNvPr>
                <p:cNvSpPr/>
                <p:nvPr/>
              </p:nvSpPr>
              <p:spPr>
                <a:xfrm rot="2971094">
                  <a:off x="2168064" y="2623633"/>
                  <a:ext cx="545937" cy="1064574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solidFill>
                  <a:srgbClr val="008000"/>
                </a:solidFill>
                <a:ln w="9525" cap="flat" cmpd="sng">
                  <a:solidFill>
                    <a:srgbClr val="FDA73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lIns="68569" tIns="68569" rIns="68569" bIns="68569" anchor="ctr"/>
                <a:lstStyle/>
                <a:p>
                  <a:pPr>
                    <a:defRPr/>
                  </a:pPr>
                  <a:endParaRPr/>
                </a:p>
              </p:txBody>
            </p:sp>
            <p:sp>
              <p:nvSpPr>
                <p:cNvPr id="16" name="Shape 93">
                  <a:extLst>
                    <a:ext uri="{FF2B5EF4-FFF2-40B4-BE49-F238E27FC236}">
                      <a16:creationId xmlns:a16="http://schemas.microsoft.com/office/drawing/2014/main" id="{7393EA80-1B04-1699-D806-EF956E5B0CF2}"/>
                    </a:ext>
                  </a:extLst>
                </p:cNvPr>
                <p:cNvSpPr/>
                <p:nvPr/>
              </p:nvSpPr>
              <p:spPr>
                <a:xfrm rot="-4172270">
                  <a:off x="3945869" y="1884967"/>
                  <a:ext cx="399931" cy="2785249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solidFill>
                  <a:srgbClr val="008000"/>
                </a:solidFill>
                <a:ln w="9525" cap="flat" cmpd="sng">
                  <a:solidFill>
                    <a:srgbClr val="FDA73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lIns="68569" tIns="68569" rIns="68569" bIns="68569" anchor="ctr"/>
                <a:lstStyle/>
                <a:p>
                  <a:pPr>
                    <a:defRPr/>
                  </a:pPr>
                  <a:endParaRPr/>
                </a:p>
              </p:txBody>
            </p:sp>
            <p:pic>
              <p:nvPicPr>
                <p:cNvPr id="17" name="Shape 95">
                  <a:extLst>
                    <a:ext uri="{FF2B5EF4-FFF2-40B4-BE49-F238E27FC236}">
                      <a16:creationId xmlns:a16="http://schemas.microsoft.com/office/drawing/2014/main" id="{8BF53ABC-8401-72F6-AC82-31540BB2E344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6388" y="1609098"/>
                  <a:ext cx="1730999" cy="1344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F71753-8D8A-0062-621C-CA08ECDE5F32}"/>
                </a:ext>
              </a:extLst>
            </p:cNvPr>
            <p:cNvSpPr/>
            <p:nvPr/>
          </p:nvSpPr>
          <p:spPr>
            <a:xfrm>
              <a:off x="7116630" y="5983873"/>
              <a:ext cx="4154550" cy="567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92AA448-32D0-2266-4168-B84B1091F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522" y="3531122"/>
              <a:ext cx="2172484" cy="1220212"/>
            </a:xfrm>
            <a:prstGeom prst="rect">
              <a:avLst/>
            </a:prstGeom>
          </p:spPr>
        </p:pic>
        <p:pic>
          <p:nvPicPr>
            <p:cNvPr id="8" name="Picture 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E5E167E5-EA11-4B5E-D505-8DA3CA211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8696" y="5043064"/>
              <a:ext cx="1851338" cy="940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92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4D19-4BF9-0C45-E106-33D1B963A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224CFB1-42A5-06C9-8C4C-02F1875CC29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7FE0380-8771-8F80-711F-BA3DAC5CD031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F7BD0-8D25-99C4-A008-F01576DB3C59}"/>
              </a:ext>
            </a:extLst>
          </p:cNvPr>
          <p:cNvSpPr txBox="1"/>
          <p:nvPr/>
        </p:nvSpPr>
        <p:spPr>
          <a:xfrm>
            <a:off x="2438400" y="1943100"/>
            <a:ext cx="15087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Why nutrition matters in primary care</a:t>
            </a:r>
          </a:p>
          <a:p>
            <a:pPr>
              <a:buNone/>
            </a:pPr>
            <a:endParaRPr lang="en-US" sz="4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Key to health across the life course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GPs see patients across all stages of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Linked to frailty, multimorbidity, cancer, CVD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Under-recognized in many long-term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Early action through prevention, screening, follow-up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Needs policy support, training, and system change</a:t>
            </a:r>
          </a:p>
        </p:txBody>
      </p:sp>
    </p:spTree>
    <p:extLst>
      <p:ext uri="{BB962C8B-B14F-4D97-AF65-F5344CB8AC3E}">
        <p14:creationId xmlns:p14="http://schemas.microsoft.com/office/powerpoint/2010/main" val="422179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B9513-361B-A891-A306-8B3E9C635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0B97FA-158D-8587-3C97-5D17ECA9CC3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5EEEC68-E0CC-1AF1-D68D-B12B509B747A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43B-4C85-7F07-FA6D-515BC7A817AE}"/>
              </a:ext>
            </a:extLst>
          </p:cNvPr>
          <p:cNvSpPr txBox="1"/>
          <p:nvPr/>
        </p:nvSpPr>
        <p:spPr>
          <a:xfrm>
            <a:off x="2438400" y="1943100"/>
            <a:ext cx="102108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 role of the family physician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First point of contact and provider of continuous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Early identification of nutrition-related problems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Monitoring and follow-up of dietary interventions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Management of nutrition-sensitive chronic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Patient education and behavioral counseling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Referral and coordination with dietitians or other services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2D9E2BB-6C4A-97B0-337D-8A6821577A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6" t="10909" r="26701" b="5606"/>
          <a:stretch/>
        </p:blipFill>
        <p:spPr>
          <a:xfrm>
            <a:off x="13030200" y="2717427"/>
            <a:ext cx="5143500" cy="75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2A95D-C8C4-11CA-9B50-0C940491E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9110F9-7D5B-CDED-3CEE-A2168C1B3EE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9066472-6C25-80F5-14B9-8C43BACEA1A3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DCACB-8590-F6C1-ADBD-64E15A0B35BE}"/>
              </a:ext>
            </a:extLst>
          </p:cNvPr>
          <p:cNvSpPr txBox="1"/>
          <p:nvPr/>
        </p:nvSpPr>
        <p:spPr>
          <a:xfrm>
            <a:off x="2438400" y="1943100"/>
            <a:ext cx="158496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Nutrition day primary care pilot - what the data tells us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14% at risk of malnutrition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All age groups affected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Lack of screening widespread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Underdiagnosis is common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Need for structured screening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Supports case for policy change 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909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B8995-BFBE-F166-A68A-E3514DE97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9B17C3-7868-4CF2-5066-5A25E0215D6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96C669F-DD44-6531-A322-BE54B75F134A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EAAA9-D1FA-85BC-2021-CCE5D1BD63A3}"/>
              </a:ext>
            </a:extLst>
          </p:cNvPr>
          <p:cNvSpPr txBox="1"/>
          <p:nvPr/>
        </p:nvSpPr>
        <p:spPr>
          <a:xfrm>
            <a:off x="2438400" y="1943100"/>
            <a:ext cx="15849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/>
                <a:ea typeface="Aptos" panose="020B0004020202020204" pitchFamily="34" charset="0"/>
              </a:rPr>
              <a:t>Challenges and opportunities</a:t>
            </a:r>
            <a:endParaRPr lang="en-US" sz="54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Nutrition under-prioritized in primary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Limited time during consultations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Gaps in clinical nutrition 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Lack of reimbursement or integration of dietetic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Fragmentation in care pathways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632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7F0E4-01C2-917B-85C6-2A2DDB44B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5AA1F1-181A-420F-1E3F-3DF1DB963B3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sz="40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44000EB-E8C2-206D-7368-6C2F45D26C16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041B0-8AD6-4B1B-CFB1-6405534BDDC8}"/>
              </a:ext>
            </a:extLst>
          </p:cNvPr>
          <p:cNvSpPr txBox="1"/>
          <p:nvPr/>
        </p:nvSpPr>
        <p:spPr>
          <a:xfrm>
            <a:off x="2438400" y="1943100"/>
            <a:ext cx="1508760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Practical action already underway</a:t>
            </a:r>
          </a:p>
          <a:p>
            <a:endParaRPr lang="en-US" sz="4000" dirty="0"/>
          </a:p>
          <a:p>
            <a:r>
              <a:rPr lang="en-US" sz="3600" dirty="0"/>
              <a:t>     WONCA Europe engagement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Collaboration with ESPEN on a Fast Sheet to boost teamwork in primary care nutrition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Joint webinar with EASO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Lifestyle medicine webinar on the Mediterranean diet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National training pilots in multiple countries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     European best practices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GP-dietitian cooperation in Netherlands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Health checks including nutrition in Finland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Social prescribing of nutritional support in the UK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271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8101C-E7B3-5B4E-F386-31D8D9F02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A1B2B7-AFF6-B89A-D4B8-B466474EBEC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bg-BG" sz="40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8988FA2-256C-D1D5-60CA-8D2C4D9C7565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58A58-98F2-CE07-EFB2-8074939BAB01}"/>
              </a:ext>
            </a:extLst>
          </p:cNvPr>
          <p:cNvSpPr txBox="1"/>
          <p:nvPr/>
        </p:nvSpPr>
        <p:spPr>
          <a:xfrm>
            <a:off x="2438400" y="1943100"/>
            <a:ext cx="150876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100" dirty="0"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5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ey </a:t>
            </a:r>
            <a:r>
              <a:rPr lang="en-US" sz="5400" kern="100" dirty="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5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lements of a nutritional care pathway</a:t>
            </a:r>
            <a:endParaRPr lang="en-US" sz="54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Routine screening for malnutrition in primary care, including undernutrition and obesity, using simple validated tools</a:t>
            </a:r>
            <a:endParaRPr lang="en-US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Brief interventions and lifestyle counseling integrated into chronic disease management plans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Referral pathways to dietitians and multidisciplinary teams, supported by clear protocols and feedback loops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Monitoring and follow-up as part of long-term care, especially in vulnerable groups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Training and CME for GPs in nutritional care, including motivational interviewing, basic assessment, and interdisciplinary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5953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739</Words>
  <Application>Microsoft Office PowerPoint</Application>
  <PresentationFormat>Custom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Helvetica</vt:lpstr>
      <vt:lpstr>Arial</vt:lpstr>
      <vt:lpstr>Times New Roman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ONCA Athens 2025.pptx</dc:title>
  <dc:creator>Radost Asenova</dc:creator>
  <cp:lastModifiedBy>Radost Asenova</cp:lastModifiedBy>
  <cp:revision>16</cp:revision>
  <dcterms:created xsi:type="dcterms:W3CDTF">2006-08-16T00:00:00Z</dcterms:created>
  <dcterms:modified xsi:type="dcterms:W3CDTF">2025-05-02T07:29:20Z</dcterms:modified>
  <dc:identifier>DAGlWnBGCG8</dc:identifier>
</cp:coreProperties>
</file>