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Proxima Nova Bold" charset="1" panose="02000506030000020004"/>
      <p:regular r:id="rId16"/>
    </p:embeddedFont>
    <p:embeddedFont>
      <p:font typeface="Gotham Condensed Bold" charset="1" panose="00000000000000000000"/>
      <p:regular r:id="rId17"/>
    </p:embeddedFont>
    <p:embeddedFont>
      <p:font typeface="Proxima Nova" charset="1" panose="02000506030000020004"/>
      <p:regular r:id="rId18"/>
    </p:embeddedFont>
    <p:embeddedFont>
      <p:font typeface="Gotham Condensed" charset="1" panose="00000000000000000000"/>
      <p:regular r:id="rId19"/>
    </p:embeddedFont>
    <p:embeddedFont>
      <p:font typeface="Comfortaa Bold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13" Target="../media/image33.png" Type="http://schemas.openxmlformats.org/officeDocument/2006/relationships/image"/><Relationship Id="rId14" Target="../media/image34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13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9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3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9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9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 descr="Afbeelding met tekst, Lettertype, schermopname, Elektrisch blauw  Door AI gegenereerde inhoud is mogelijk onjuist.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874787" y="8244600"/>
            <a:ext cx="3258020" cy="1301915"/>
          </a:xfrm>
          <a:custGeom>
            <a:avLst/>
            <a:gdLst/>
            <a:ahLst/>
            <a:cxnLst/>
            <a:rect r="r" b="b" t="t" l="l"/>
            <a:pathLst>
              <a:path h="1301915" w="3258020">
                <a:moveTo>
                  <a:pt x="0" y="0"/>
                </a:moveTo>
                <a:lnTo>
                  <a:pt x="3258020" y="0"/>
                </a:lnTo>
                <a:lnTo>
                  <a:pt x="3258020" y="1301915"/>
                </a:lnTo>
                <a:lnTo>
                  <a:pt x="0" y="130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067858" y="8389261"/>
            <a:ext cx="2871878" cy="942367"/>
            <a:chOff x="0" y="0"/>
            <a:chExt cx="3829171" cy="12564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29177" cy="1256538"/>
            </a:xfrm>
            <a:custGeom>
              <a:avLst/>
              <a:gdLst/>
              <a:ahLst/>
              <a:cxnLst/>
              <a:rect r="r" b="b" t="t" l="l"/>
              <a:pathLst>
                <a:path h="1256538" w="3829177">
                  <a:moveTo>
                    <a:pt x="0" y="0"/>
                  </a:moveTo>
                  <a:lnTo>
                    <a:pt x="3829177" y="0"/>
                  </a:lnTo>
                  <a:lnTo>
                    <a:pt x="3829177" y="1256538"/>
                  </a:lnTo>
                  <a:lnTo>
                    <a:pt x="0" y="125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62" r="0" b="-158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77007" y="354536"/>
            <a:ext cx="2707530" cy="1348328"/>
            <a:chOff x="0" y="0"/>
            <a:chExt cx="3610040" cy="17977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0102" cy="1797812"/>
            </a:xfrm>
            <a:custGeom>
              <a:avLst/>
              <a:gdLst/>
              <a:ahLst/>
              <a:cxnLst/>
              <a:rect r="r" b="b" t="t" l="l"/>
              <a:pathLst>
                <a:path h="1797812" w="3610102">
                  <a:moveTo>
                    <a:pt x="0" y="0"/>
                  </a:moveTo>
                  <a:lnTo>
                    <a:pt x="3610102" y="0"/>
                  </a:lnTo>
                  <a:lnTo>
                    <a:pt x="3610102" y="1797812"/>
                  </a:lnTo>
                  <a:lnTo>
                    <a:pt x="0" y="179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7629" r="1" b="-17627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092384" y="6543438"/>
            <a:ext cx="5195616" cy="3442096"/>
          </a:xfrm>
          <a:custGeom>
            <a:avLst/>
            <a:gdLst/>
            <a:ahLst/>
            <a:cxnLst/>
            <a:rect r="r" b="b" t="t" l="l"/>
            <a:pathLst>
              <a:path h="3442096" w="5195616">
                <a:moveTo>
                  <a:pt x="0" y="0"/>
                </a:moveTo>
                <a:lnTo>
                  <a:pt x="5195616" y="0"/>
                </a:lnTo>
                <a:lnTo>
                  <a:pt x="5195616" y="3442095"/>
                </a:lnTo>
                <a:lnTo>
                  <a:pt x="0" y="3442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73486" y="4529193"/>
            <a:ext cx="13941028" cy="1857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6"/>
              </a:lnSpc>
              <a:spcBef>
                <a:spcPct val="0"/>
              </a:spcBef>
            </a:pPr>
            <a:r>
              <a:rPr lang="en-US" b="true" sz="6573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Notable MAW campaign achievements from Greece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414837" y="1267266"/>
            <a:ext cx="3458325" cy="2874090"/>
            <a:chOff x="0" y="0"/>
            <a:chExt cx="4611100" cy="3832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00356" y="0"/>
              <a:ext cx="3210388" cy="3223318"/>
            </a:xfrm>
            <a:custGeom>
              <a:avLst/>
              <a:gdLst/>
              <a:ahLst/>
              <a:cxnLst/>
              <a:rect r="r" b="b" t="t" l="l"/>
              <a:pathLst>
                <a:path h="3223318" w="3210388">
                  <a:moveTo>
                    <a:pt x="0" y="0"/>
                  </a:moveTo>
                  <a:lnTo>
                    <a:pt x="3210388" y="0"/>
                  </a:lnTo>
                  <a:lnTo>
                    <a:pt x="3210388" y="3223318"/>
                  </a:lnTo>
                  <a:lnTo>
                    <a:pt x="0" y="3223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471" t="-10028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3166168"/>
              <a:ext cx="4611100" cy="6659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2"/>
                </a:lnSpc>
              </a:pPr>
              <a:r>
                <a:rPr lang="en-US" sz="3023" b="true">
                  <a:solidFill>
                    <a:srgbClr val="3F86C6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rPr>
                <a:t>Hellenic Dietetic Association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833194" y="6543438"/>
            <a:ext cx="480832" cy="480832"/>
          </a:xfrm>
          <a:custGeom>
            <a:avLst/>
            <a:gdLst/>
            <a:ahLst/>
            <a:cxnLst/>
            <a:rect r="r" b="b" t="t" l="l"/>
            <a:pathLst>
              <a:path h="480832" w="480832">
                <a:moveTo>
                  <a:pt x="0" y="0"/>
                </a:moveTo>
                <a:lnTo>
                  <a:pt x="480833" y="0"/>
                </a:lnTo>
                <a:lnTo>
                  <a:pt x="480833" y="480832"/>
                </a:lnTo>
                <a:lnTo>
                  <a:pt x="0" y="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833194" y="7821566"/>
            <a:ext cx="480832" cy="480832"/>
          </a:xfrm>
          <a:custGeom>
            <a:avLst/>
            <a:gdLst/>
            <a:ahLst/>
            <a:cxnLst/>
            <a:rect r="r" b="b" t="t" l="l"/>
            <a:pathLst>
              <a:path h="480832" w="480832">
                <a:moveTo>
                  <a:pt x="0" y="0"/>
                </a:moveTo>
                <a:lnTo>
                  <a:pt x="480833" y="0"/>
                </a:lnTo>
                <a:lnTo>
                  <a:pt x="480833" y="480832"/>
                </a:lnTo>
                <a:lnTo>
                  <a:pt x="0" y="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833194" y="7182502"/>
            <a:ext cx="480832" cy="480832"/>
          </a:xfrm>
          <a:custGeom>
            <a:avLst/>
            <a:gdLst/>
            <a:ahLst/>
            <a:cxnLst/>
            <a:rect r="r" b="b" t="t" l="l"/>
            <a:pathLst>
              <a:path h="480832" w="480832">
                <a:moveTo>
                  <a:pt x="0" y="0"/>
                </a:moveTo>
                <a:lnTo>
                  <a:pt x="480833" y="0"/>
                </a:lnTo>
                <a:lnTo>
                  <a:pt x="480833" y="480832"/>
                </a:lnTo>
                <a:lnTo>
                  <a:pt x="0" y="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833194" y="8461306"/>
            <a:ext cx="480832" cy="480832"/>
          </a:xfrm>
          <a:custGeom>
            <a:avLst/>
            <a:gdLst/>
            <a:ahLst/>
            <a:cxnLst/>
            <a:rect r="r" b="b" t="t" l="l"/>
            <a:pathLst>
              <a:path h="480832" w="480832">
                <a:moveTo>
                  <a:pt x="0" y="0"/>
                </a:moveTo>
                <a:lnTo>
                  <a:pt x="480833" y="0"/>
                </a:lnTo>
                <a:lnTo>
                  <a:pt x="480833" y="480832"/>
                </a:lnTo>
                <a:lnTo>
                  <a:pt x="0" y="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496739" y="6573661"/>
            <a:ext cx="2314848" cy="363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36"/>
              </a:lnSpc>
            </a:pPr>
            <a:r>
              <a:rPr lang="en-US" sz="2025">
                <a:solidFill>
                  <a:srgbClr val="0A3494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@greekdietitians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96739" y="7890506"/>
            <a:ext cx="1692784" cy="363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36"/>
              </a:lnSpc>
            </a:pPr>
            <a:r>
              <a:rPr lang="en-US" sz="2025">
                <a:solidFill>
                  <a:srgbClr val="0A3494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info@hda.gr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96739" y="7242903"/>
            <a:ext cx="2681460" cy="470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18"/>
              </a:lnSpc>
            </a:pPr>
            <a:r>
              <a:rPr lang="en-US" sz="1370">
                <a:solidFill>
                  <a:srgbClr val="0A3494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Πανελλήνιος Σύλλογος Διαιτολόγων - Διατροφολόγων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96739" y="8491529"/>
            <a:ext cx="1513215" cy="363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36"/>
              </a:lnSpc>
            </a:pPr>
            <a:r>
              <a:rPr lang="en-US" sz="2025">
                <a:solidFill>
                  <a:srgbClr val="0A3494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www.hda.gr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77007" y="354536"/>
            <a:ext cx="2707530" cy="1348328"/>
            <a:chOff x="0" y="0"/>
            <a:chExt cx="3610040" cy="17977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0102" cy="1797812"/>
            </a:xfrm>
            <a:custGeom>
              <a:avLst/>
              <a:gdLst/>
              <a:ahLst/>
              <a:cxnLst/>
              <a:rect r="r" b="b" t="t" l="l"/>
              <a:pathLst>
                <a:path h="1797812" w="3610102">
                  <a:moveTo>
                    <a:pt x="0" y="0"/>
                  </a:moveTo>
                  <a:lnTo>
                    <a:pt x="3610102" y="0"/>
                  </a:lnTo>
                  <a:lnTo>
                    <a:pt x="3610102" y="1797812"/>
                  </a:lnTo>
                  <a:lnTo>
                    <a:pt x="0" y="179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7629" r="1" b="-17627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092384" y="6543438"/>
            <a:ext cx="5195616" cy="3442096"/>
          </a:xfrm>
          <a:custGeom>
            <a:avLst/>
            <a:gdLst/>
            <a:ahLst/>
            <a:cxnLst/>
            <a:rect r="r" b="b" t="t" l="l"/>
            <a:pathLst>
              <a:path h="3442096" w="5195616">
                <a:moveTo>
                  <a:pt x="0" y="0"/>
                </a:moveTo>
                <a:lnTo>
                  <a:pt x="5195616" y="0"/>
                </a:lnTo>
                <a:lnTo>
                  <a:pt x="5195616" y="3442095"/>
                </a:lnTo>
                <a:lnTo>
                  <a:pt x="0" y="3442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73486" y="4529193"/>
            <a:ext cx="13941028" cy="1857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6"/>
              </a:lnSpc>
              <a:spcBef>
                <a:spcPct val="0"/>
              </a:spcBef>
            </a:pPr>
            <a:r>
              <a:rPr lang="en-US" b="true" sz="6573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Notable MAW campaign achievements from Greece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414837" y="1267266"/>
            <a:ext cx="3458325" cy="2874090"/>
            <a:chOff x="0" y="0"/>
            <a:chExt cx="4611100" cy="3832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00356" y="0"/>
              <a:ext cx="3210388" cy="3223318"/>
            </a:xfrm>
            <a:custGeom>
              <a:avLst/>
              <a:gdLst/>
              <a:ahLst/>
              <a:cxnLst/>
              <a:rect r="r" b="b" t="t" l="l"/>
              <a:pathLst>
                <a:path h="3223318" w="3210388">
                  <a:moveTo>
                    <a:pt x="0" y="0"/>
                  </a:moveTo>
                  <a:lnTo>
                    <a:pt x="3210388" y="0"/>
                  </a:lnTo>
                  <a:lnTo>
                    <a:pt x="3210388" y="3223318"/>
                  </a:lnTo>
                  <a:lnTo>
                    <a:pt x="0" y="3223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471" t="-10028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3166168"/>
              <a:ext cx="4611100" cy="6659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2"/>
                </a:lnSpc>
              </a:pPr>
              <a:r>
                <a:rPr lang="en-US" sz="3023" b="true">
                  <a:solidFill>
                    <a:srgbClr val="3F86C6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rPr>
                <a:t>Hellenic Dietetic Association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920695" y="7686503"/>
            <a:ext cx="8446609" cy="2299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1"/>
              </a:lnSpc>
            </a:pPr>
            <a:r>
              <a:rPr lang="en-US" b="true" sz="2236">
                <a:solidFill>
                  <a:srgbClr val="0A3494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Dr. Theodora E. (Dorina) Sialvera, MSc, PhD, Post-Doc</a:t>
            </a:r>
          </a:p>
          <a:p>
            <a:pPr algn="ctr">
              <a:lnSpc>
                <a:spcPts val="2281"/>
              </a:lnSpc>
            </a:pPr>
          </a:p>
          <a:p>
            <a:pPr algn="ctr">
              <a:lnSpc>
                <a:spcPts val="2281"/>
              </a:lnSpc>
            </a:pPr>
            <a:r>
              <a:rPr lang="en-US" b="true" sz="2236">
                <a:solidFill>
                  <a:srgbClr val="0A3494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Clinical Dietitian – Nutritionist, Head of the Department of Dietetics and Nutrition,</a:t>
            </a:r>
          </a:p>
          <a:p>
            <a:pPr algn="ctr">
              <a:lnSpc>
                <a:spcPts val="2281"/>
              </a:lnSpc>
            </a:pPr>
            <a:r>
              <a:rPr lang="en-US" b="true" sz="2236">
                <a:solidFill>
                  <a:srgbClr val="0A3494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General Hospital for Chest Diseases of Athens “Sotiria”</a:t>
            </a:r>
          </a:p>
          <a:p>
            <a:pPr algn="ctr">
              <a:lnSpc>
                <a:spcPts val="2281"/>
              </a:lnSpc>
            </a:pPr>
          </a:p>
          <a:p>
            <a:pPr algn="ctr">
              <a:lnSpc>
                <a:spcPts val="2281"/>
              </a:lnSpc>
            </a:pPr>
            <a:r>
              <a:rPr lang="en-US" b="true" sz="2236">
                <a:solidFill>
                  <a:srgbClr val="0A3494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Former President of the Hellenic Dietitians and Nutritionists Association (HDA)</a:t>
            </a:r>
          </a:p>
          <a:p>
            <a:pPr algn="ctr">
              <a:lnSpc>
                <a:spcPts val="2281"/>
              </a:lnSpc>
            </a:pPr>
          </a:p>
          <a:p>
            <a:pPr algn="ctr">
              <a:lnSpc>
                <a:spcPts val="2281"/>
              </a:lnSpc>
            </a:pPr>
            <a:r>
              <a:rPr lang="en-US" b="true" sz="2236">
                <a:solidFill>
                  <a:srgbClr val="0A3494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ONCA delegate HDA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77007" y="354536"/>
            <a:ext cx="2707530" cy="1348328"/>
            <a:chOff x="0" y="0"/>
            <a:chExt cx="3610040" cy="17977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0102" cy="1797812"/>
            </a:xfrm>
            <a:custGeom>
              <a:avLst/>
              <a:gdLst/>
              <a:ahLst/>
              <a:cxnLst/>
              <a:rect r="r" b="b" t="t" l="l"/>
              <a:pathLst>
                <a:path h="1797812" w="3610102">
                  <a:moveTo>
                    <a:pt x="0" y="0"/>
                  </a:moveTo>
                  <a:lnTo>
                    <a:pt x="3610102" y="0"/>
                  </a:lnTo>
                  <a:lnTo>
                    <a:pt x="3610102" y="1797812"/>
                  </a:lnTo>
                  <a:lnTo>
                    <a:pt x="0" y="179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7629" r="1" b="-1762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317673" y="1250028"/>
            <a:ext cx="3446531" cy="344653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9961" r="0" b="-15038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676122" y="5614518"/>
            <a:ext cx="4672482" cy="467248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6666" r="0" b="-1666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248199" y="3784426"/>
            <a:ext cx="3108669" cy="3108669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6666" r="0" b="-1666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-299994">
            <a:off x="1124062" y="2703710"/>
            <a:ext cx="4320522" cy="6110343"/>
          </a:xfrm>
          <a:custGeom>
            <a:avLst/>
            <a:gdLst/>
            <a:ahLst/>
            <a:cxnLst/>
            <a:rect r="r" b="b" t="t" l="l"/>
            <a:pathLst>
              <a:path h="6110343" w="4320522">
                <a:moveTo>
                  <a:pt x="0" y="0"/>
                </a:moveTo>
                <a:lnTo>
                  <a:pt x="4320522" y="0"/>
                </a:lnTo>
                <a:lnTo>
                  <a:pt x="4320522" y="6110344"/>
                </a:lnTo>
                <a:lnTo>
                  <a:pt x="0" y="6110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43788" y="1871277"/>
            <a:ext cx="6773968" cy="1006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2"/>
              </a:lnSpc>
            </a:pPr>
            <a:r>
              <a:rPr lang="en-US" sz="5923" b="true">
                <a:solidFill>
                  <a:srgbClr val="F686A2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Greece Race For The Cure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09582" y="2792319"/>
            <a:ext cx="7642379" cy="689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028" b="true">
                <a:solidFill>
                  <a:srgbClr val="F686A2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“The role of nutrition in breast cancer treatment”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44000" y="5319028"/>
            <a:ext cx="9026100" cy="1820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At the HDA booth, visitors received body composition analyses and personalized dietary counseling, </a:t>
            </a:r>
            <a:r>
              <a:rPr lang="en-US" b="true" sz="2599">
                <a:solidFill>
                  <a:srgbClr val="EC729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emphasizing the critical role of nutrition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in preventing and managing </a:t>
            </a:r>
            <a:r>
              <a:rPr lang="en-US" b="true" sz="2599">
                <a:solidFill>
                  <a:srgbClr val="EC729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malnutrition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in the </a:t>
            </a:r>
            <a:r>
              <a:rPr lang="en-US" b="true" sz="2599">
                <a:solidFill>
                  <a:srgbClr val="EC729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context of breast cancer.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44000" y="3977091"/>
            <a:ext cx="9026100" cy="1096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For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the </a:t>
            </a:r>
            <a:r>
              <a:rPr lang="en-US" b="true" sz="2599">
                <a:solidFill>
                  <a:srgbClr val="EC729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second consecutive year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, the </a:t>
            </a:r>
            <a:r>
              <a:rPr lang="en-US" b="true" sz="2599">
                <a:solidFill>
                  <a:srgbClr val="EC729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Hellenic Dietetic Association (HDA)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participated in the Health Village of Race for the Cure, held on September 28–29.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144000" y="7384865"/>
            <a:ext cx="9026100" cy="1820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he volunteer team of dietitians provided </a:t>
            </a:r>
            <a:r>
              <a:rPr lang="en-US" b="true" sz="2599">
                <a:solidFill>
                  <a:srgbClr val="EC729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evidence-based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guidance on how to </a:t>
            </a:r>
            <a:r>
              <a:rPr lang="en-US" b="true" sz="2599">
                <a:solidFill>
                  <a:srgbClr val="EC729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address malnutrition risks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during cancer treatment and recovery, </a:t>
            </a:r>
            <a:r>
              <a:rPr lang="en-US" b="true" sz="2599">
                <a:solidFill>
                  <a:srgbClr val="EC729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supporting better outcomes and improved quality of life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for breast cancer survivors.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0789032" y="354536"/>
            <a:ext cx="1487975" cy="1236603"/>
            <a:chOff x="0" y="0"/>
            <a:chExt cx="1983967" cy="164880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01334" y="0"/>
              <a:ext cx="1381298" cy="1386861"/>
            </a:xfrm>
            <a:custGeom>
              <a:avLst/>
              <a:gdLst/>
              <a:ahLst/>
              <a:cxnLst/>
              <a:rect r="r" b="b" t="t" l="l"/>
              <a:pathLst>
                <a:path h="1386861" w="1381298">
                  <a:moveTo>
                    <a:pt x="0" y="0"/>
                  </a:moveTo>
                  <a:lnTo>
                    <a:pt x="1381299" y="0"/>
                  </a:lnTo>
                  <a:lnTo>
                    <a:pt x="1381299" y="1386861"/>
                  </a:lnTo>
                  <a:lnTo>
                    <a:pt x="0" y="1386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0471" t="-10028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0" y="1358286"/>
              <a:ext cx="1983967" cy="290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300" b="true">
                  <a:solidFill>
                    <a:srgbClr val="3F86C6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rPr>
                <a:t>Hellenic Dietetic Association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77007" y="354536"/>
            <a:ext cx="2707530" cy="1348328"/>
            <a:chOff x="0" y="0"/>
            <a:chExt cx="3610040" cy="17977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0102" cy="1797812"/>
            </a:xfrm>
            <a:custGeom>
              <a:avLst/>
              <a:gdLst/>
              <a:ahLst/>
              <a:cxnLst/>
              <a:rect r="r" b="b" t="t" l="l"/>
              <a:pathLst>
                <a:path h="1797812" w="3610102">
                  <a:moveTo>
                    <a:pt x="0" y="0"/>
                  </a:moveTo>
                  <a:lnTo>
                    <a:pt x="3610102" y="0"/>
                  </a:lnTo>
                  <a:lnTo>
                    <a:pt x="3610102" y="1797812"/>
                  </a:lnTo>
                  <a:lnTo>
                    <a:pt x="0" y="179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7629" r="1" b="-17627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031047" y="1863270"/>
            <a:ext cx="7273180" cy="1082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3"/>
              </a:lnSpc>
            </a:pPr>
            <a:r>
              <a:rPr lang="en-US" sz="6359" b="true">
                <a:solidFill>
                  <a:srgbClr val="C35A1C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HDA Webinar on Malnutrition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68281" y="5300904"/>
            <a:ext cx="10079379" cy="3630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Nu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tritional assessment in children and adolescents</a:t>
            </a:r>
          </a:p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Updated recommendations for older adults</a:t>
            </a:r>
          </a:p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New tools for malnutrition screening and assessment</a:t>
            </a:r>
          </a:p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Special nutritional needs in older adults: anorexia, metabolic syndrome, frailty</a:t>
            </a:r>
          </a:p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role of supplements and weight management interventions</a:t>
            </a:r>
          </a:p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Dysphagia: clinical cases, use of IDDSI protocol, and the importance of interdisciplinary approaches</a:t>
            </a:r>
          </a:p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Case study: transition from hospital to home care and nutritional follow-up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68281" y="3088586"/>
            <a:ext cx="9998714" cy="1174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8"/>
              </a:lnSpc>
              <a:spcBef>
                <a:spcPct val="0"/>
              </a:spcBef>
            </a:pPr>
            <a:r>
              <a:rPr lang="en-US" b="true" sz="2791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As par</a:t>
            </a:r>
            <a:r>
              <a:rPr lang="en-US" b="true" sz="2791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 of </a:t>
            </a:r>
            <a:r>
              <a:rPr lang="en-US" b="true" sz="2791">
                <a:solidFill>
                  <a:srgbClr val="C35A1C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Malnutrition Awareness Week</a:t>
            </a:r>
            <a:r>
              <a:rPr lang="en-US" b="true" sz="2791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, the Hellenic Dietetic Association (HDA) organized a </a:t>
            </a:r>
            <a:r>
              <a:rPr lang="en-US" b="true" sz="2791">
                <a:solidFill>
                  <a:srgbClr val="C35A1C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three-hour webinar</a:t>
            </a:r>
            <a:r>
              <a:rPr lang="en-US" b="true" sz="2791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titled:</a:t>
            </a:r>
          </a:p>
          <a:p>
            <a:pPr algn="ctr">
              <a:lnSpc>
                <a:spcPts val="3098"/>
              </a:lnSpc>
              <a:spcBef>
                <a:spcPct val="0"/>
              </a:spcBef>
            </a:pPr>
            <a:r>
              <a:rPr lang="en-US" b="true" sz="2791">
                <a:solidFill>
                  <a:srgbClr val="C35A1C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“What’s Malnutrition Management”</a:t>
            </a:r>
            <a:r>
              <a:rPr lang="en-US" b="true" sz="2791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on November 2, 2024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044257" y="895350"/>
            <a:ext cx="5006375" cy="6257969"/>
          </a:xfrm>
          <a:custGeom>
            <a:avLst/>
            <a:gdLst/>
            <a:ahLst/>
            <a:cxnLst/>
            <a:rect r="r" b="b" t="t" l="l"/>
            <a:pathLst>
              <a:path h="6257969" w="5006375">
                <a:moveTo>
                  <a:pt x="0" y="0"/>
                </a:moveTo>
                <a:lnTo>
                  <a:pt x="5006375" y="0"/>
                </a:lnTo>
                <a:lnTo>
                  <a:pt x="5006375" y="6257969"/>
                </a:lnTo>
                <a:lnTo>
                  <a:pt x="0" y="6257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09040" y="7011213"/>
            <a:ext cx="4476809" cy="68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1"/>
              </a:lnSpc>
            </a:pPr>
            <a:r>
              <a:rPr lang="en-US" b="true" sz="4803">
                <a:solidFill>
                  <a:srgbClr val="3F86C6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Total registrations: 219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46117" y="4528722"/>
            <a:ext cx="4621521" cy="697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57"/>
              </a:lnSpc>
            </a:pPr>
            <a:r>
              <a:rPr lang="en-US" sz="4041" b="true">
                <a:solidFill>
                  <a:srgbClr val="C35A1C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Program Highlights: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702489" y="7631842"/>
            <a:ext cx="5689910" cy="3129317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2637390" y="7800802"/>
            <a:ext cx="3820109" cy="254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7"/>
              </a:lnSpc>
            </a:pPr>
            <a:r>
              <a:rPr lang="en-US" sz="1809" spc="-27">
                <a:solidFill>
                  <a:srgbClr val="3F86C6"/>
                </a:solidFill>
                <a:latin typeface="Proxima Nova"/>
                <a:ea typeface="Proxima Nova"/>
                <a:cs typeface="Proxima Nova"/>
                <a:sym typeface="Proxima Nova"/>
              </a:rPr>
              <a:t>Live Concurrency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789032" y="354536"/>
            <a:ext cx="1487975" cy="1236603"/>
            <a:chOff x="0" y="0"/>
            <a:chExt cx="1983967" cy="164880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301334" y="0"/>
              <a:ext cx="1381298" cy="1386861"/>
            </a:xfrm>
            <a:custGeom>
              <a:avLst/>
              <a:gdLst/>
              <a:ahLst/>
              <a:cxnLst/>
              <a:rect r="r" b="b" t="t" l="l"/>
              <a:pathLst>
                <a:path h="1386861" w="1381298">
                  <a:moveTo>
                    <a:pt x="0" y="0"/>
                  </a:moveTo>
                  <a:lnTo>
                    <a:pt x="1381299" y="0"/>
                  </a:lnTo>
                  <a:lnTo>
                    <a:pt x="1381299" y="1386861"/>
                  </a:lnTo>
                  <a:lnTo>
                    <a:pt x="0" y="1386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471" t="-10028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1358286"/>
              <a:ext cx="1983967" cy="290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300" b="true">
                  <a:solidFill>
                    <a:srgbClr val="3F86C6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rPr>
                <a:t>Hellenic Dietetic Association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77007" y="354536"/>
            <a:ext cx="2707530" cy="1348328"/>
            <a:chOff x="0" y="0"/>
            <a:chExt cx="3610040" cy="17977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0102" cy="1797812"/>
            </a:xfrm>
            <a:custGeom>
              <a:avLst/>
              <a:gdLst/>
              <a:ahLst/>
              <a:cxnLst/>
              <a:rect r="r" b="b" t="t" l="l"/>
              <a:pathLst>
                <a:path h="1797812" w="3610102">
                  <a:moveTo>
                    <a:pt x="0" y="0"/>
                  </a:moveTo>
                  <a:lnTo>
                    <a:pt x="3610102" y="0"/>
                  </a:lnTo>
                  <a:lnTo>
                    <a:pt x="3610102" y="1797812"/>
                  </a:lnTo>
                  <a:lnTo>
                    <a:pt x="0" y="179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7629" r="1" b="-1762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789032" y="354536"/>
            <a:ext cx="1487975" cy="1236603"/>
            <a:chOff x="0" y="0"/>
            <a:chExt cx="1983967" cy="16488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01334" y="0"/>
              <a:ext cx="1381298" cy="1386861"/>
            </a:xfrm>
            <a:custGeom>
              <a:avLst/>
              <a:gdLst/>
              <a:ahLst/>
              <a:cxnLst/>
              <a:rect r="r" b="b" t="t" l="l"/>
              <a:pathLst>
                <a:path h="1386861" w="1381298">
                  <a:moveTo>
                    <a:pt x="0" y="0"/>
                  </a:moveTo>
                  <a:lnTo>
                    <a:pt x="1381299" y="0"/>
                  </a:lnTo>
                  <a:lnTo>
                    <a:pt x="1381299" y="1386861"/>
                  </a:lnTo>
                  <a:lnTo>
                    <a:pt x="0" y="1386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471" t="-10028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358286"/>
              <a:ext cx="1983967" cy="290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300" b="true">
                  <a:solidFill>
                    <a:srgbClr val="3F86C6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rPr>
                <a:t>Hellenic Dietetic Association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777176" y="1201656"/>
            <a:ext cx="4727679" cy="4296278"/>
          </a:xfrm>
          <a:custGeom>
            <a:avLst/>
            <a:gdLst/>
            <a:ahLst/>
            <a:cxnLst/>
            <a:rect r="r" b="b" t="t" l="l"/>
            <a:pathLst>
              <a:path h="4296278" w="4727679">
                <a:moveTo>
                  <a:pt x="0" y="0"/>
                </a:moveTo>
                <a:lnTo>
                  <a:pt x="4727678" y="0"/>
                </a:lnTo>
                <a:lnTo>
                  <a:pt x="4727678" y="4296278"/>
                </a:lnTo>
                <a:lnTo>
                  <a:pt x="0" y="4296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57269" y="5585137"/>
            <a:ext cx="9114220" cy="4602681"/>
          </a:xfrm>
          <a:custGeom>
            <a:avLst/>
            <a:gdLst/>
            <a:ahLst/>
            <a:cxnLst/>
            <a:rect r="r" b="b" t="t" l="l"/>
            <a:pathLst>
              <a:path h="4602681" w="9114220">
                <a:moveTo>
                  <a:pt x="0" y="0"/>
                </a:moveTo>
                <a:lnTo>
                  <a:pt x="9114221" y="0"/>
                </a:lnTo>
                <a:lnTo>
                  <a:pt x="9114221" y="4602681"/>
                </a:lnTo>
                <a:lnTo>
                  <a:pt x="0" y="4602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13221" y="6012378"/>
            <a:ext cx="1431673" cy="1431673"/>
          </a:xfrm>
          <a:custGeom>
            <a:avLst/>
            <a:gdLst/>
            <a:ahLst/>
            <a:cxnLst/>
            <a:rect r="r" b="b" t="t" l="l"/>
            <a:pathLst>
              <a:path h="1431673" w="1431673">
                <a:moveTo>
                  <a:pt x="0" y="0"/>
                </a:moveTo>
                <a:lnTo>
                  <a:pt x="1431673" y="0"/>
                </a:lnTo>
                <a:lnTo>
                  <a:pt x="1431673" y="1431673"/>
                </a:lnTo>
                <a:lnTo>
                  <a:pt x="0" y="14316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071490" y="7615196"/>
            <a:ext cx="3095870" cy="1141066"/>
          </a:xfrm>
          <a:custGeom>
            <a:avLst/>
            <a:gdLst/>
            <a:ahLst/>
            <a:cxnLst/>
            <a:rect r="r" b="b" t="t" l="l"/>
            <a:pathLst>
              <a:path h="1141066" w="3095870">
                <a:moveTo>
                  <a:pt x="0" y="0"/>
                </a:moveTo>
                <a:lnTo>
                  <a:pt x="3095869" y="0"/>
                </a:lnTo>
                <a:lnTo>
                  <a:pt x="3095869" y="1141066"/>
                </a:lnTo>
                <a:lnTo>
                  <a:pt x="0" y="11410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960" t="-97140" r="0" b="-9034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447704" y="2188166"/>
            <a:ext cx="11414654" cy="332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1102" indent="-205551" lvl="1">
              <a:lnSpc>
                <a:spcPts val="2665"/>
              </a:lnSpc>
              <a:buFont typeface="Arial"/>
              <a:buChar char="•"/>
            </a:pPr>
            <a:r>
              <a:rPr lang="en-US" b="true" sz="1904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Hellenic Dietetic Association (HDA) and its Clinical Nutrition Special Interest Group launched an awareness video on the importance of nutrition in </a:t>
            </a:r>
            <a:r>
              <a:rPr lang="en-US" b="true" sz="1904">
                <a:solidFill>
                  <a:srgbClr val="C35A1C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preventing and addressing muscle mass loss.</a:t>
            </a:r>
          </a:p>
          <a:p>
            <a:pPr algn="l" marL="411102" indent="-205551" lvl="1">
              <a:lnSpc>
                <a:spcPts val="2665"/>
              </a:lnSpc>
              <a:buFont typeface="Arial"/>
              <a:buChar char="•"/>
            </a:pPr>
            <a:r>
              <a:rPr lang="en-US" b="true" sz="1904">
                <a:solidFill>
                  <a:srgbClr val="C35A1C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video aims to sensitize both health professionals and the general public in Greece about the critical role of preserving muscle mass for overall health and during disease.</a:t>
            </a:r>
          </a:p>
          <a:p>
            <a:pPr algn="l" marL="411102" indent="-205551" lvl="1">
              <a:lnSpc>
                <a:spcPts val="2665"/>
              </a:lnSpc>
              <a:buFont typeface="Arial"/>
              <a:buChar char="•"/>
            </a:pPr>
            <a:r>
              <a:rPr lang="en-US" b="true" sz="1904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Core message: </a:t>
            </a:r>
            <a:r>
              <a:rPr lang="en-US" b="true" sz="1904">
                <a:solidFill>
                  <a:srgbClr val="C35A1C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“Nutrition plays a key role in supporting muscle mass and should never be neglected!”</a:t>
            </a:r>
          </a:p>
          <a:p>
            <a:pPr algn="l" marL="411102" indent="-205551" lvl="1">
              <a:lnSpc>
                <a:spcPts val="2665"/>
              </a:lnSpc>
              <a:buFont typeface="Arial"/>
              <a:buChar char="•"/>
            </a:pPr>
            <a:r>
              <a:rPr lang="en-US" b="true" sz="1904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Special thanks to Professor Dr. Carla Prado (University of Alberta, Canada) for her contribution and to all sponsors supporting this initiative.</a:t>
            </a:r>
          </a:p>
          <a:p>
            <a:pPr algn="l" marL="411102" indent="-205551" lvl="1">
              <a:lnSpc>
                <a:spcPts val="2665"/>
              </a:lnSpc>
              <a:buFont typeface="Arial"/>
              <a:buChar char="•"/>
            </a:pPr>
            <a:r>
              <a:rPr lang="en-US" b="true" sz="1904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This campaign strengthens national efforts to combat malnutrition and highlights the importance of early nutritional intervention to prevent muscle wasting and associated health complications.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826595" y="6110550"/>
            <a:ext cx="2274108" cy="11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2444" indent="-246222" lvl="1">
              <a:lnSpc>
                <a:spcPts val="3193"/>
              </a:lnSpc>
              <a:buFont typeface="Arial"/>
              <a:buChar char="•"/>
            </a:pPr>
            <a:r>
              <a:rPr lang="en-US" b="true" sz="2280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36.9k Views</a:t>
            </a:r>
          </a:p>
          <a:p>
            <a:pPr algn="l" marL="492444" indent="-246222" lvl="1">
              <a:lnSpc>
                <a:spcPts val="3193"/>
              </a:lnSpc>
              <a:buFont typeface="Arial"/>
              <a:buChar char="•"/>
            </a:pPr>
            <a:r>
              <a:rPr lang="en-US" b="true" sz="2280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445 Likes</a:t>
            </a:r>
          </a:p>
          <a:p>
            <a:pPr algn="l" marL="492444" indent="-246222" lvl="1">
              <a:lnSpc>
                <a:spcPts val="3193"/>
              </a:lnSpc>
              <a:buFont typeface="Arial"/>
              <a:buChar char="•"/>
            </a:pPr>
            <a:r>
              <a:rPr lang="en-US" b="true" sz="2280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106 Shares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826595" y="8023958"/>
            <a:ext cx="2274108" cy="38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2444" indent="-246222" lvl="1">
              <a:lnSpc>
                <a:spcPts val="3193"/>
              </a:lnSpc>
              <a:buFont typeface="Arial"/>
              <a:buChar char="•"/>
            </a:pPr>
            <a:r>
              <a:rPr lang="en-US" b="true" sz="2280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3270 Views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77007" y="354536"/>
            <a:ext cx="2707530" cy="1348328"/>
            <a:chOff x="0" y="0"/>
            <a:chExt cx="3610040" cy="17977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0102" cy="1797812"/>
            </a:xfrm>
            <a:custGeom>
              <a:avLst/>
              <a:gdLst/>
              <a:ahLst/>
              <a:cxnLst/>
              <a:rect r="r" b="b" t="t" l="l"/>
              <a:pathLst>
                <a:path h="1797812" w="3610102">
                  <a:moveTo>
                    <a:pt x="0" y="0"/>
                  </a:moveTo>
                  <a:lnTo>
                    <a:pt x="3610102" y="0"/>
                  </a:lnTo>
                  <a:lnTo>
                    <a:pt x="3610102" y="1797812"/>
                  </a:lnTo>
                  <a:lnTo>
                    <a:pt x="0" y="179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7629" r="1" b="-1762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789032" y="354536"/>
            <a:ext cx="1487975" cy="1236603"/>
            <a:chOff x="0" y="0"/>
            <a:chExt cx="1983967" cy="16488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01334" y="0"/>
              <a:ext cx="1381298" cy="1386861"/>
            </a:xfrm>
            <a:custGeom>
              <a:avLst/>
              <a:gdLst/>
              <a:ahLst/>
              <a:cxnLst/>
              <a:rect r="r" b="b" t="t" l="l"/>
              <a:pathLst>
                <a:path h="1386861" w="1381298">
                  <a:moveTo>
                    <a:pt x="0" y="0"/>
                  </a:moveTo>
                  <a:lnTo>
                    <a:pt x="1381299" y="0"/>
                  </a:lnTo>
                  <a:lnTo>
                    <a:pt x="1381299" y="1386861"/>
                  </a:lnTo>
                  <a:lnTo>
                    <a:pt x="0" y="1386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471" t="-10028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358286"/>
              <a:ext cx="1983967" cy="290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300" b="true">
                  <a:solidFill>
                    <a:srgbClr val="3F86C6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rPr>
                <a:t>Hellenic Dietetic Association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956222" y="1898346"/>
            <a:ext cx="5482479" cy="6507394"/>
          </a:xfrm>
          <a:custGeom>
            <a:avLst/>
            <a:gdLst/>
            <a:ahLst/>
            <a:cxnLst/>
            <a:rect r="r" b="b" t="t" l="l"/>
            <a:pathLst>
              <a:path h="6507394" w="5482479">
                <a:moveTo>
                  <a:pt x="0" y="0"/>
                </a:moveTo>
                <a:lnTo>
                  <a:pt x="5482479" y="0"/>
                </a:lnTo>
                <a:lnTo>
                  <a:pt x="5482479" y="6507394"/>
                </a:lnTo>
                <a:lnTo>
                  <a:pt x="0" y="6507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468454">
            <a:off x="6802009" y="8676380"/>
            <a:ext cx="321436" cy="1190503"/>
          </a:xfrm>
          <a:custGeom>
            <a:avLst/>
            <a:gdLst/>
            <a:ahLst/>
            <a:cxnLst/>
            <a:rect r="r" b="b" t="t" l="l"/>
            <a:pathLst>
              <a:path h="1190503" w="321436">
                <a:moveTo>
                  <a:pt x="0" y="0"/>
                </a:moveTo>
                <a:lnTo>
                  <a:pt x="321435" y="0"/>
                </a:lnTo>
                <a:lnTo>
                  <a:pt x="321435" y="1190503"/>
                </a:lnTo>
                <a:lnTo>
                  <a:pt x="0" y="11905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610966" y="1893987"/>
            <a:ext cx="10112674" cy="631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3"/>
              </a:lnSpc>
            </a:pPr>
            <a:r>
              <a:rPr lang="en-US" b="true" sz="4399">
                <a:solidFill>
                  <a:srgbClr val="932D2D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Public Awareness Article on Malnutrition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37287" y="2623936"/>
            <a:ext cx="9860031" cy="1526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b="true" sz="2734">
                <a:solidFill>
                  <a:srgbClr val="3F86C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Hellenic Dietetic Association (HDA), together with its Clinical Nutrition Working Group, published an informative article in national online media to raise public awareness on malnutrition.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751356" y="4183334"/>
            <a:ext cx="9719642" cy="4289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7"/>
              </a:lnSpc>
            </a:pPr>
            <a:r>
              <a:rPr lang="en-US" sz="2349" b="true">
                <a:solidFill>
                  <a:srgbClr val="3F86C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article explains:</a:t>
            </a:r>
          </a:p>
          <a:p>
            <a:pPr algn="l" marL="507254" indent="-253627" lvl="1">
              <a:lnSpc>
                <a:spcPts val="2607"/>
              </a:lnSpc>
              <a:buFont typeface="Arial"/>
              <a:buChar char="•"/>
            </a:pPr>
            <a:r>
              <a:rPr lang="en-US" sz="2349">
                <a:solidFill>
                  <a:srgbClr val="3F86C6"/>
                </a:solidFill>
                <a:latin typeface="Proxima Nova"/>
                <a:ea typeface="Proxima Nova"/>
                <a:cs typeface="Proxima Nova"/>
                <a:sym typeface="Proxima Nova"/>
              </a:rPr>
              <a:t>What malnutrition is and the medical, social, and economic factors that contribute to it.</a:t>
            </a:r>
          </a:p>
          <a:p>
            <a:pPr algn="l" marL="507254" indent="-253627" lvl="1">
              <a:lnSpc>
                <a:spcPts val="2607"/>
              </a:lnSpc>
              <a:buFont typeface="Arial"/>
              <a:buChar char="•"/>
            </a:pPr>
            <a:r>
              <a:rPr lang="en-US" sz="2349">
                <a:solidFill>
                  <a:srgbClr val="3F86C6"/>
                </a:solidFill>
                <a:latin typeface="Proxima Nova"/>
                <a:ea typeface="Proxima Nova"/>
                <a:cs typeface="Proxima Nova"/>
                <a:sym typeface="Proxima Nova"/>
              </a:rPr>
              <a:t>Its impacts on muscle mass, immune function, mobility, mental health, and quality of life.</a:t>
            </a:r>
          </a:p>
          <a:p>
            <a:pPr algn="l" marL="507254" indent="-253627" lvl="1">
              <a:lnSpc>
                <a:spcPts val="2607"/>
              </a:lnSpc>
              <a:buFont typeface="Arial"/>
              <a:buChar char="•"/>
            </a:pPr>
            <a:r>
              <a:rPr lang="en-US" sz="2349">
                <a:solidFill>
                  <a:srgbClr val="3F86C6"/>
                </a:solidFill>
                <a:latin typeface="Proxima Nova"/>
                <a:ea typeface="Proxima Nova"/>
                <a:cs typeface="Proxima Nova"/>
                <a:sym typeface="Proxima Nova"/>
              </a:rPr>
              <a:t>The significant healthcare burden due to increased hospital admissions, complications, and costs.</a:t>
            </a:r>
          </a:p>
          <a:p>
            <a:pPr algn="l" marL="507254" indent="-253627" lvl="1">
              <a:lnSpc>
                <a:spcPts val="2607"/>
              </a:lnSpc>
              <a:buFont typeface="Arial"/>
              <a:buChar char="•"/>
            </a:pPr>
            <a:r>
              <a:rPr lang="en-US" sz="2349">
                <a:solidFill>
                  <a:srgbClr val="3F86C6"/>
                </a:solidFill>
                <a:latin typeface="Proxima Nova"/>
                <a:ea typeface="Proxima Nova"/>
                <a:cs typeface="Proxima Nova"/>
                <a:sym typeface="Proxima Nova"/>
              </a:rPr>
              <a:t>It emphasizes the importance of screening, early diagnosis, and timely nutritional intervention, including referrals to dietitians for detailed nutritional assessments and tailored care plans.</a:t>
            </a:r>
          </a:p>
          <a:p>
            <a:pPr algn="l" marL="507254" indent="-253627" lvl="1">
              <a:lnSpc>
                <a:spcPts val="2607"/>
              </a:lnSpc>
              <a:buFont typeface="Arial"/>
              <a:buChar char="•"/>
            </a:pPr>
            <a:r>
              <a:rPr lang="en-US" sz="2349">
                <a:solidFill>
                  <a:srgbClr val="3F86C6"/>
                </a:solidFill>
                <a:latin typeface="Proxima Nova"/>
                <a:ea typeface="Proxima Nova"/>
                <a:cs typeface="Proxima Nova"/>
                <a:sym typeface="Proxima Nova"/>
              </a:rPr>
              <a:t>A key message is that malnutrition affects all age and weight groups, including overweight and obese individuals who may experience unnoticed weight and muscle loss.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96517" y="8813455"/>
            <a:ext cx="10803229" cy="764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b="true" sz="2734">
                <a:solidFill>
                  <a:srgbClr val="932D2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article was widely published across multiple online news outlets and websites, reaching the general public throughout Greece.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77007" y="354536"/>
            <a:ext cx="2707530" cy="1348328"/>
            <a:chOff x="0" y="0"/>
            <a:chExt cx="3610040" cy="17977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0102" cy="1797812"/>
            </a:xfrm>
            <a:custGeom>
              <a:avLst/>
              <a:gdLst/>
              <a:ahLst/>
              <a:cxnLst/>
              <a:rect r="r" b="b" t="t" l="l"/>
              <a:pathLst>
                <a:path h="1797812" w="3610102">
                  <a:moveTo>
                    <a:pt x="0" y="0"/>
                  </a:moveTo>
                  <a:lnTo>
                    <a:pt x="3610102" y="0"/>
                  </a:lnTo>
                  <a:lnTo>
                    <a:pt x="3610102" y="1797812"/>
                  </a:lnTo>
                  <a:lnTo>
                    <a:pt x="0" y="179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7629" r="1" b="-17627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8187133" y="2638039"/>
            <a:ext cx="9395374" cy="1082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3"/>
              </a:lnSpc>
            </a:pPr>
            <a:r>
              <a:rPr lang="en-US" sz="6359" b="true">
                <a:solidFill>
                  <a:srgbClr val="932D2D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“Malnutrition in the Adult Population”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68281" y="4261847"/>
            <a:ext cx="10433078" cy="218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5"/>
              </a:lnSpc>
              <a:spcBef>
                <a:spcPct val="0"/>
              </a:spcBef>
            </a:pPr>
            <a:r>
              <a:rPr lang="en-US" b="true" sz="2599">
                <a:solidFill>
                  <a:srgbClr val="932D2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</a:t>
            </a:r>
            <a:r>
              <a:rPr lang="en-US" b="true" sz="2599">
                <a:solidFill>
                  <a:srgbClr val="932D2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infographic included clear, practical sections on:</a:t>
            </a:r>
          </a:p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Recognizing malnutrition — key signs, symptoms, and risk factors.</a:t>
            </a:r>
          </a:p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Treatment algorithm — step-by-step clinical guidance for managing malnutrition.</a:t>
            </a:r>
          </a:p>
          <a:p>
            <a:pPr algn="l" marL="561339" indent="-280669" lvl="1">
              <a:lnSpc>
                <a:spcPts val="288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r>
              <a:rPr lang="en-US" b="true" sz="2599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Dietary recommendations — evidence-based nutritional strategies to support patient recovery and prevent further decline.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83793" y="6834740"/>
            <a:ext cx="9998714" cy="1174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8"/>
              </a:lnSpc>
              <a:spcBef>
                <a:spcPct val="0"/>
              </a:spcBef>
            </a:pPr>
            <a:r>
              <a:rPr lang="en-US" b="true" sz="2791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This resource was crea</a:t>
            </a:r>
            <a:r>
              <a:rPr lang="en-US" b="true" sz="2791">
                <a:solidFill>
                  <a:srgbClr val="0A349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ted to enhance awareness and support the daily clinical practice of healthcare professionals working to address malnutrition in adult populations.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144825" y="1727492"/>
            <a:ext cx="5299431" cy="7398856"/>
          </a:xfrm>
          <a:custGeom>
            <a:avLst/>
            <a:gdLst/>
            <a:ahLst/>
            <a:cxnLst/>
            <a:rect r="r" b="b" t="t" l="l"/>
            <a:pathLst>
              <a:path h="7398856" w="5299431">
                <a:moveTo>
                  <a:pt x="0" y="0"/>
                </a:moveTo>
                <a:lnTo>
                  <a:pt x="5299431" y="0"/>
                </a:lnTo>
                <a:lnTo>
                  <a:pt x="5299431" y="7398856"/>
                </a:lnTo>
                <a:lnTo>
                  <a:pt x="0" y="73988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789032" y="354536"/>
            <a:ext cx="1487975" cy="1236603"/>
            <a:chOff x="0" y="0"/>
            <a:chExt cx="1983967" cy="164880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01334" y="0"/>
              <a:ext cx="1381298" cy="1386861"/>
            </a:xfrm>
            <a:custGeom>
              <a:avLst/>
              <a:gdLst/>
              <a:ahLst/>
              <a:cxnLst/>
              <a:rect r="r" b="b" t="t" l="l"/>
              <a:pathLst>
                <a:path h="1386861" w="1381298">
                  <a:moveTo>
                    <a:pt x="0" y="0"/>
                  </a:moveTo>
                  <a:lnTo>
                    <a:pt x="1381299" y="0"/>
                  </a:lnTo>
                  <a:lnTo>
                    <a:pt x="1381299" y="1386861"/>
                  </a:lnTo>
                  <a:lnTo>
                    <a:pt x="0" y="1386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471" t="-10028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358286"/>
              <a:ext cx="1983967" cy="290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300" b="true">
                  <a:solidFill>
                    <a:srgbClr val="3F86C6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rPr>
                <a:t>Hellenic Dietetic Association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938438" y="1852103"/>
            <a:ext cx="7892763" cy="912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9"/>
              </a:lnSpc>
            </a:pPr>
            <a:r>
              <a:rPr lang="en-US" sz="5342">
                <a:solidFill>
                  <a:srgbClr val="932D2D"/>
                </a:solidFill>
                <a:latin typeface="Gotham Condensed"/>
                <a:ea typeface="Gotham Condensed"/>
                <a:cs typeface="Gotham Condensed"/>
                <a:sym typeface="Gotham Condensed"/>
              </a:rPr>
              <a:t>Infographic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77007" y="354536"/>
            <a:ext cx="2707530" cy="1348328"/>
            <a:chOff x="0" y="0"/>
            <a:chExt cx="3610040" cy="17977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0102" cy="1797812"/>
            </a:xfrm>
            <a:custGeom>
              <a:avLst/>
              <a:gdLst/>
              <a:ahLst/>
              <a:cxnLst/>
              <a:rect r="r" b="b" t="t" l="l"/>
              <a:pathLst>
                <a:path h="1797812" w="3610102">
                  <a:moveTo>
                    <a:pt x="0" y="0"/>
                  </a:moveTo>
                  <a:lnTo>
                    <a:pt x="3610102" y="0"/>
                  </a:lnTo>
                  <a:lnTo>
                    <a:pt x="3610102" y="1797812"/>
                  </a:lnTo>
                  <a:lnTo>
                    <a:pt x="0" y="179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7629" r="1" b="-1762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789032" y="354536"/>
            <a:ext cx="1487975" cy="1236603"/>
            <a:chOff x="0" y="0"/>
            <a:chExt cx="1983967" cy="16488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01334" y="0"/>
              <a:ext cx="1381298" cy="1386861"/>
            </a:xfrm>
            <a:custGeom>
              <a:avLst/>
              <a:gdLst/>
              <a:ahLst/>
              <a:cxnLst/>
              <a:rect r="r" b="b" t="t" l="l"/>
              <a:pathLst>
                <a:path h="1386861" w="1381298">
                  <a:moveTo>
                    <a:pt x="0" y="0"/>
                  </a:moveTo>
                  <a:lnTo>
                    <a:pt x="1381299" y="0"/>
                  </a:lnTo>
                  <a:lnTo>
                    <a:pt x="1381299" y="1386861"/>
                  </a:lnTo>
                  <a:lnTo>
                    <a:pt x="0" y="1386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471" t="-10028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358286"/>
              <a:ext cx="1983967" cy="290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300" b="true">
                  <a:solidFill>
                    <a:srgbClr val="3F86C6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rPr>
                <a:t>Hellenic Dietetic Association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903566" y="1174672"/>
            <a:ext cx="5691922" cy="8049860"/>
          </a:xfrm>
          <a:custGeom>
            <a:avLst/>
            <a:gdLst/>
            <a:ahLst/>
            <a:cxnLst/>
            <a:rect r="r" b="b" t="t" l="l"/>
            <a:pathLst>
              <a:path h="8049860" w="5691922">
                <a:moveTo>
                  <a:pt x="0" y="0"/>
                </a:moveTo>
                <a:lnTo>
                  <a:pt x="5691922" y="0"/>
                </a:lnTo>
                <a:lnTo>
                  <a:pt x="5691922" y="8049860"/>
                </a:lnTo>
                <a:lnTo>
                  <a:pt x="0" y="804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03566" y="1174672"/>
            <a:ext cx="1338565" cy="1407164"/>
          </a:xfrm>
          <a:custGeom>
            <a:avLst/>
            <a:gdLst/>
            <a:ahLst/>
            <a:cxnLst/>
            <a:rect r="r" b="b" t="t" l="l"/>
            <a:pathLst>
              <a:path h="1407164" w="1338565">
                <a:moveTo>
                  <a:pt x="0" y="0"/>
                </a:moveTo>
                <a:lnTo>
                  <a:pt x="1338565" y="0"/>
                </a:lnTo>
                <a:lnTo>
                  <a:pt x="1338565" y="1407164"/>
                </a:lnTo>
                <a:lnTo>
                  <a:pt x="0" y="14071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92234" y="9035225"/>
            <a:ext cx="5514587" cy="46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1"/>
              </a:lnSpc>
            </a:pPr>
            <a:r>
              <a:rPr lang="en-US" b="true" sz="3199">
                <a:solidFill>
                  <a:srgbClr val="3F86C6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Seminar about </a:t>
            </a:r>
            <a:r>
              <a:rPr lang="en-US" b="true" sz="3199">
                <a:solidFill>
                  <a:srgbClr val="932D2D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Nutrition in Kidney Disease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10201" y="2315759"/>
            <a:ext cx="9708446" cy="1390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2"/>
              </a:lnSpc>
            </a:pPr>
            <a:r>
              <a:rPr lang="en-US" b="true" sz="3299">
                <a:solidFill>
                  <a:srgbClr val="3F86C6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The Hellenic Dietetic Association (HDA) is preparing an upcoming seminar on Nutrition in Kidney Disease, focusing on the specialized nutritional care required for patients with chronic kidney disease (CKD).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858616" y="4439453"/>
            <a:ext cx="9860031" cy="3812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0354" indent="-295177" lvl="1">
              <a:lnSpc>
                <a:spcPts val="3035"/>
              </a:lnSpc>
              <a:buFont typeface="Arial"/>
              <a:buChar char="•"/>
            </a:pPr>
            <a:r>
              <a:rPr lang="en-US" b="true" sz="2734">
                <a:solidFill>
                  <a:srgbClr val="3F86C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event will feature expert presentations on nutritional support strategies, aiming to prevent and manage malnutrition in this particularly vulnerable group.</a:t>
            </a:r>
          </a:p>
          <a:p>
            <a:pPr algn="l" marL="590354" indent="-295177" lvl="1">
              <a:lnSpc>
                <a:spcPts val="3035"/>
              </a:lnSpc>
              <a:buFont typeface="Arial"/>
              <a:buChar char="•"/>
            </a:pPr>
            <a:r>
              <a:rPr lang="en-US" b="true" sz="2734">
                <a:solidFill>
                  <a:srgbClr val="3F86C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Key topics will include nutritional assessment, dietary approaches, and personalized interventions to maintain muscle mass, prevent malnutrition, and improve health outcomes.</a:t>
            </a:r>
          </a:p>
          <a:p>
            <a:pPr algn="l" marL="590354" indent="-295177" lvl="1">
              <a:lnSpc>
                <a:spcPts val="3035"/>
              </a:lnSpc>
              <a:buFont typeface="Arial"/>
              <a:buChar char="•"/>
            </a:pPr>
            <a:r>
              <a:rPr lang="en-US" b="true" sz="2734">
                <a:solidFill>
                  <a:srgbClr val="932D2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This upcoming initiative further strengthens HDA’s commitment to raising awareness and improving practices related to disease-related malnutrition in Greece.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77007" y="354536"/>
            <a:ext cx="2707530" cy="1348328"/>
            <a:chOff x="0" y="0"/>
            <a:chExt cx="3610040" cy="17977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0102" cy="1797812"/>
            </a:xfrm>
            <a:custGeom>
              <a:avLst/>
              <a:gdLst/>
              <a:ahLst/>
              <a:cxnLst/>
              <a:rect r="r" b="b" t="t" l="l"/>
              <a:pathLst>
                <a:path h="1797812" w="3610102">
                  <a:moveTo>
                    <a:pt x="0" y="0"/>
                  </a:moveTo>
                  <a:lnTo>
                    <a:pt x="3610102" y="0"/>
                  </a:lnTo>
                  <a:lnTo>
                    <a:pt x="3610102" y="1797812"/>
                  </a:lnTo>
                  <a:lnTo>
                    <a:pt x="0" y="179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7629" r="1" b="-1762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789032" y="354536"/>
            <a:ext cx="1487975" cy="1236603"/>
            <a:chOff x="0" y="0"/>
            <a:chExt cx="1983967" cy="16488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01334" y="0"/>
              <a:ext cx="1381298" cy="1386861"/>
            </a:xfrm>
            <a:custGeom>
              <a:avLst/>
              <a:gdLst/>
              <a:ahLst/>
              <a:cxnLst/>
              <a:rect r="r" b="b" t="t" l="l"/>
              <a:pathLst>
                <a:path h="1386861" w="1381298">
                  <a:moveTo>
                    <a:pt x="0" y="0"/>
                  </a:moveTo>
                  <a:lnTo>
                    <a:pt x="1381299" y="0"/>
                  </a:lnTo>
                  <a:lnTo>
                    <a:pt x="1381299" y="1386861"/>
                  </a:lnTo>
                  <a:lnTo>
                    <a:pt x="0" y="1386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471" t="-10028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358286"/>
              <a:ext cx="1983967" cy="290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300" b="true">
                  <a:solidFill>
                    <a:srgbClr val="3F86C6"/>
                  </a:solidFill>
                  <a:latin typeface="Gotham Condensed Bold"/>
                  <a:ea typeface="Gotham Condensed Bold"/>
                  <a:cs typeface="Gotham Condensed Bold"/>
                  <a:sym typeface="Gotham Condensed Bold"/>
                </a:rPr>
                <a:t>Hellenic Dietetic Association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903566" y="1174672"/>
            <a:ext cx="2951838" cy="3103115"/>
          </a:xfrm>
          <a:custGeom>
            <a:avLst/>
            <a:gdLst/>
            <a:ahLst/>
            <a:cxnLst/>
            <a:rect r="r" b="b" t="t" l="l"/>
            <a:pathLst>
              <a:path h="3103115" w="2951838">
                <a:moveTo>
                  <a:pt x="0" y="0"/>
                </a:moveTo>
                <a:lnTo>
                  <a:pt x="2951838" y="0"/>
                </a:lnTo>
                <a:lnTo>
                  <a:pt x="2951838" y="3103115"/>
                </a:lnTo>
                <a:lnTo>
                  <a:pt x="0" y="31031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958366" y="1816106"/>
            <a:ext cx="12318050" cy="5235992"/>
          </a:xfrm>
          <a:custGeom>
            <a:avLst/>
            <a:gdLst/>
            <a:ahLst/>
            <a:cxnLst/>
            <a:rect r="r" b="b" t="t" l="l"/>
            <a:pathLst>
              <a:path h="5235992" w="12318050">
                <a:moveTo>
                  <a:pt x="0" y="0"/>
                </a:moveTo>
                <a:lnTo>
                  <a:pt x="12318050" y="0"/>
                </a:lnTo>
                <a:lnTo>
                  <a:pt x="12318050" y="5235993"/>
                </a:lnTo>
                <a:lnTo>
                  <a:pt x="0" y="5235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37345" y="7080674"/>
            <a:ext cx="14525247" cy="2669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5"/>
              </a:lnSpc>
            </a:pPr>
            <a:r>
              <a:rPr lang="en-US" sz="2734" b="true">
                <a:solidFill>
                  <a:srgbClr val="3F86C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18th Hellenic Congress on Nutrition and Dietetics</a:t>
            </a:r>
          </a:p>
          <a:p>
            <a:pPr algn="l" marL="590354" indent="-295177" lvl="1">
              <a:lnSpc>
                <a:spcPts val="3035"/>
              </a:lnSpc>
              <a:buFont typeface="Arial"/>
              <a:buChar char="•"/>
            </a:pPr>
            <a:r>
              <a:rPr lang="en-US" b="true" sz="2734">
                <a:solidFill>
                  <a:srgbClr val="3F86C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upcoming 18th Hellenic Congress on Nutrition and Dietetics will include </a:t>
            </a:r>
            <a:r>
              <a:rPr lang="en-US" b="true" sz="2734">
                <a:solidFill>
                  <a:srgbClr val="71C7E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presentations and workshops on malnutrition</a:t>
            </a:r>
            <a:r>
              <a:rPr lang="en-US" b="true" sz="2734">
                <a:solidFill>
                  <a:srgbClr val="3F86C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, covering topics such as nutritional assessment, intervention strategies, and practical clinical approaches.</a:t>
            </a:r>
          </a:p>
          <a:p>
            <a:pPr algn="l" marL="590354" indent="-295177" lvl="1">
              <a:lnSpc>
                <a:spcPts val="3035"/>
              </a:lnSpc>
              <a:buFont typeface="Arial"/>
              <a:buChar char="•"/>
            </a:pPr>
            <a:r>
              <a:rPr lang="en-US" b="true" sz="2734">
                <a:solidFill>
                  <a:srgbClr val="3F86C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This congress provides an important opportunity to update professional knowledge and promote best practices in the prevention and management of malnutrition within the broader context of nutrition and dietetics.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DAGmTBXRgbs</dc:identifier>
  <dcterms:modified xsi:type="dcterms:W3CDTF">2011-08-01T06:04:30Z</dcterms:modified>
  <cp:revision>1</cp:revision>
  <dc:title>ONCA MAW Campaigns.pptx</dc:title>
</cp:coreProperties>
</file>