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98" r:id="rId3"/>
  </p:sldMasterIdLst>
  <p:notesMasterIdLst>
    <p:notesMasterId r:id="rId13"/>
  </p:notesMasterIdLst>
  <p:handoutMasterIdLst>
    <p:handoutMasterId r:id="rId14"/>
  </p:handoutMasterIdLst>
  <p:sldIdLst>
    <p:sldId id="257" r:id="rId4"/>
    <p:sldId id="1803" r:id="rId5"/>
    <p:sldId id="1799" r:id="rId6"/>
    <p:sldId id="1788" r:id="rId7"/>
    <p:sldId id="1802" r:id="rId8"/>
    <p:sldId id="1805" r:id="rId9"/>
    <p:sldId id="265" r:id="rId10"/>
    <p:sldId id="264" r:id="rId11"/>
    <p:sldId id="1790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1" autoAdjust="0"/>
    <p:restoredTop sz="94660"/>
  </p:normalViewPr>
  <p:slideViewPr>
    <p:cSldViewPr showGuides="1">
      <p:cViewPr varScale="1">
        <p:scale>
          <a:sx n="82" d="100"/>
          <a:sy n="82" d="100"/>
        </p:scale>
        <p:origin x="67" y="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325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9F81114-0A06-4734-9ABC-3079D9B233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36D650D-926A-4F95-BAFD-158B38EC38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3F7F1-B1D3-42D4-8B3F-E379710FF0AD}" type="datetimeFigureOut">
              <a:rPr lang="de-DE" smtClean="0"/>
              <a:t>28.04.2025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5B95CA-F3A3-4700-9CCF-71CBB545B7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CD02F1-E22E-48FE-897E-18DDC92D1D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1DDA2-7480-463B-BADE-0CE3B9D982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902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4510D-9A44-4961-A171-28C240E96987}" type="datetimeFigureOut">
              <a:rPr lang="de-DE" smtClean="0"/>
              <a:t>28.04.2025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35F09-126C-48DA-A455-CB264251A4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1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4E3E6FDD-8326-4455-9B45-3D6A753268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1" y="2123290"/>
            <a:ext cx="12191999" cy="473471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1558143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2124810"/>
            <a:ext cx="3173062" cy="565146"/>
          </a:xfrm>
          <a:solidFill>
            <a:schemeClr val="accent4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E520B85-D1DB-4831-BE0C-258398D5AE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5420" y="2689956"/>
            <a:ext cx="1340312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01AEB64A-04BC-4C27-B335-9D25E4C996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75420" y="2957140"/>
            <a:ext cx="1576724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22A80A7-9D92-4090-9951-DD4A87871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0971" y="277604"/>
            <a:ext cx="1972642" cy="55564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CF3B14A-3F36-4A8E-8B4E-BBCB72784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0182" y="901499"/>
            <a:ext cx="2507494" cy="1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6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(B)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7">
            <a:extLst>
              <a:ext uri="{FF2B5EF4-FFF2-40B4-BE49-F238E27FC236}">
                <a16:creationId xmlns:a16="http://schemas.microsoft.com/office/drawing/2014/main" id="{C45AD1AF-9BB5-45B3-88B8-125F586F53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1"/>
            <a:ext cx="6275387" cy="634523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874713" y="6597372"/>
            <a:ext cx="9625376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 | CCC MünchenLMU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491288" y="1409700"/>
            <a:ext cx="5184775" cy="49355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90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B799280D-67EB-41FD-8C11-201FCC62AD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1046988"/>
            <a:ext cx="6059487" cy="321010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1DBA08F7-24D3-451C-8C39-58337F024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6170531" y="1046988"/>
            <a:ext cx="6021468" cy="321010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70EB7D-E257-45B4-8C10-9ABF0CE430DE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874711" y="4401108"/>
            <a:ext cx="5184777" cy="194413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874713" y="6597372"/>
            <a:ext cx="9625376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 | CCC MünchenLMU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168008" y="4401108"/>
            <a:ext cx="5508055" cy="194413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820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ites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B799280D-67EB-41FD-8C11-201FCC62AD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0"/>
            <a:ext cx="12191999" cy="396906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3578765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70EB7D-E257-45B4-8C10-9ABF0CE430DE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874711" y="4689140"/>
            <a:ext cx="5400677" cy="165609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874713" y="6597372"/>
            <a:ext cx="9625376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 | CCC MünchenLMU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3969060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491288" y="4689140"/>
            <a:ext cx="5184775" cy="165609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DB8D8FD5-3CFA-4E30-89FF-BBBED675F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0499444" y="288543"/>
            <a:ext cx="1393200" cy="392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0868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26E39-2412-4ACE-8A9E-69973F0B842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7B24DB-66D3-4CC2-918A-F9BD00CA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63ACECD-7201-4706-9BCF-0DA28138EB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6987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8248" y="260418"/>
            <a:ext cx="1969179" cy="39627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A9DAFA7-AF14-46CE-AEA7-9D541D9145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7512" y="6512100"/>
            <a:ext cx="1403496" cy="30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6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EA869AB4-B38E-4364-8216-34A2E90574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874711" y="1046988"/>
            <a:ext cx="10442577" cy="501030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F26E39-2412-4ACE-8A9E-69973F0B842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3B0368-721B-46BE-B536-5F060B7D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874713" y="6597372"/>
            <a:ext cx="9625376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 | CCC MünchenLMU | Datum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7B24DB-66D3-4CC2-918A-F9BD00CA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63ACECD-7201-4706-9BCF-0DA28138EB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6987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</p:spTree>
    <p:extLst>
      <p:ext uri="{BB962C8B-B14F-4D97-AF65-F5344CB8AC3E}">
        <p14:creationId xmlns:p14="http://schemas.microsoft.com/office/powerpoint/2010/main" val="3443288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warz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26E39-2412-4ACE-8A9E-69973F0B842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3B0368-721B-46BE-B536-5F060B7D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874713" y="6597372"/>
            <a:ext cx="9625376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 | CCC MünchenLMU | Datum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7B24DB-66D3-4CC2-918A-F9BD00CA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63ACECD-7201-4706-9BCF-0DA28138EB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6987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32F3200-F9FF-49A6-8755-9CD09FC97BBD}"/>
              </a:ext>
            </a:extLst>
          </p:cNvPr>
          <p:cNvSpPr/>
          <p:nvPr userDrawn="1"/>
        </p:nvSpPr>
        <p:spPr bwMode="gray">
          <a:xfrm>
            <a:off x="0" y="1628775"/>
            <a:ext cx="12192000" cy="4932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Bildplatzhalter 7">
            <a:extLst>
              <a:ext uri="{FF2B5EF4-FFF2-40B4-BE49-F238E27FC236}">
                <a16:creationId xmlns:a16="http://schemas.microsoft.com/office/drawing/2014/main" id="{D25602F7-1019-4419-8CBC-77FB6A79E5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874711" y="1844673"/>
            <a:ext cx="10442577" cy="4500566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344392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orient="horz" pos="413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B81924C-F1D8-4FC5-AAC5-8D77A46F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874713" y="6597372"/>
            <a:ext cx="9625376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 | CCC MünchenLMU | Datum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8952BB-EE0E-4993-ADDB-5F31FC10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801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2276872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4674BA-7808-4DD2-B730-012DC04DFFC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74713" y="3573016"/>
            <a:ext cx="10442575" cy="1907022"/>
          </a:xfrm>
        </p:spPr>
        <p:txBody>
          <a:bodyPr lIns="216000" tIns="144000"/>
          <a:lstStyle>
            <a:lvl1pPr marL="0" indent="0" algn="l"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2850735"/>
            <a:ext cx="3173062" cy="565146"/>
          </a:xfrm>
          <a:solidFill>
            <a:schemeClr val="accent4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22A80A7-9D92-4090-9951-DD4A87871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0971" y="277604"/>
            <a:ext cx="1972642" cy="55564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CF3B14A-3F36-4A8E-8B4E-BBCB72784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0182" y="901499"/>
            <a:ext cx="2507494" cy="1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74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656692"/>
            <a:ext cx="7435347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74713" y="6597372"/>
            <a:ext cx="9625376" cy="180000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Konferenz der Organzentren am CCCLMU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6506E-0993-4BAE-BE4D-13CC12FCAAF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05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3" y="656694"/>
            <a:ext cx="5622350" cy="30180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8C0C-E5EC-4BDE-905F-A6D299852D76}" type="datetimeFigureOut">
              <a:rPr lang="de-DE" smtClean="0"/>
              <a:t>28.04.2025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C415-C9C3-4D7C-9B0A-E0A4048CB9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54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1556792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4674BA-7808-4DD2-B730-012DC04DFFC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74713" y="4019440"/>
            <a:ext cx="10442575" cy="1827672"/>
          </a:xfrm>
        </p:spPr>
        <p:txBody>
          <a:bodyPr lIns="216000" tIns="144000"/>
          <a:lstStyle>
            <a:lvl1pPr marL="0" indent="0" algn="l"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2112794"/>
            <a:ext cx="3173062" cy="565146"/>
          </a:xfrm>
          <a:solidFill>
            <a:schemeClr val="accent1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EDCBAA7-83DE-41B4-B3A9-54F687B00A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75420" y="2675822"/>
            <a:ext cx="2931009" cy="565146"/>
          </a:xfrm>
          <a:solidFill>
            <a:schemeClr val="accent1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dritte Zeile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E520B85-D1DB-4831-BE0C-258398D5AE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5420" y="3238850"/>
            <a:ext cx="1991650" cy="390295"/>
          </a:xfrm>
          <a:solidFill>
            <a:schemeClr val="accent4"/>
          </a:solidFill>
        </p:spPr>
        <p:txBody>
          <a:bodyPr wrap="none" lIns="216000" tIns="18000" rIns="180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01AEB64A-04BC-4C27-B335-9D25E4C996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75420" y="3629145"/>
            <a:ext cx="2416445" cy="390295"/>
          </a:xfrm>
          <a:solidFill>
            <a:schemeClr val="accent4"/>
          </a:solidFill>
        </p:spPr>
        <p:txBody>
          <a:bodyPr wrap="none" lIns="216000" tIns="18000" rIns="180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22A80A7-9D92-4090-9951-DD4A87871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0971" y="277604"/>
            <a:ext cx="1972642" cy="55564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CF3B14A-3F36-4A8E-8B4E-BBCB72784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0182" y="901499"/>
            <a:ext cx="2507494" cy="1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24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92BBD4-9697-48AD-BFB2-D2D0A54F2121}" type="datetime1">
              <a:rPr lang="el-GR" smtClean="0"/>
              <a:t>28/4/2025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29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4E3E6FDD-8326-4455-9B45-3D6A753268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1" y="2123290"/>
            <a:ext cx="12191999" cy="473471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1558143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2124810"/>
            <a:ext cx="3173062" cy="565146"/>
          </a:xfrm>
          <a:solidFill>
            <a:schemeClr val="accent4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E520B85-D1DB-4831-BE0C-258398D5AE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5420" y="2689956"/>
            <a:ext cx="1340312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01AEB64A-04BC-4C27-B335-9D25E4C996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75420" y="2957140"/>
            <a:ext cx="1576724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22A80A7-9D92-4090-9951-DD4A87871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0971" y="277604"/>
            <a:ext cx="1972642" cy="55564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CF3B14A-3F36-4A8E-8B4E-BBCB72784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0182" y="901499"/>
            <a:ext cx="2507494" cy="1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1556792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4674BA-7808-4DD2-B730-012DC04DFFC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74713" y="4019440"/>
            <a:ext cx="10442575" cy="1827672"/>
          </a:xfrm>
        </p:spPr>
        <p:txBody>
          <a:bodyPr lIns="216000" tIns="144000"/>
          <a:lstStyle>
            <a:lvl1pPr marL="0" indent="0" algn="l"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2112794"/>
            <a:ext cx="3173062" cy="565146"/>
          </a:xfrm>
          <a:solidFill>
            <a:schemeClr val="accent1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EDCBAA7-83DE-41B4-B3A9-54F687B00A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75420" y="2675822"/>
            <a:ext cx="2931009" cy="565146"/>
          </a:xfrm>
          <a:solidFill>
            <a:schemeClr val="accent1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dritte Zeile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E520B85-D1DB-4831-BE0C-258398D5AE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5420" y="3238850"/>
            <a:ext cx="1991650" cy="390295"/>
          </a:xfrm>
          <a:solidFill>
            <a:schemeClr val="accent4"/>
          </a:solidFill>
        </p:spPr>
        <p:txBody>
          <a:bodyPr wrap="none" lIns="216000" tIns="18000" rIns="180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01AEB64A-04BC-4C27-B335-9D25E4C996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75420" y="3629145"/>
            <a:ext cx="2416445" cy="390295"/>
          </a:xfrm>
          <a:solidFill>
            <a:schemeClr val="accent4"/>
          </a:solidFill>
        </p:spPr>
        <p:txBody>
          <a:bodyPr wrap="none" lIns="216000" tIns="18000" rIns="180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22A80A7-9D92-4090-9951-DD4A87871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0971" y="277604"/>
            <a:ext cx="1972642" cy="55564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CF3B14A-3F36-4A8E-8B4E-BBCB72784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0182" y="901499"/>
            <a:ext cx="2507494" cy="1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99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66CD136A-F69F-4B3D-92D9-A7FBBAA0FD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1222372"/>
            <a:ext cx="12191999" cy="5122866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657225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1225301"/>
            <a:ext cx="3214740" cy="572840"/>
          </a:xfrm>
          <a:solidFill>
            <a:schemeClr val="accent4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EDCBAA7-83DE-41B4-B3A9-54F687B00A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75420" y="1798141"/>
            <a:ext cx="1340312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9525DF-F86B-4689-A1E9-CE6127F51F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de-DE"/>
              <a:t>Thema | CCC MünchenLMU | Datum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C4BFED-99BE-4907-AA75-07C1D6CCD3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E034FC6-F2CC-4F22-938B-23A0F6B958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75420" y="2065325"/>
            <a:ext cx="1576724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39D957E-8690-40AD-9288-E9F315E4BF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75420" y="2332509"/>
            <a:ext cx="1482146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dritte Zeile</a:t>
            </a:r>
          </a:p>
        </p:txBody>
      </p:sp>
    </p:spTree>
    <p:extLst>
      <p:ext uri="{BB962C8B-B14F-4D97-AF65-F5344CB8AC3E}">
        <p14:creationId xmlns:p14="http://schemas.microsoft.com/office/powerpoint/2010/main" val="2073294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1292748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4674BA-7808-4DD2-B730-012DC04DFFC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74713" y="3382893"/>
            <a:ext cx="10442575" cy="1907022"/>
          </a:xfrm>
        </p:spPr>
        <p:txBody>
          <a:bodyPr lIns="216000" tIns="144000"/>
          <a:lstStyle>
            <a:lvl1pPr marL="0" indent="0" algn="l"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1856062"/>
            <a:ext cx="3214740" cy="572840"/>
          </a:xfrm>
          <a:solidFill>
            <a:schemeClr val="accent1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EDCBAA7-83DE-41B4-B3A9-54F687B00A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75420" y="2428902"/>
            <a:ext cx="2967878" cy="572840"/>
          </a:xfrm>
          <a:solidFill>
            <a:schemeClr val="accent1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dritte Zeile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E520B85-D1DB-4831-BE0C-258398D5AE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5420" y="2992598"/>
            <a:ext cx="1991650" cy="390295"/>
          </a:xfrm>
          <a:solidFill>
            <a:schemeClr val="accent4"/>
          </a:solidFill>
        </p:spPr>
        <p:txBody>
          <a:bodyPr wrap="none" lIns="216000" tIns="18000" rIns="180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9525DF-F86B-4689-A1E9-CE6127F51F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de-DE"/>
              <a:t>Thema | CCC MünchenLMU | Datum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C4BFED-99BE-4907-AA75-07C1D6CCD3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895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Thema | CCC MünchenLMU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FD4A460-FF33-47BF-BF3E-FFCAB3DB2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874713" y="1689062"/>
            <a:ext cx="10801349" cy="4656175"/>
          </a:xfrm>
        </p:spPr>
        <p:txBody>
          <a:bodyPr numCol="2" spcCol="432000"/>
          <a:lstStyle>
            <a:lvl1pPr marL="542925" indent="-542925">
              <a:spcBef>
                <a:spcPts val="2300"/>
              </a:spcBef>
              <a:spcAft>
                <a:spcPts val="0"/>
              </a:spcAft>
              <a:buClr>
                <a:schemeClr val="tx1"/>
              </a:buClr>
              <a:buFont typeface="+mj-lt"/>
              <a:buNone/>
              <a:defRPr/>
            </a:lvl1pPr>
            <a:lvl2pPr marL="714375" indent="-182563">
              <a:spcBef>
                <a:spcPts val="0"/>
              </a:spcBef>
              <a:spcAft>
                <a:spcPts val="0"/>
              </a:spcAft>
              <a:defRPr/>
            </a:lvl2pPr>
            <a:lvl3pPr marL="895350" indent="-176213">
              <a:spcBef>
                <a:spcPts val="0"/>
              </a:spcBef>
              <a:spcAft>
                <a:spcPts val="0"/>
              </a:spcAft>
              <a:defRPr/>
            </a:lvl3pPr>
            <a:lvl4pPr marL="1076325" indent="-182563">
              <a:spcBef>
                <a:spcPts val="0"/>
              </a:spcBef>
              <a:spcAft>
                <a:spcPts val="0"/>
              </a:spcAft>
              <a:defRPr/>
            </a:lvl4pPr>
            <a:lvl5pPr marL="1257300" indent="-176213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6887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Thema | CCC MünchenLMU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2BC17D-28C2-4A1D-ADB1-EC4BA1459E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874713" y="1689100"/>
            <a:ext cx="10801350" cy="4656138"/>
          </a:xfrm>
        </p:spPr>
        <p:txBody>
          <a:bodyPr numCol="2" spcCol="432000"/>
          <a:lstStyle>
            <a:lvl1pPr>
              <a:spcBef>
                <a:spcPts val="2300"/>
              </a:spcBef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9465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70EB7D-E257-45B4-8C10-9ABF0CE430DE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Thema | CCC MünchenLMU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</p:spTree>
    <p:extLst>
      <p:ext uri="{BB962C8B-B14F-4D97-AF65-F5344CB8AC3E}">
        <p14:creationId xmlns:p14="http://schemas.microsoft.com/office/powerpoint/2010/main" val="2802985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70EB7D-E257-45B4-8C10-9ABF0CE430DE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874711" y="1689062"/>
            <a:ext cx="5184775" cy="465617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Thema | CCC MünchenLMU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491288" y="1689062"/>
            <a:ext cx="5184775" cy="465617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3269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(A)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4938645E-C869-4C2C-BAA5-4F022213BE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657225"/>
            <a:ext cx="6275387" cy="568801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266930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Thema | CCC MünchenLMU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657225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491288" y="1160748"/>
            <a:ext cx="5184775" cy="518449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420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66CD136A-F69F-4B3D-92D9-A7FBBAA0FD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1222372"/>
            <a:ext cx="12191999" cy="5122866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657225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1225301"/>
            <a:ext cx="3214740" cy="572840"/>
          </a:xfrm>
          <a:solidFill>
            <a:schemeClr val="accent4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EDCBAA7-83DE-41B4-B3A9-54F687B00A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75420" y="1798141"/>
            <a:ext cx="1340312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C4BFED-99BE-4907-AA75-07C1D6CCD3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E034FC6-F2CC-4F22-938B-23A0F6B958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75420" y="2065325"/>
            <a:ext cx="1576724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39D957E-8690-40AD-9288-E9F315E4BF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75420" y="2332509"/>
            <a:ext cx="1482146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dritte Zeile</a:t>
            </a:r>
          </a:p>
        </p:txBody>
      </p:sp>
    </p:spTree>
    <p:extLst>
      <p:ext uri="{BB962C8B-B14F-4D97-AF65-F5344CB8AC3E}">
        <p14:creationId xmlns:p14="http://schemas.microsoft.com/office/powerpoint/2010/main" val="4213210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(B)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7">
            <a:extLst>
              <a:ext uri="{FF2B5EF4-FFF2-40B4-BE49-F238E27FC236}">
                <a16:creationId xmlns:a16="http://schemas.microsoft.com/office/drawing/2014/main" id="{C45AD1AF-9BB5-45B3-88B8-125F586F53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1"/>
            <a:ext cx="6275387" cy="634523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Thema | CCC MünchenLMU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491288" y="1409700"/>
            <a:ext cx="5184775" cy="49355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216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B799280D-67EB-41FD-8C11-201FCC62AD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1046988"/>
            <a:ext cx="6059487" cy="321010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1DBA08F7-24D3-451C-8C39-58337F024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6170531" y="1046988"/>
            <a:ext cx="6021468" cy="321010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70EB7D-E257-45B4-8C10-9ABF0CE430DE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874711" y="4401108"/>
            <a:ext cx="5184777" cy="194413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Thema | CCC MünchenLMU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168008" y="4401108"/>
            <a:ext cx="5508055" cy="194413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7043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ites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B799280D-67EB-41FD-8C11-201FCC62AD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0"/>
            <a:ext cx="12191999" cy="396906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3578765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70EB7D-E257-45B4-8C10-9ABF0CE430DE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874711" y="4689140"/>
            <a:ext cx="5400677" cy="165609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Thema | CCC MünchenLMU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3969060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491288" y="4689140"/>
            <a:ext cx="5184775" cy="165609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DB8D8FD5-3CFA-4E30-89FF-BBBED675F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0499444" y="288543"/>
            <a:ext cx="1393200" cy="392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1264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26E39-2412-4ACE-8A9E-69973F0B842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3B0368-721B-46BE-B536-5F060B7D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Thema | CCC MünchenLMU | Datum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7B24DB-66D3-4CC2-918A-F9BD00CA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63ACECD-7201-4706-9BCF-0DA28138EB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6987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</p:spTree>
    <p:extLst>
      <p:ext uri="{BB962C8B-B14F-4D97-AF65-F5344CB8AC3E}">
        <p14:creationId xmlns:p14="http://schemas.microsoft.com/office/powerpoint/2010/main" val="3948461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EA869AB4-B38E-4364-8216-34A2E90574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874711" y="1046988"/>
            <a:ext cx="10442577" cy="501030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F26E39-2412-4ACE-8A9E-69973F0B842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3B0368-721B-46BE-B536-5F060B7D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Thema | CCC MünchenLMU | Datum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7B24DB-66D3-4CC2-918A-F9BD00CA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63ACECD-7201-4706-9BCF-0DA28138EB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6987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</p:spTree>
    <p:extLst>
      <p:ext uri="{BB962C8B-B14F-4D97-AF65-F5344CB8AC3E}">
        <p14:creationId xmlns:p14="http://schemas.microsoft.com/office/powerpoint/2010/main" val="374730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warz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26E39-2412-4ACE-8A9E-69973F0B842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3B0368-721B-46BE-B536-5F060B7D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Thema | CCC MünchenLMU | Datum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7B24DB-66D3-4CC2-918A-F9BD00CA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63ACECD-7201-4706-9BCF-0DA28138EB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6987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32F3200-F9FF-49A6-8755-9CD09FC97BBD}"/>
              </a:ext>
            </a:extLst>
          </p:cNvPr>
          <p:cNvSpPr/>
          <p:nvPr userDrawn="1"/>
        </p:nvSpPr>
        <p:spPr bwMode="gray">
          <a:xfrm>
            <a:off x="0" y="1628775"/>
            <a:ext cx="12192000" cy="4932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Bildplatzhalter 7">
            <a:extLst>
              <a:ext uri="{FF2B5EF4-FFF2-40B4-BE49-F238E27FC236}">
                <a16:creationId xmlns:a16="http://schemas.microsoft.com/office/drawing/2014/main" id="{D25602F7-1019-4419-8CBC-77FB6A79E5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874711" y="1844673"/>
            <a:ext cx="10442577" cy="4500566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867876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4133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B81924C-F1D8-4FC5-AAC5-8D77A46F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Thema | CCC MünchenLMU | Datum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8952BB-EE0E-4993-ADDB-5F31FC10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650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2276872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4674BA-7808-4DD2-B730-012DC04DFFC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74713" y="3573016"/>
            <a:ext cx="10442575" cy="1907022"/>
          </a:xfrm>
        </p:spPr>
        <p:txBody>
          <a:bodyPr lIns="216000" tIns="144000"/>
          <a:lstStyle>
            <a:lvl1pPr marL="0" indent="0" algn="l"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2850735"/>
            <a:ext cx="3173062" cy="565146"/>
          </a:xfrm>
          <a:solidFill>
            <a:schemeClr val="accent4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22A80A7-9D92-4090-9951-DD4A87871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0971" y="277604"/>
            <a:ext cx="1972642" cy="55564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CF3B14A-3F36-4A8E-8B4E-BBCB72784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0182" y="901499"/>
            <a:ext cx="2507494" cy="1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79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6553-608E-4D29-A430-130835145CCC}" type="datetimeFigureOut">
              <a:rPr lang="de-DE" smtClean="0"/>
              <a:t>28.04.2025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6EFF6-593A-4FE3-932F-B18567C75D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3669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624417" y="6526214"/>
            <a:ext cx="3860800" cy="331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Erstellt von: N.Erickson M.Sc., RD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737601" y="6528871"/>
            <a:ext cx="2832100" cy="3291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549A14E-55A1-4618-8408-5ACC6928C88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2916" y="403226"/>
            <a:ext cx="10956784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HEADLINE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4417" y="1629877"/>
            <a:ext cx="10945283" cy="4871560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1pPr>
            <a:lvl2pPr marL="715963" indent="-2841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1077913" indent="-2762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1431925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1793875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de-DE" dirty="0"/>
              <a:t>Aufzählung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4174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1292748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4674BA-7808-4DD2-B730-012DC04DFFC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74713" y="3382893"/>
            <a:ext cx="10442575" cy="1907022"/>
          </a:xfrm>
        </p:spPr>
        <p:txBody>
          <a:bodyPr lIns="216000" tIns="144000"/>
          <a:lstStyle>
            <a:lvl1pPr marL="0" indent="0" algn="l"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1856062"/>
            <a:ext cx="3214740" cy="572840"/>
          </a:xfrm>
          <a:solidFill>
            <a:schemeClr val="accent1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EDCBAA7-83DE-41B4-B3A9-54F687B00A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75420" y="2428902"/>
            <a:ext cx="2967878" cy="572840"/>
          </a:xfrm>
          <a:solidFill>
            <a:schemeClr val="accent1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dritte Zeile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E520B85-D1DB-4831-BE0C-258398D5AE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5420" y="2992598"/>
            <a:ext cx="1991650" cy="390295"/>
          </a:xfrm>
          <a:solidFill>
            <a:schemeClr val="accent4"/>
          </a:solidFill>
        </p:spPr>
        <p:txBody>
          <a:bodyPr wrap="none" lIns="216000" tIns="18000" rIns="180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9525DF-F86B-4689-A1E9-CE6127F51F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>
          <a:xfrm>
            <a:off x="874713" y="6597372"/>
            <a:ext cx="9625376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 | CCC MünchenLMU | Datum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C4BFED-99BE-4907-AA75-07C1D6CCD3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123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4F826-EC12-81E3-B48A-52CCA26A5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7CABD3-C4BE-6BC9-A2EB-B94CF14A7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502BF-6274-BA5F-88E9-9C5BE443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5F65-C60E-45DF-AEAB-89D9161B668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3082C-8829-7C6E-B89A-8CA88FF41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D2F8B-F19D-9EAD-2F50-00890091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C36B-7009-47A8-8E2C-02312A641A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16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87351-3370-3085-CDE0-72827B8C0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6681A-A3C0-9265-1FCA-65F64C740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CB2F7-1DEE-E0D0-5848-23F5BD3B7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5F65-C60E-45DF-AEAB-89D9161B668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99955-FE86-14F9-573B-8B36B3139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B2FB8-11DC-989D-DC5A-1CBBB4FE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C36B-7009-47A8-8E2C-02312A641A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864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8CD38-A6CE-0F82-625E-F396D017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11475-0327-514E-8558-AC63422E6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F522B-EE8C-18AC-D3F1-481BC6627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5F65-C60E-45DF-AEAB-89D9161B668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04698-A42A-A551-8742-EDA623A86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33657-EB80-C0F4-8DAD-89B8AFC3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C36B-7009-47A8-8E2C-02312A641A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847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3528F-F22C-C0AD-B05F-DAE8CE8FF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AF22F-5E1D-8C5B-0DEF-040CC2FC9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9F663-A1EE-5413-CAE0-A9B717858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410F21-F592-A8D4-9FAE-04355DAB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5F65-C60E-45DF-AEAB-89D9161B668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9453C-76CC-AD84-B951-EF4006721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CC01D-B3A1-AC2A-029A-75A277FB4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C36B-7009-47A8-8E2C-02312A641A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15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C083A-BF65-CC52-5B52-5269575B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F1FCA-859D-2768-9376-210C25398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0D7D3C-3611-FD87-DD12-2446DC766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C71B9-DC31-5676-CCEE-FE2D35A93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72F5A5-C02D-7325-1B37-2F2AB4416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793C20-5E28-7C62-0728-CD578C582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5F65-C60E-45DF-AEAB-89D9161B668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970BB4-2770-BCE8-6AA3-32D3033A1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1DB67D-C8DF-273B-2880-A4274764D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C36B-7009-47A8-8E2C-02312A641A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459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D4B53-C60F-2ED8-E9E6-B31E6D0AB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75F424-4A72-E7EF-ED93-1FDFBB23D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5F65-C60E-45DF-AEAB-89D9161B668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E1279-84F7-E1B7-2FF2-6E568FAA5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15DE4-2A83-DA1B-A9D4-8F495BE43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C36B-7009-47A8-8E2C-02312A641A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518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FC706B-B878-99F9-ED8B-1B698CCBA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5F65-C60E-45DF-AEAB-89D9161B668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3269CC-DAE6-0D36-BC3F-DD709BAB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38FC3-C08C-C726-2063-B60735285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C36B-7009-47A8-8E2C-02312A641A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09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55A27-6DED-4111-DA93-3CA0825C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F83B0-B231-B22E-6DE4-8D8B24C04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52F1E-9874-4645-5772-278D34D7D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CA1E2-81FB-15D1-6CA6-FCA41F57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5F65-C60E-45DF-AEAB-89D9161B668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48B90-B55A-C28A-39CF-7B7042255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DBC9D-2695-79C3-BE20-58805C3D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C36B-7009-47A8-8E2C-02312A641A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642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C361D-F3EB-B000-2001-62BE6F89F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6B158A-D7CD-F138-6880-65AC09937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29F800-7531-C85E-EB88-DFCD16A8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928962-0A17-C51B-42DA-F7D118234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5F65-C60E-45DF-AEAB-89D9161B668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BF6F2-A368-D534-D9BD-4F8364401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BAC55-E4B3-CFBA-F12D-C0A8707E3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C36B-7009-47A8-8E2C-02312A641A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274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7F563-705B-1E1B-754D-3356331B2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ABD51-38B8-2006-2E3E-DAF953CA5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4BC3C-0884-371E-F339-77DE74471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5F65-C60E-45DF-AEAB-89D9161B668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FE50E-E681-3A9E-0280-0DFBF767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DC506-4281-A0D0-0850-384D6C92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C36B-7009-47A8-8E2C-02312A641A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1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874713" y="6597372"/>
            <a:ext cx="9625376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 | CCC MünchenLMU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FD4A460-FF33-47BF-BF3E-FFCAB3DB2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874713" y="1689062"/>
            <a:ext cx="10801349" cy="4656175"/>
          </a:xfrm>
        </p:spPr>
        <p:txBody>
          <a:bodyPr numCol="2" spcCol="432000"/>
          <a:lstStyle>
            <a:lvl1pPr marL="542925" indent="-542925">
              <a:spcBef>
                <a:spcPts val="2300"/>
              </a:spcBef>
              <a:spcAft>
                <a:spcPts val="0"/>
              </a:spcAft>
              <a:buClr>
                <a:schemeClr val="tx1"/>
              </a:buClr>
              <a:buFont typeface="+mj-lt"/>
              <a:buNone/>
              <a:defRPr/>
            </a:lvl1pPr>
            <a:lvl2pPr marL="714375" indent="-182563">
              <a:spcBef>
                <a:spcPts val="0"/>
              </a:spcBef>
              <a:spcAft>
                <a:spcPts val="0"/>
              </a:spcAft>
              <a:defRPr/>
            </a:lvl2pPr>
            <a:lvl3pPr marL="895350" indent="-176213">
              <a:spcBef>
                <a:spcPts val="0"/>
              </a:spcBef>
              <a:spcAft>
                <a:spcPts val="0"/>
              </a:spcAft>
              <a:defRPr/>
            </a:lvl3pPr>
            <a:lvl4pPr marL="1076325" indent="-182563">
              <a:spcBef>
                <a:spcPts val="0"/>
              </a:spcBef>
              <a:spcAft>
                <a:spcPts val="0"/>
              </a:spcAft>
              <a:defRPr/>
            </a:lvl4pPr>
            <a:lvl5pPr marL="1257300" indent="-176213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29251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6CD0F4-85DE-3294-A470-C0558592E3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9C8F4-F5C8-AD61-3BE5-7C312FA55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87767-C3BE-F57D-2659-F628BC03C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5F65-C60E-45DF-AEAB-89D9161B668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9197D-5F51-7789-ED31-1AB0A38D2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60190-6C68-DE96-0BA4-BC4D0F771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C36B-7009-47A8-8E2C-02312A641A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3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874713" y="6597372"/>
            <a:ext cx="9625376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 | CCC MünchenLMU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2BC17D-28C2-4A1D-ADB1-EC4BA1459E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874713" y="1689100"/>
            <a:ext cx="10801350" cy="4656138"/>
          </a:xfrm>
        </p:spPr>
        <p:txBody>
          <a:bodyPr numCol="2" spcCol="432000"/>
          <a:lstStyle>
            <a:lvl1pPr>
              <a:spcBef>
                <a:spcPts val="2300"/>
              </a:spcBef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969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70EB7D-E257-45B4-8C10-9ABF0CE430DE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874713" y="6597372"/>
            <a:ext cx="9625376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 | CCC MünchenLMU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</p:spTree>
    <p:extLst>
      <p:ext uri="{BB962C8B-B14F-4D97-AF65-F5344CB8AC3E}">
        <p14:creationId xmlns:p14="http://schemas.microsoft.com/office/powerpoint/2010/main" val="343454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70EB7D-E257-45B4-8C10-9ABF0CE430DE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874711" y="1689062"/>
            <a:ext cx="5184775" cy="465617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874713" y="6597372"/>
            <a:ext cx="9625376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 | CCC MünchenLMU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491288" y="1689062"/>
            <a:ext cx="5184775" cy="465617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372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(A)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4938645E-C869-4C2C-BAA5-4F022213BE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657225"/>
            <a:ext cx="6275387" cy="568801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266930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874713" y="6597372"/>
            <a:ext cx="9625376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 | CCC MünchenLMU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657225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491288" y="1160748"/>
            <a:ext cx="5184775" cy="518449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35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A3A7E52-0010-4FAE-A229-70614202314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08000" tIns="18000" rIns="72000" bIns="1800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A17E96-7B32-4ACE-A4D7-4BBDDEC6A6D8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874712" y="1689062"/>
            <a:ext cx="10801352" cy="46561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F44F50-CFB5-46D5-993E-2150A0319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20536" y="6597372"/>
            <a:ext cx="972108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57A7E8-3F45-46AC-80A6-5B03F18BB50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A8814D4-39E5-4B08-B42A-5BE5625E255C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500089" y="288543"/>
            <a:ext cx="1392555" cy="39224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8328248" y="260418"/>
            <a:ext cx="1969179" cy="39627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850019" y="6540556"/>
            <a:ext cx="1793706" cy="20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5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49" r:id="rId2"/>
    <p:sldLayoutId id="2147483666" r:id="rId3"/>
    <p:sldLayoutId id="2147483665" r:id="rId4"/>
    <p:sldLayoutId id="2147483663" r:id="rId5"/>
    <p:sldLayoutId id="2147483664" r:id="rId6"/>
    <p:sldLayoutId id="2147483650" r:id="rId7"/>
    <p:sldLayoutId id="2147483656" r:id="rId8"/>
    <p:sldLayoutId id="2147483659" r:id="rId9"/>
    <p:sldLayoutId id="2147483660" r:id="rId10"/>
    <p:sldLayoutId id="2147483661" r:id="rId11"/>
    <p:sldLayoutId id="2147483662" r:id="rId12"/>
    <p:sldLayoutId id="2147483654" r:id="rId13"/>
    <p:sldLayoutId id="2147483657" r:id="rId14"/>
    <p:sldLayoutId id="2147483658" r:id="rId15"/>
    <p:sldLayoutId id="2147483655" r:id="rId16"/>
    <p:sldLayoutId id="2147483668" r:id="rId17"/>
    <p:sldLayoutId id="2147483671" r:id="rId18"/>
    <p:sldLayoutId id="2147483672" r:id="rId19"/>
    <p:sldLayoutId id="2147483673" r:id="rId2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1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 userDrawn="1">
          <p15:clr>
            <a:srgbClr val="F26B43"/>
          </p15:clr>
        </p15:guide>
        <p15:guide id="2" pos="3953" userDrawn="1">
          <p15:clr>
            <a:srgbClr val="F26B43"/>
          </p15:clr>
        </p15:guide>
        <p15:guide id="3" pos="4089" userDrawn="1">
          <p15:clr>
            <a:srgbClr val="F26B43"/>
          </p15:clr>
        </p15:guide>
        <p15:guide id="4" pos="551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7" pos="3817" userDrawn="1">
          <p15:clr>
            <a:srgbClr val="F26B43"/>
          </p15:clr>
        </p15:guide>
        <p15:guide id="8" orient="horz" pos="1094" userDrawn="1">
          <p15:clr>
            <a:srgbClr val="F26B43"/>
          </p15:clr>
        </p15:guide>
        <p15:guide id="9" pos="7355" userDrawn="1">
          <p15:clr>
            <a:srgbClr val="F26B43"/>
          </p15:clr>
        </p15:guide>
        <p15:guide id="10" pos="71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A3A7E52-0010-4FAE-A229-70614202314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08000" tIns="18000" rIns="72000" bIns="1800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A17E96-7B32-4ACE-A4D7-4BBDDEC6A6D8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874712" y="1689062"/>
            <a:ext cx="10801352" cy="46561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C4E57D-F445-4A79-8B2F-722AF627B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874713" y="6597372"/>
            <a:ext cx="9625376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Thema | CCC MünchenLMU | Datum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F44F50-CFB5-46D5-993E-2150A0319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20536" y="6597372"/>
            <a:ext cx="972108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57A7E8-3F45-46AC-80A6-5B03F18BB50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A8814D4-39E5-4B08-B42A-5BE5625E255C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500089" y="288543"/>
            <a:ext cx="1392555" cy="3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6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5" r:id="rId18"/>
    <p:sldLayoutId id="2147483697" r:id="rId1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1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>
          <p15:clr>
            <a:srgbClr val="F26B43"/>
          </p15:clr>
        </p15:guide>
        <p15:guide id="2" pos="3953">
          <p15:clr>
            <a:srgbClr val="F26B43"/>
          </p15:clr>
        </p15:guide>
        <p15:guide id="3" pos="4089">
          <p15:clr>
            <a:srgbClr val="F26B43"/>
          </p15:clr>
        </p15:guide>
        <p15:guide id="4" pos="551">
          <p15:clr>
            <a:srgbClr val="F26B43"/>
          </p15:clr>
        </p15:guide>
        <p15:guide id="6" orient="horz" pos="3997">
          <p15:clr>
            <a:srgbClr val="F26B43"/>
          </p15:clr>
        </p15:guide>
        <p15:guide id="7" pos="3817">
          <p15:clr>
            <a:srgbClr val="F26B43"/>
          </p15:clr>
        </p15:guide>
        <p15:guide id="8" orient="horz" pos="1094">
          <p15:clr>
            <a:srgbClr val="F26B43"/>
          </p15:clr>
        </p15:guide>
        <p15:guide id="9" pos="7355">
          <p15:clr>
            <a:srgbClr val="F26B43"/>
          </p15:clr>
        </p15:guide>
        <p15:guide id="10" pos="712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105FD-6186-B40A-A2F6-AE64B1014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B358A-7C13-6C76-98D7-4D5A0E149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BE95D-AA2A-1CAD-33E8-C2F85C7ED1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C5F65-C60E-45DF-AEAB-89D9161B668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F3448-0A68-39B5-B5F4-DCE462E2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D27C4-3620-DF63-CEA7-B0000B774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7C36B-7009-47A8-8E2C-02312A641A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6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3063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184671" y="236358"/>
            <a:ext cx="1805020" cy="898885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1B8EEA90-6FF9-48ED-A020-910E087DA068}"/>
              </a:ext>
            </a:extLst>
          </p:cNvPr>
          <p:cNvSpPr txBox="1">
            <a:spLocks/>
          </p:cNvSpPr>
          <p:nvPr/>
        </p:nvSpPr>
        <p:spPr bwMode="gray">
          <a:xfrm>
            <a:off x="1703512" y="2132856"/>
            <a:ext cx="10009111" cy="1550031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216000" tIns="36000" rIns="180000" bIns="3600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Opportunities and Challenges: Nutrition care policy action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err="1"/>
              <a:t>Dr.Nicole</a:t>
            </a:r>
            <a:r>
              <a:rPr lang="en-US" sz="2400" dirty="0"/>
              <a:t> Erickson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271464" y="2924944"/>
            <a:ext cx="8988656" cy="390295"/>
          </a:xfrm>
        </p:spPr>
        <p:txBody>
          <a:bodyPr/>
          <a:lstStyle/>
          <a:p>
            <a:r>
              <a:rPr lang="en-GB" dirty="0"/>
              <a:t>Working with ENHA to create a HPP and policy </a:t>
            </a:r>
            <a:r>
              <a:rPr lang="en-GB" dirty="0" err="1"/>
              <a:t>PAper</a:t>
            </a:r>
            <a:endParaRPr lang="de-DE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E7E1857-FB15-46F4-B68E-1F70DBCC2D2B}"/>
              </a:ext>
            </a:extLst>
          </p:cNvPr>
          <p:cNvGrpSpPr/>
          <p:nvPr/>
        </p:nvGrpSpPr>
        <p:grpSpPr>
          <a:xfrm>
            <a:off x="6096000" y="154857"/>
            <a:ext cx="4154564" cy="664438"/>
            <a:chOff x="6096000" y="154857"/>
            <a:chExt cx="4154564" cy="664438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775B3B0B-3FA9-4BF0-AB5C-AE8709B1F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2186" y="203199"/>
              <a:ext cx="2028378" cy="616096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E2FBA816-E900-41E1-A67A-23AEFEA7B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154857"/>
              <a:ext cx="1872208" cy="649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6156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188640"/>
            <a:ext cx="5271970" cy="6669360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A55BC5D-529F-43A2-9C36-3DF07ACD1B30}"/>
              </a:ext>
            </a:extLst>
          </p:cNvPr>
          <p:cNvGrpSpPr/>
          <p:nvPr/>
        </p:nvGrpSpPr>
        <p:grpSpPr>
          <a:xfrm>
            <a:off x="6096000" y="154857"/>
            <a:ext cx="4154564" cy="664438"/>
            <a:chOff x="6096000" y="154857"/>
            <a:chExt cx="4154564" cy="664438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E2AE07B5-0C12-4902-B1D5-E7CFD2432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2186" y="203199"/>
              <a:ext cx="2028378" cy="616096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B773BB57-7613-4748-9EF3-E98A861E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154857"/>
              <a:ext cx="1872208" cy="649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1361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89EA75C7-9986-499C-B02E-FAABF19AF9A4}"/>
              </a:ext>
            </a:extLst>
          </p:cNvPr>
          <p:cNvGrpSpPr/>
          <p:nvPr/>
        </p:nvGrpSpPr>
        <p:grpSpPr>
          <a:xfrm>
            <a:off x="6096000" y="154857"/>
            <a:ext cx="4154564" cy="664438"/>
            <a:chOff x="6096000" y="154857"/>
            <a:chExt cx="4154564" cy="664438"/>
          </a:xfrm>
        </p:grpSpPr>
        <p:pic>
          <p:nvPicPr>
            <p:cNvPr id="108" name="Grafik 107">
              <a:extLst>
                <a:ext uri="{FF2B5EF4-FFF2-40B4-BE49-F238E27FC236}">
                  <a16:creationId xmlns:a16="http://schemas.microsoft.com/office/drawing/2014/main" id="{073935E9-5E57-4BF4-83D0-FB7901F92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2186" y="203199"/>
              <a:ext cx="2028378" cy="616096"/>
            </a:xfrm>
            <a:prstGeom prst="rect">
              <a:avLst/>
            </a:prstGeom>
          </p:spPr>
        </p:pic>
        <p:pic>
          <p:nvPicPr>
            <p:cNvPr id="109" name="Grafik 108">
              <a:extLst>
                <a:ext uri="{FF2B5EF4-FFF2-40B4-BE49-F238E27FC236}">
                  <a16:creationId xmlns:a16="http://schemas.microsoft.com/office/drawing/2014/main" id="{BE383015-9A4D-467B-B36F-D3A8B8363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154857"/>
              <a:ext cx="1872208" cy="649401"/>
            </a:xfrm>
            <a:prstGeom prst="rect">
              <a:avLst/>
            </a:prstGeom>
          </p:spPr>
        </p:pic>
      </p:grpSp>
      <p:grpSp>
        <p:nvGrpSpPr>
          <p:cNvPr id="2" name="object 2"/>
          <p:cNvGrpSpPr/>
          <p:nvPr/>
        </p:nvGrpSpPr>
        <p:grpSpPr>
          <a:xfrm>
            <a:off x="695400" y="1653686"/>
            <a:ext cx="4843335" cy="4497789"/>
            <a:chOff x="0" y="3670281"/>
            <a:chExt cx="7556500" cy="7017384"/>
          </a:xfrm>
        </p:grpSpPr>
        <p:sp>
          <p:nvSpPr>
            <p:cNvPr id="3" name="object 3"/>
            <p:cNvSpPr/>
            <p:nvPr/>
          </p:nvSpPr>
          <p:spPr>
            <a:xfrm>
              <a:off x="0" y="3670281"/>
              <a:ext cx="7556500" cy="7014209"/>
            </a:xfrm>
            <a:custGeom>
              <a:avLst/>
              <a:gdLst/>
              <a:ahLst/>
              <a:cxnLst/>
              <a:rect l="l" t="t" r="r" b="b"/>
              <a:pathLst>
                <a:path w="7556500" h="7014209">
                  <a:moveTo>
                    <a:pt x="7555991" y="7014029"/>
                  </a:moveTo>
                  <a:lnTo>
                    <a:pt x="0" y="7014029"/>
                  </a:lnTo>
                  <a:lnTo>
                    <a:pt x="0" y="0"/>
                  </a:lnTo>
                  <a:lnTo>
                    <a:pt x="7555991" y="0"/>
                  </a:lnTo>
                  <a:lnTo>
                    <a:pt x="7555991" y="7014029"/>
                  </a:lnTo>
                  <a:close/>
                </a:path>
              </a:pathLst>
            </a:custGeom>
            <a:solidFill>
              <a:srgbClr val="90D1F7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0066" y="3676178"/>
              <a:ext cx="5185924" cy="7010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8240052"/>
              <a:ext cx="1870075" cy="2447925"/>
            </a:xfrm>
            <a:custGeom>
              <a:avLst/>
              <a:gdLst/>
              <a:ahLst/>
              <a:cxnLst/>
              <a:rect l="l" t="t" r="r" b="b"/>
              <a:pathLst>
                <a:path w="1870075" h="2447925">
                  <a:moveTo>
                    <a:pt x="0" y="1168617"/>
                  </a:moveTo>
                  <a:lnTo>
                    <a:pt x="0" y="0"/>
                  </a:lnTo>
                  <a:lnTo>
                    <a:pt x="4424" y="329"/>
                  </a:lnTo>
                  <a:lnTo>
                    <a:pt x="49167" y="4659"/>
                  </a:lnTo>
                  <a:lnTo>
                    <a:pt x="93756" y="9968"/>
                  </a:lnTo>
                  <a:lnTo>
                    <a:pt x="138176" y="16252"/>
                  </a:lnTo>
                  <a:lnTo>
                    <a:pt x="182410" y="23504"/>
                  </a:lnTo>
                  <a:lnTo>
                    <a:pt x="226442" y="31719"/>
                  </a:lnTo>
                  <a:lnTo>
                    <a:pt x="270255" y="40891"/>
                  </a:lnTo>
                  <a:lnTo>
                    <a:pt x="313834" y="51013"/>
                  </a:lnTo>
                  <a:lnTo>
                    <a:pt x="357162" y="62080"/>
                  </a:lnTo>
                  <a:lnTo>
                    <a:pt x="400223" y="74086"/>
                  </a:lnTo>
                  <a:lnTo>
                    <a:pt x="443000" y="87024"/>
                  </a:lnTo>
                  <a:lnTo>
                    <a:pt x="485478" y="100890"/>
                  </a:lnTo>
                  <a:lnTo>
                    <a:pt x="527639" y="115677"/>
                  </a:lnTo>
                  <a:lnTo>
                    <a:pt x="569469" y="131380"/>
                  </a:lnTo>
                  <a:lnTo>
                    <a:pt x="610950" y="147991"/>
                  </a:lnTo>
                  <a:lnTo>
                    <a:pt x="652066" y="165506"/>
                  </a:lnTo>
                  <a:lnTo>
                    <a:pt x="692801" y="183919"/>
                  </a:lnTo>
                  <a:lnTo>
                    <a:pt x="733138" y="203223"/>
                  </a:lnTo>
                  <a:lnTo>
                    <a:pt x="773063" y="223413"/>
                  </a:lnTo>
                  <a:lnTo>
                    <a:pt x="812557" y="244483"/>
                  </a:lnTo>
                  <a:lnTo>
                    <a:pt x="851605" y="266427"/>
                  </a:lnTo>
                  <a:lnTo>
                    <a:pt x="890191" y="289239"/>
                  </a:lnTo>
                  <a:lnTo>
                    <a:pt x="928298" y="312912"/>
                  </a:lnTo>
                  <a:lnTo>
                    <a:pt x="965910" y="337443"/>
                  </a:lnTo>
                  <a:lnTo>
                    <a:pt x="1003011" y="362823"/>
                  </a:lnTo>
                  <a:lnTo>
                    <a:pt x="1039585" y="389048"/>
                  </a:lnTo>
                  <a:lnTo>
                    <a:pt x="1075614" y="416111"/>
                  </a:lnTo>
                  <a:lnTo>
                    <a:pt x="1111084" y="444007"/>
                  </a:lnTo>
                  <a:lnTo>
                    <a:pt x="1145978" y="472729"/>
                  </a:lnTo>
                  <a:lnTo>
                    <a:pt x="1180279" y="502273"/>
                  </a:lnTo>
                  <a:lnTo>
                    <a:pt x="1213971" y="532631"/>
                  </a:lnTo>
                  <a:lnTo>
                    <a:pt x="1247038" y="563798"/>
                  </a:lnTo>
                  <a:lnTo>
                    <a:pt x="1279464" y="595768"/>
                  </a:lnTo>
                  <a:lnTo>
                    <a:pt x="1311232" y="628536"/>
                  </a:lnTo>
                  <a:lnTo>
                    <a:pt x="1342326" y="662094"/>
                  </a:lnTo>
                  <a:lnTo>
                    <a:pt x="1372731" y="696438"/>
                  </a:lnTo>
                  <a:lnTo>
                    <a:pt x="1402428" y="731562"/>
                  </a:lnTo>
                  <a:lnTo>
                    <a:pt x="1431403" y="767458"/>
                  </a:lnTo>
                  <a:lnTo>
                    <a:pt x="1459640" y="804123"/>
                  </a:lnTo>
                  <a:lnTo>
                    <a:pt x="1487121" y="841549"/>
                  </a:lnTo>
                  <a:lnTo>
                    <a:pt x="1513830" y="879731"/>
                  </a:lnTo>
                  <a:lnTo>
                    <a:pt x="1539752" y="918663"/>
                  </a:lnTo>
                  <a:lnTo>
                    <a:pt x="1564869" y="958339"/>
                  </a:lnTo>
                  <a:lnTo>
                    <a:pt x="1589167" y="998753"/>
                  </a:lnTo>
                  <a:lnTo>
                    <a:pt x="1612628" y="1039900"/>
                  </a:lnTo>
                  <a:lnTo>
                    <a:pt x="1635236" y="1081772"/>
                  </a:lnTo>
                  <a:lnTo>
                    <a:pt x="1656975" y="1124365"/>
                  </a:lnTo>
                  <a:lnTo>
                    <a:pt x="1677828" y="1167673"/>
                  </a:lnTo>
                  <a:lnTo>
                    <a:pt x="1697674" y="1211451"/>
                  </a:lnTo>
                  <a:lnTo>
                    <a:pt x="1716403" y="1255451"/>
                  </a:lnTo>
                  <a:lnTo>
                    <a:pt x="1734023" y="1299655"/>
                  </a:lnTo>
                  <a:lnTo>
                    <a:pt x="1750538" y="1344047"/>
                  </a:lnTo>
                  <a:lnTo>
                    <a:pt x="1765955" y="1388611"/>
                  </a:lnTo>
                  <a:lnTo>
                    <a:pt x="1780279" y="1433332"/>
                  </a:lnTo>
                  <a:lnTo>
                    <a:pt x="1793517" y="1478191"/>
                  </a:lnTo>
                  <a:lnTo>
                    <a:pt x="1805674" y="1523174"/>
                  </a:lnTo>
                  <a:lnTo>
                    <a:pt x="1816757" y="1568264"/>
                  </a:lnTo>
                  <a:lnTo>
                    <a:pt x="1826770" y="1613445"/>
                  </a:lnTo>
                  <a:lnTo>
                    <a:pt x="1835721" y="1658700"/>
                  </a:lnTo>
                  <a:lnTo>
                    <a:pt x="1843615" y="1704013"/>
                  </a:lnTo>
                  <a:lnTo>
                    <a:pt x="1850458" y="1749369"/>
                  </a:lnTo>
                  <a:lnTo>
                    <a:pt x="1856255" y="1794750"/>
                  </a:lnTo>
                  <a:lnTo>
                    <a:pt x="1861014" y="1840140"/>
                  </a:lnTo>
                  <a:lnTo>
                    <a:pt x="1864739" y="1885523"/>
                  </a:lnTo>
                  <a:lnTo>
                    <a:pt x="1867436" y="1930883"/>
                  </a:lnTo>
                  <a:lnTo>
                    <a:pt x="1869112" y="1976204"/>
                  </a:lnTo>
                  <a:lnTo>
                    <a:pt x="1869772" y="2021469"/>
                  </a:lnTo>
                  <a:lnTo>
                    <a:pt x="1869423" y="2066663"/>
                  </a:lnTo>
                  <a:lnTo>
                    <a:pt x="1868069" y="2111767"/>
                  </a:lnTo>
                  <a:lnTo>
                    <a:pt x="1865718" y="2156768"/>
                  </a:lnTo>
                  <a:lnTo>
                    <a:pt x="1862375" y="2201648"/>
                  </a:lnTo>
                  <a:lnTo>
                    <a:pt x="1858045" y="2246390"/>
                  </a:lnTo>
                  <a:lnTo>
                    <a:pt x="1852736" y="2290980"/>
                  </a:lnTo>
                  <a:lnTo>
                    <a:pt x="1846452" y="2335399"/>
                  </a:lnTo>
                  <a:lnTo>
                    <a:pt x="1839200" y="2379633"/>
                  </a:lnTo>
                  <a:lnTo>
                    <a:pt x="1830985" y="2423665"/>
                  </a:lnTo>
                  <a:lnTo>
                    <a:pt x="1825987" y="2447540"/>
                  </a:lnTo>
                  <a:lnTo>
                    <a:pt x="994059" y="2447540"/>
                  </a:lnTo>
                  <a:lnTo>
                    <a:pt x="625714" y="1659372"/>
                  </a:lnTo>
                  <a:lnTo>
                    <a:pt x="604156" y="1616301"/>
                  </a:lnTo>
                  <a:lnTo>
                    <a:pt x="580581" y="1574919"/>
                  </a:lnTo>
                  <a:lnTo>
                    <a:pt x="555077" y="1535259"/>
                  </a:lnTo>
                  <a:lnTo>
                    <a:pt x="527731" y="1497353"/>
                  </a:lnTo>
                  <a:lnTo>
                    <a:pt x="498634" y="1461233"/>
                  </a:lnTo>
                  <a:lnTo>
                    <a:pt x="467872" y="1426932"/>
                  </a:lnTo>
                  <a:lnTo>
                    <a:pt x="435534" y="1394480"/>
                  </a:lnTo>
                  <a:lnTo>
                    <a:pt x="401708" y="1363911"/>
                  </a:lnTo>
                  <a:lnTo>
                    <a:pt x="366484" y="1335257"/>
                  </a:lnTo>
                  <a:lnTo>
                    <a:pt x="329949" y="1308549"/>
                  </a:lnTo>
                  <a:lnTo>
                    <a:pt x="292192" y="1283819"/>
                  </a:lnTo>
                  <a:lnTo>
                    <a:pt x="253300" y="1261100"/>
                  </a:lnTo>
                  <a:lnTo>
                    <a:pt x="213363" y="1240424"/>
                  </a:lnTo>
                  <a:lnTo>
                    <a:pt x="172469" y="1221823"/>
                  </a:lnTo>
                  <a:lnTo>
                    <a:pt x="130705" y="1205328"/>
                  </a:lnTo>
                  <a:lnTo>
                    <a:pt x="88161" y="1190973"/>
                  </a:lnTo>
                  <a:lnTo>
                    <a:pt x="44925" y="1178788"/>
                  </a:lnTo>
                  <a:lnTo>
                    <a:pt x="1086" y="1168807"/>
                  </a:lnTo>
                  <a:lnTo>
                    <a:pt x="0" y="1168617"/>
                  </a:lnTo>
                  <a:close/>
                </a:path>
                <a:path w="1870075" h="2447925">
                  <a:moveTo>
                    <a:pt x="604733" y="2447540"/>
                  </a:moveTo>
                  <a:lnTo>
                    <a:pt x="640400" y="2372626"/>
                  </a:lnTo>
                  <a:lnTo>
                    <a:pt x="656661" y="2330743"/>
                  </a:lnTo>
                  <a:lnTo>
                    <a:pt x="670781" y="2288087"/>
                  </a:lnTo>
                  <a:lnTo>
                    <a:pt x="682727" y="2244746"/>
                  </a:lnTo>
                  <a:lnTo>
                    <a:pt x="692468" y="2200810"/>
                  </a:lnTo>
                  <a:lnTo>
                    <a:pt x="699971" y="2156366"/>
                  </a:lnTo>
                  <a:lnTo>
                    <a:pt x="705205" y="2111504"/>
                  </a:lnTo>
                  <a:lnTo>
                    <a:pt x="708138" y="2066311"/>
                  </a:lnTo>
                  <a:lnTo>
                    <a:pt x="708738" y="2020878"/>
                  </a:lnTo>
                  <a:lnTo>
                    <a:pt x="706973" y="1975292"/>
                  </a:lnTo>
                  <a:lnTo>
                    <a:pt x="702811" y="1929643"/>
                  </a:lnTo>
                  <a:lnTo>
                    <a:pt x="696219" y="1884018"/>
                  </a:lnTo>
                  <a:lnTo>
                    <a:pt x="687168" y="1838507"/>
                  </a:lnTo>
                  <a:lnTo>
                    <a:pt x="675623" y="1793198"/>
                  </a:lnTo>
                  <a:lnTo>
                    <a:pt x="661554" y="1748180"/>
                  </a:lnTo>
                  <a:lnTo>
                    <a:pt x="644928" y="1703542"/>
                  </a:lnTo>
                  <a:lnTo>
                    <a:pt x="625714" y="1659372"/>
                  </a:lnTo>
                  <a:lnTo>
                    <a:pt x="994059" y="2447540"/>
                  </a:lnTo>
                  <a:lnTo>
                    <a:pt x="604733" y="2447540"/>
                  </a:lnTo>
                  <a:close/>
                </a:path>
              </a:pathLst>
            </a:custGeom>
            <a:solidFill>
              <a:srgbClr val="28348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446" y="3806802"/>
              <a:ext cx="5151580" cy="674255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23617" y="6369701"/>
              <a:ext cx="1744507" cy="405730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79376" y="420907"/>
            <a:ext cx="9649072" cy="715695"/>
          </a:xfrm>
          <a:prstGeom prst="rect">
            <a:avLst/>
          </a:prstGeom>
        </p:spPr>
        <p:txBody>
          <a:bodyPr vert="horz" wrap="square" lIns="0" tIns="7733" rIns="0" bIns="0" rtlCol="0" anchor="t" anchorCtr="0">
            <a:spAutoFit/>
          </a:bodyPr>
          <a:lstStyle/>
          <a:p>
            <a:pPr marL="8139">
              <a:spcBef>
                <a:spcPts val="61"/>
              </a:spcBef>
            </a:pPr>
            <a:r>
              <a:rPr spc="13" dirty="0"/>
              <a:t>Nutrition</a:t>
            </a:r>
            <a:r>
              <a:rPr spc="29" dirty="0"/>
              <a:t> </a:t>
            </a:r>
            <a:r>
              <a:rPr spc="10" dirty="0"/>
              <a:t>care</a:t>
            </a:r>
            <a:r>
              <a:rPr spc="29" dirty="0"/>
              <a:t> </a:t>
            </a:r>
            <a:r>
              <a:rPr spc="6" dirty="0"/>
              <a:t>is</a:t>
            </a:r>
            <a:r>
              <a:rPr spc="29" dirty="0"/>
              <a:t> </a:t>
            </a:r>
            <a:r>
              <a:rPr spc="6" dirty="0"/>
              <a:t>an</a:t>
            </a:r>
            <a:r>
              <a:rPr spc="29" dirty="0"/>
              <a:t> </a:t>
            </a:r>
            <a:r>
              <a:rPr spc="13" dirty="0"/>
              <a:t>integral</a:t>
            </a:r>
            <a:r>
              <a:rPr spc="29" dirty="0"/>
              <a:t> </a:t>
            </a:r>
            <a:r>
              <a:rPr spc="10" dirty="0"/>
              <a:t>part</a:t>
            </a:r>
            <a:r>
              <a:rPr spc="32" dirty="0"/>
              <a:t> </a:t>
            </a:r>
            <a:r>
              <a:rPr spc="6" dirty="0"/>
              <a:t>of</a:t>
            </a:r>
            <a:r>
              <a:rPr lang="de-DE" spc="6" dirty="0"/>
              <a:t> </a:t>
            </a:r>
            <a:r>
              <a:rPr lang="de-DE" spc="6" dirty="0" err="1"/>
              <a:t>patient-centred</a:t>
            </a:r>
            <a:r>
              <a:rPr lang="de-DE" spc="6" dirty="0"/>
              <a:t> </a:t>
            </a:r>
            <a:r>
              <a:rPr lang="de-DE" spc="6" dirty="0" err="1"/>
              <a:t>medical</a:t>
            </a:r>
            <a:r>
              <a:rPr lang="de-DE" spc="6" dirty="0"/>
              <a:t> care: A European </a:t>
            </a:r>
            <a:r>
              <a:rPr lang="de-DE" spc="6" dirty="0" err="1"/>
              <a:t>consensus</a:t>
            </a:r>
            <a:endParaRPr spc="6" dirty="0"/>
          </a:p>
        </p:txBody>
      </p:sp>
      <p:sp>
        <p:nvSpPr>
          <p:cNvPr id="10" name="object 10"/>
          <p:cNvSpPr txBox="1"/>
          <p:nvPr/>
        </p:nvSpPr>
        <p:spPr>
          <a:xfrm>
            <a:off x="4150343" y="1833002"/>
            <a:ext cx="3823793" cy="377860"/>
          </a:xfrm>
          <a:prstGeom prst="rect">
            <a:avLst/>
          </a:prstGeom>
        </p:spPr>
        <p:txBody>
          <a:bodyPr vert="horz" wrap="square" lIns="0" tIns="8954" rIns="0" bIns="0" rtlCol="0">
            <a:spAutoFit/>
          </a:bodyPr>
          <a:lstStyle/>
          <a:p>
            <a:pPr marL="1170043">
              <a:spcBef>
                <a:spcPts val="70"/>
              </a:spcBef>
            </a:pPr>
            <a:r>
              <a:rPr sz="1025" b="1" spc="10" dirty="0">
                <a:solidFill>
                  <a:srgbClr val="283482"/>
                </a:solidFill>
                <a:latin typeface="Roboto"/>
                <a:cs typeface="Roboto"/>
              </a:rPr>
              <a:t>Published</a:t>
            </a:r>
            <a:r>
              <a:rPr sz="1025" b="1" spc="29" dirty="0">
                <a:solidFill>
                  <a:srgbClr val="283482"/>
                </a:solidFill>
                <a:latin typeface="Roboto"/>
                <a:cs typeface="Roboto"/>
              </a:rPr>
              <a:t> </a:t>
            </a:r>
            <a:r>
              <a:rPr sz="1025" b="1" spc="6" dirty="0">
                <a:solidFill>
                  <a:srgbClr val="283482"/>
                </a:solidFill>
                <a:latin typeface="Roboto"/>
                <a:cs typeface="Roboto"/>
              </a:rPr>
              <a:t>in</a:t>
            </a:r>
            <a:r>
              <a:rPr sz="1025" b="1" spc="29" dirty="0">
                <a:solidFill>
                  <a:srgbClr val="283482"/>
                </a:solidFill>
                <a:latin typeface="Roboto"/>
                <a:cs typeface="Roboto"/>
              </a:rPr>
              <a:t> </a:t>
            </a:r>
            <a:r>
              <a:rPr sz="1025" b="1" spc="10" dirty="0">
                <a:solidFill>
                  <a:srgbClr val="283482"/>
                </a:solidFill>
                <a:latin typeface="Roboto"/>
                <a:cs typeface="Roboto"/>
              </a:rPr>
              <a:t>Medical</a:t>
            </a:r>
            <a:r>
              <a:rPr sz="1025" b="1" spc="29" dirty="0">
                <a:solidFill>
                  <a:srgbClr val="283482"/>
                </a:solidFill>
                <a:latin typeface="Roboto"/>
                <a:cs typeface="Roboto"/>
              </a:rPr>
              <a:t> </a:t>
            </a:r>
            <a:r>
              <a:rPr sz="1025" b="1" spc="10" dirty="0">
                <a:solidFill>
                  <a:srgbClr val="283482"/>
                </a:solidFill>
                <a:latin typeface="Roboto"/>
                <a:cs typeface="Roboto"/>
              </a:rPr>
              <a:t>Oncology,</a:t>
            </a:r>
            <a:r>
              <a:rPr sz="1025" b="1" spc="29" dirty="0">
                <a:solidFill>
                  <a:srgbClr val="283482"/>
                </a:solidFill>
                <a:latin typeface="Roboto"/>
                <a:cs typeface="Roboto"/>
              </a:rPr>
              <a:t> </a:t>
            </a:r>
            <a:r>
              <a:rPr sz="1025" b="1" spc="10" dirty="0">
                <a:solidFill>
                  <a:srgbClr val="283482"/>
                </a:solidFill>
                <a:latin typeface="Roboto"/>
                <a:cs typeface="Roboto"/>
              </a:rPr>
              <a:t>March</a:t>
            </a:r>
            <a:r>
              <a:rPr sz="1025" b="1" spc="29" dirty="0">
                <a:solidFill>
                  <a:srgbClr val="283482"/>
                </a:solidFill>
                <a:latin typeface="Roboto"/>
                <a:cs typeface="Roboto"/>
              </a:rPr>
              <a:t> </a:t>
            </a:r>
            <a:r>
              <a:rPr sz="1025" b="1" spc="10" dirty="0">
                <a:solidFill>
                  <a:srgbClr val="283482"/>
                </a:solidFill>
                <a:latin typeface="Roboto"/>
                <a:cs typeface="Roboto"/>
              </a:rPr>
              <a:t>2023</a:t>
            </a:r>
            <a:endParaRPr sz="1025" dirty="0">
              <a:latin typeface="Roboto"/>
              <a:cs typeface="Roboto"/>
            </a:endParaRPr>
          </a:p>
          <a:p>
            <a:pPr marL="8139">
              <a:spcBef>
                <a:spcPts val="772"/>
              </a:spcBef>
            </a:pPr>
            <a:r>
              <a:rPr sz="705" spc="3" dirty="0">
                <a:solidFill>
                  <a:srgbClr val="283482"/>
                </a:solidFill>
                <a:latin typeface="Roboto"/>
                <a:cs typeface="Roboto"/>
              </a:rPr>
              <a:t>Nicole</a:t>
            </a:r>
            <a:r>
              <a:rPr sz="705" spc="22" dirty="0">
                <a:solidFill>
                  <a:srgbClr val="283482"/>
                </a:solidFill>
                <a:latin typeface="Roboto"/>
                <a:cs typeface="Roboto"/>
              </a:rPr>
              <a:t> </a:t>
            </a:r>
            <a:r>
              <a:rPr sz="705" spc="3" dirty="0">
                <a:solidFill>
                  <a:srgbClr val="283482"/>
                </a:solidFill>
                <a:latin typeface="Roboto"/>
                <a:cs typeface="Roboto"/>
              </a:rPr>
              <a:t>Erickson,</a:t>
            </a:r>
            <a:r>
              <a:rPr sz="705" spc="22" dirty="0">
                <a:solidFill>
                  <a:srgbClr val="283482"/>
                </a:solidFill>
                <a:latin typeface="Roboto"/>
                <a:cs typeface="Roboto"/>
              </a:rPr>
              <a:t> </a:t>
            </a:r>
            <a:r>
              <a:rPr sz="705" spc="3" dirty="0">
                <a:solidFill>
                  <a:srgbClr val="283482"/>
                </a:solidFill>
                <a:latin typeface="Roboto"/>
                <a:cs typeface="Roboto"/>
              </a:rPr>
              <a:t>Erin</a:t>
            </a:r>
            <a:r>
              <a:rPr sz="705" spc="22" dirty="0">
                <a:solidFill>
                  <a:srgbClr val="283482"/>
                </a:solidFill>
                <a:latin typeface="Roboto"/>
                <a:cs typeface="Roboto"/>
              </a:rPr>
              <a:t> </a:t>
            </a:r>
            <a:r>
              <a:rPr sz="705" spc="3" dirty="0">
                <a:solidFill>
                  <a:srgbClr val="283482"/>
                </a:solidFill>
                <a:latin typeface="Roboto"/>
                <a:cs typeface="Roboto"/>
              </a:rPr>
              <a:t>Stella</a:t>
            </a:r>
            <a:r>
              <a:rPr sz="705" spc="22" dirty="0">
                <a:solidFill>
                  <a:srgbClr val="283482"/>
                </a:solidFill>
                <a:latin typeface="Roboto"/>
                <a:cs typeface="Roboto"/>
              </a:rPr>
              <a:t> </a:t>
            </a:r>
            <a:r>
              <a:rPr sz="705" spc="3" dirty="0">
                <a:solidFill>
                  <a:srgbClr val="283482"/>
                </a:solidFill>
                <a:latin typeface="Roboto"/>
                <a:cs typeface="Roboto"/>
              </a:rPr>
              <a:t>Sullivan,</a:t>
            </a:r>
            <a:r>
              <a:rPr sz="705" spc="26" dirty="0">
                <a:solidFill>
                  <a:srgbClr val="283482"/>
                </a:solidFill>
                <a:latin typeface="Roboto"/>
                <a:cs typeface="Roboto"/>
              </a:rPr>
              <a:t> </a:t>
            </a:r>
            <a:r>
              <a:rPr sz="705" spc="3" dirty="0">
                <a:solidFill>
                  <a:srgbClr val="283482"/>
                </a:solidFill>
                <a:latin typeface="Roboto"/>
                <a:cs typeface="Roboto"/>
              </a:rPr>
              <a:t>Marianna</a:t>
            </a:r>
            <a:r>
              <a:rPr sz="705" spc="22" dirty="0">
                <a:solidFill>
                  <a:srgbClr val="283482"/>
                </a:solidFill>
                <a:latin typeface="Roboto"/>
                <a:cs typeface="Roboto"/>
              </a:rPr>
              <a:t> </a:t>
            </a:r>
            <a:r>
              <a:rPr sz="705" spc="3" dirty="0">
                <a:solidFill>
                  <a:srgbClr val="283482"/>
                </a:solidFill>
                <a:latin typeface="Roboto"/>
                <a:cs typeface="Roboto"/>
              </a:rPr>
              <a:t>Kalliostra,</a:t>
            </a:r>
            <a:r>
              <a:rPr sz="705" spc="22" dirty="0">
                <a:solidFill>
                  <a:srgbClr val="283482"/>
                </a:solidFill>
                <a:latin typeface="Roboto"/>
                <a:cs typeface="Roboto"/>
              </a:rPr>
              <a:t> </a:t>
            </a:r>
            <a:r>
              <a:rPr sz="705" spc="3" dirty="0">
                <a:solidFill>
                  <a:srgbClr val="283482"/>
                </a:solidFill>
                <a:latin typeface="Roboto"/>
                <a:cs typeface="Roboto"/>
              </a:rPr>
              <a:t>Alessandro</a:t>
            </a:r>
            <a:r>
              <a:rPr sz="705" spc="22" dirty="0">
                <a:solidFill>
                  <a:srgbClr val="283482"/>
                </a:solidFill>
                <a:latin typeface="Roboto"/>
                <a:cs typeface="Roboto"/>
              </a:rPr>
              <a:t> </a:t>
            </a:r>
            <a:r>
              <a:rPr sz="705" spc="3" dirty="0">
                <a:solidFill>
                  <a:srgbClr val="283482"/>
                </a:solidFill>
                <a:latin typeface="Roboto"/>
                <a:cs typeface="Roboto"/>
              </a:rPr>
              <a:t>Laviano,</a:t>
            </a:r>
            <a:r>
              <a:rPr sz="705" spc="22" dirty="0">
                <a:solidFill>
                  <a:srgbClr val="283482"/>
                </a:solidFill>
                <a:latin typeface="Roboto"/>
                <a:cs typeface="Roboto"/>
              </a:rPr>
              <a:t> </a:t>
            </a:r>
            <a:r>
              <a:rPr sz="705" spc="3" dirty="0">
                <a:solidFill>
                  <a:srgbClr val="283482"/>
                </a:solidFill>
                <a:latin typeface="Roboto"/>
                <a:cs typeface="Roboto"/>
              </a:rPr>
              <a:t>Joost</a:t>
            </a:r>
            <a:r>
              <a:rPr sz="705" spc="26" dirty="0">
                <a:solidFill>
                  <a:srgbClr val="283482"/>
                </a:solidFill>
                <a:latin typeface="Roboto"/>
                <a:cs typeface="Roboto"/>
              </a:rPr>
              <a:t> </a:t>
            </a:r>
            <a:r>
              <a:rPr sz="705" spc="3" dirty="0">
                <a:solidFill>
                  <a:srgbClr val="283482"/>
                </a:solidFill>
                <a:latin typeface="Roboto"/>
                <a:cs typeface="Roboto"/>
              </a:rPr>
              <a:t>Wesseling</a:t>
            </a:r>
            <a:endParaRPr sz="705" dirty="0">
              <a:latin typeface="Roboto"/>
              <a:cs typeface="Roboto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58484" y="1777903"/>
            <a:ext cx="957687" cy="262296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6085514" y="2387326"/>
            <a:ext cx="1162614" cy="1185690"/>
            <a:chOff x="5961983" y="2017515"/>
            <a:chExt cx="687705" cy="687705"/>
          </a:xfrm>
        </p:grpSpPr>
        <p:sp>
          <p:nvSpPr>
            <p:cNvPr id="14" name="object 14"/>
            <p:cNvSpPr/>
            <p:nvPr/>
          </p:nvSpPr>
          <p:spPr>
            <a:xfrm>
              <a:off x="5961983" y="2027932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0" y="0"/>
                  </a:moveTo>
                  <a:lnTo>
                    <a:pt x="145841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" name="object 15"/>
            <p:cNvSpPr/>
            <p:nvPr/>
          </p:nvSpPr>
          <p:spPr>
            <a:xfrm>
              <a:off x="6128659" y="2017515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0" y="0"/>
                  </a:moveTo>
                  <a:lnTo>
                    <a:pt x="41669" y="0"/>
                  </a:lnTo>
                  <a:lnTo>
                    <a:pt x="41669" y="20834"/>
                  </a:lnTo>
                  <a:lnTo>
                    <a:pt x="0" y="20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" name="object 16"/>
            <p:cNvSpPr/>
            <p:nvPr/>
          </p:nvSpPr>
          <p:spPr>
            <a:xfrm>
              <a:off x="6191163" y="2027932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0" y="0"/>
                  </a:moveTo>
                  <a:lnTo>
                    <a:pt x="20834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" name="object 17"/>
            <p:cNvSpPr/>
            <p:nvPr/>
          </p:nvSpPr>
          <p:spPr>
            <a:xfrm>
              <a:off x="5961977" y="2038362"/>
              <a:ext cx="208915" cy="20955"/>
            </a:xfrm>
            <a:custGeom>
              <a:avLst/>
              <a:gdLst/>
              <a:ahLst/>
              <a:cxnLst/>
              <a:rect l="l" t="t" r="r" b="b"/>
              <a:pathLst>
                <a:path w="208914" h="20955">
                  <a:moveTo>
                    <a:pt x="20840" y="0"/>
                  </a:moveTo>
                  <a:lnTo>
                    <a:pt x="0" y="0"/>
                  </a:lnTo>
                  <a:lnTo>
                    <a:pt x="0" y="20828"/>
                  </a:lnTo>
                  <a:lnTo>
                    <a:pt x="20840" y="20828"/>
                  </a:lnTo>
                  <a:lnTo>
                    <a:pt x="20840" y="0"/>
                  </a:lnTo>
                  <a:close/>
                </a:path>
                <a:path w="208914" h="20955">
                  <a:moveTo>
                    <a:pt x="145846" y="0"/>
                  </a:moveTo>
                  <a:lnTo>
                    <a:pt x="125006" y="0"/>
                  </a:lnTo>
                  <a:lnTo>
                    <a:pt x="125006" y="20828"/>
                  </a:lnTo>
                  <a:lnTo>
                    <a:pt x="145846" y="20828"/>
                  </a:lnTo>
                  <a:lnTo>
                    <a:pt x="145846" y="0"/>
                  </a:lnTo>
                  <a:close/>
                </a:path>
                <a:path w="208914" h="20955">
                  <a:moveTo>
                    <a:pt x="208343" y="0"/>
                  </a:moveTo>
                  <a:lnTo>
                    <a:pt x="166674" y="0"/>
                  </a:lnTo>
                  <a:lnTo>
                    <a:pt x="166674" y="20828"/>
                  </a:lnTo>
                  <a:lnTo>
                    <a:pt x="208343" y="20828"/>
                  </a:lnTo>
                  <a:lnTo>
                    <a:pt x="2083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" name="object 18"/>
            <p:cNvSpPr/>
            <p:nvPr/>
          </p:nvSpPr>
          <p:spPr>
            <a:xfrm>
              <a:off x="6211997" y="2027932"/>
              <a:ext cx="438150" cy="20955"/>
            </a:xfrm>
            <a:custGeom>
              <a:avLst/>
              <a:gdLst/>
              <a:ahLst/>
              <a:cxnLst/>
              <a:rect l="l" t="t" r="r" b="b"/>
              <a:pathLst>
                <a:path w="438150" h="20955">
                  <a:moveTo>
                    <a:pt x="0" y="20834"/>
                  </a:moveTo>
                  <a:lnTo>
                    <a:pt x="20834" y="20834"/>
                  </a:lnTo>
                </a:path>
                <a:path w="438150" h="20955">
                  <a:moveTo>
                    <a:pt x="83338" y="0"/>
                  </a:moveTo>
                  <a:lnTo>
                    <a:pt x="104172" y="0"/>
                  </a:lnTo>
                </a:path>
                <a:path w="438150" h="20955">
                  <a:moveTo>
                    <a:pt x="125007" y="0"/>
                  </a:moveTo>
                  <a:lnTo>
                    <a:pt x="166676" y="0"/>
                  </a:lnTo>
                </a:path>
                <a:path w="438150" h="20955">
                  <a:moveTo>
                    <a:pt x="208345" y="0"/>
                  </a:moveTo>
                  <a:lnTo>
                    <a:pt x="250014" y="0"/>
                  </a:lnTo>
                </a:path>
                <a:path w="438150" h="20955">
                  <a:moveTo>
                    <a:pt x="291683" y="0"/>
                  </a:moveTo>
                  <a:lnTo>
                    <a:pt x="437524" y="0"/>
                  </a:lnTo>
                </a:path>
                <a:path w="438150" h="20955">
                  <a:moveTo>
                    <a:pt x="41669" y="20834"/>
                  </a:moveTo>
                  <a:lnTo>
                    <a:pt x="62503" y="20834"/>
                  </a:lnTo>
                </a:path>
                <a:path w="438150" h="20955">
                  <a:moveTo>
                    <a:pt x="166676" y="20834"/>
                  </a:moveTo>
                  <a:lnTo>
                    <a:pt x="187510" y="20834"/>
                  </a:lnTo>
                </a:path>
                <a:path w="438150" h="20955">
                  <a:moveTo>
                    <a:pt x="229179" y="20834"/>
                  </a:moveTo>
                  <a:lnTo>
                    <a:pt x="250014" y="20834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" name="object 19"/>
            <p:cNvSpPr/>
            <p:nvPr/>
          </p:nvSpPr>
          <p:spPr>
            <a:xfrm>
              <a:off x="5961977" y="2038362"/>
              <a:ext cx="687705" cy="41910"/>
            </a:xfrm>
            <a:custGeom>
              <a:avLst/>
              <a:gdLst/>
              <a:ahLst/>
              <a:cxnLst/>
              <a:rect l="l" t="t" r="r" b="b"/>
              <a:pathLst>
                <a:path w="687704" h="41910">
                  <a:moveTo>
                    <a:pt x="20840" y="20828"/>
                  </a:moveTo>
                  <a:lnTo>
                    <a:pt x="0" y="20828"/>
                  </a:lnTo>
                  <a:lnTo>
                    <a:pt x="0" y="41668"/>
                  </a:lnTo>
                  <a:lnTo>
                    <a:pt x="20840" y="41668"/>
                  </a:lnTo>
                  <a:lnTo>
                    <a:pt x="20840" y="20828"/>
                  </a:lnTo>
                  <a:close/>
                </a:path>
                <a:path w="687704" h="41910">
                  <a:moveTo>
                    <a:pt x="104178" y="20828"/>
                  </a:moveTo>
                  <a:lnTo>
                    <a:pt x="41668" y="20828"/>
                  </a:lnTo>
                  <a:lnTo>
                    <a:pt x="41668" y="41668"/>
                  </a:lnTo>
                  <a:lnTo>
                    <a:pt x="104178" y="41668"/>
                  </a:lnTo>
                  <a:lnTo>
                    <a:pt x="104178" y="20828"/>
                  </a:lnTo>
                  <a:close/>
                </a:path>
                <a:path w="687704" h="41910">
                  <a:moveTo>
                    <a:pt x="145846" y="20828"/>
                  </a:moveTo>
                  <a:lnTo>
                    <a:pt x="125006" y="20828"/>
                  </a:lnTo>
                  <a:lnTo>
                    <a:pt x="125006" y="41668"/>
                  </a:lnTo>
                  <a:lnTo>
                    <a:pt x="145846" y="41668"/>
                  </a:lnTo>
                  <a:lnTo>
                    <a:pt x="145846" y="20828"/>
                  </a:lnTo>
                  <a:close/>
                </a:path>
                <a:path w="687704" h="41910">
                  <a:moveTo>
                    <a:pt x="562533" y="0"/>
                  </a:moveTo>
                  <a:lnTo>
                    <a:pt x="541693" y="0"/>
                  </a:lnTo>
                  <a:lnTo>
                    <a:pt x="541693" y="20828"/>
                  </a:lnTo>
                  <a:lnTo>
                    <a:pt x="562533" y="20828"/>
                  </a:lnTo>
                  <a:lnTo>
                    <a:pt x="562533" y="0"/>
                  </a:lnTo>
                  <a:close/>
                </a:path>
                <a:path w="687704" h="41910">
                  <a:moveTo>
                    <a:pt x="687539" y="0"/>
                  </a:moveTo>
                  <a:lnTo>
                    <a:pt x="666699" y="0"/>
                  </a:lnTo>
                  <a:lnTo>
                    <a:pt x="666699" y="20828"/>
                  </a:lnTo>
                  <a:lnTo>
                    <a:pt x="687539" y="20828"/>
                  </a:lnTo>
                  <a:lnTo>
                    <a:pt x="687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" name="object 20"/>
            <p:cNvSpPr/>
            <p:nvPr/>
          </p:nvSpPr>
          <p:spPr>
            <a:xfrm>
              <a:off x="6149494" y="2069601"/>
              <a:ext cx="333375" cy="0"/>
            </a:xfrm>
            <a:custGeom>
              <a:avLst/>
              <a:gdLst/>
              <a:ahLst/>
              <a:cxnLst/>
              <a:rect l="l" t="t" r="r" b="b"/>
              <a:pathLst>
                <a:path w="333375">
                  <a:moveTo>
                    <a:pt x="0" y="0"/>
                  </a:moveTo>
                  <a:lnTo>
                    <a:pt x="20834" y="0"/>
                  </a:lnTo>
                </a:path>
                <a:path w="333375">
                  <a:moveTo>
                    <a:pt x="83338" y="0"/>
                  </a:moveTo>
                  <a:lnTo>
                    <a:pt x="125007" y="0"/>
                  </a:lnTo>
                </a:path>
                <a:path w="333375">
                  <a:moveTo>
                    <a:pt x="270848" y="0"/>
                  </a:moveTo>
                  <a:lnTo>
                    <a:pt x="333352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" name="object 21"/>
            <p:cNvSpPr/>
            <p:nvPr/>
          </p:nvSpPr>
          <p:spPr>
            <a:xfrm>
              <a:off x="5961977" y="2059190"/>
              <a:ext cx="687705" cy="41910"/>
            </a:xfrm>
            <a:custGeom>
              <a:avLst/>
              <a:gdLst/>
              <a:ahLst/>
              <a:cxnLst/>
              <a:rect l="l" t="t" r="r" b="b"/>
              <a:pathLst>
                <a:path w="687704" h="41910">
                  <a:moveTo>
                    <a:pt x="20840" y="20840"/>
                  </a:moveTo>
                  <a:lnTo>
                    <a:pt x="0" y="20840"/>
                  </a:lnTo>
                  <a:lnTo>
                    <a:pt x="0" y="41668"/>
                  </a:lnTo>
                  <a:lnTo>
                    <a:pt x="20840" y="41668"/>
                  </a:lnTo>
                  <a:lnTo>
                    <a:pt x="20840" y="20840"/>
                  </a:lnTo>
                  <a:close/>
                </a:path>
                <a:path w="687704" h="41910">
                  <a:moveTo>
                    <a:pt x="104178" y="20840"/>
                  </a:moveTo>
                  <a:lnTo>
                    <a:pt x="41668" y="20840"/>
                  </a:lnTo>
                  <a:lnTo>
                    <a:pt x="41668" y="41668"/>
                  </a:lnTo>
                  <a:lnTo>
                    <a:pt x="104178" y="41668"/>
                  </a:lnTo>
                  <a:lnTo>
                    <a:pt x="104178" y="20840"/>
                  </a:lnTo>
                  <a:close/>
                </a:path>
                <a:path w="687704" h="41910">
                  <a:moveTo>
                    <a:pt x="145846" y="20840"/>
                  </a:moveTo>
                  <a:lnTo>
                    <a:pt x="125006" y="20840"/>
                  </a:lnTo>
                  <a:lnTo>
                    <a:pt x="125006" y="41668"/>
                  </a:lnTo>
                  <a:lnTo>
                    <a:pt x="145846" y="41668"/>
                  </a:lnTo>
                  <a:lnTo>
                    <a:pt x="145846" y="20840"/>
                  </a:lnTo>
                  <a:close/>
                </a:path>
                <a:path w="687704" h="41910">
                  <a:moveTo>
                    <a:pt x="562533" y="0"/>
                  </a:moveTo>
                  <a:lnTo>
                    <a:pt x="541693" y="0"/>
                  </a:lnTo>
                  <a:lnTo>
                    <a:pt x="541693" y="20840"/>
                  </a:lnTo>
                  <a:lnTo>
                    <a:pt x="562533" y="20840"/>
                  </a:lnTo>
                  <a:lnTo>
                    <a:pt x="562533" y="0"/>
                  </a:lnTo>
                  <a:close/>
                </a:path>
                <a:path w="687704" h="41910">
                  <a:moveTo>
                    <a:pt x="645871" y="0"/>
                  </a:moveTo>
                  <a:lnTo>
                    <a:pt x="583361" y="0"/>
                  </a:lnTo>
                  <a:lnTo>
                    <a:pt x="583361" y="20840"/>
                  </a:lnTo>
                  <a:lnTo>
                    <a:pt x="645871" y="20840"/>
                  </a:lnTo>
                  <a:lnTo>
                    <a:pt x="645871" y="0"/>
                  </a:lnTo>
                  <a:close/>
                </a:path>
                <a:path w="687704" h="41910">
                  <a:moveTo>
                    <a:pt x="687539" y="0"/>
                  </a:moveTo>
                  <a:lnTo>
                    <a:pt x="666699" y="0"/>
                  </a:lnTo>
                  <a:lnTo>
                    <a:pt x="666699" y="20840"/>
                  </a:lnTo>
                  <a:lnTo>
                    <a:pt x="687539" y="20840"/>
                  </a:lnTo>
                  <a:lnTo>
                    <a:pt x="687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" name="object 22"/>
            <p:cNvSpPr/>
            <p:nvPr/>
          </p:nvSpPr>
          <p:spPr>
            <a:xfrm>
              <a:off x="6128659" y="2090436"/>
              <a:ext cx="354330" cy="0"/>
            </a:xfrm>
            <a:custGeom>
              <a:avLst/>
              <a:gdLst/>
              <a:ahLst/>
              <a:cxnLst/>
              <a:rect l="l" t="t" r="r" b="b"/>
              <a:pathLst>
                <a:path w="354329">
                  <a:moveTo>
                    <a:pt x="0" y="0"/>
                  </a:moveTo>
                  <a:lnTo>
                    <a:pt x="20834" y="0"/>
                  </a:lnTo>
                </a:path>
                <a:path w="354329">
                  <a:moveTo>
                    <a:pt x="41669" y="0"/>
                  </a:moveTo>
                  <a:lnTo>
                    <a:pt x="104172" y="0"/>
                  </a:lnTo>
                </a:path>
                <a:path w="354329">
                  <a:moveTo>
                    <a:pt x="145841" y="0"/>
                  </a:moveTo>
                  <a:lnTo>
                    <a:pt x="166676" y="0"/>
                  </a:lnTo>
                </a:path>
                <a:path w="354329">
                  <a:moveTo>
                    <a:pt x="187510" y="0"/>
                  </a:moveTo>
                  <a:lnTo>
                    <a:pt x="208345" y="0"/>
                  </a:lnTo>
                </a:path>
                <a:path w="354329">
                  <a:moveTo>
                    <a:pt x="312517" y="0"/>
                  </a:moveTo>
                  <a:lnTo>
                    <a:pt x="354186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" name="object 23"/>
            <p:cNvSpPr/>
            <p:nvPr/>
          </p:nvSpPr>
          <p:spPr>
            <a:xfrm>
              <a:off x="5961977" y="2080031"/>
              <a:ext cx="687705" cy="41910"/>
            </a:xfrm>
            <a:custGeom>
              <a:avLst/>
              <a:gdLst/>
              <a:ahLst/>
              <a:cxnLst/>
              <a:rect l="l" t="t" r="r" b="b"/>
              <a:pathLst>
                <a:path w="687704" h="41910">
                  <a:moveTo>
                    <a:pt x="20840" y="20828"/>
                  </a:moveTo>
                  <a:lnTo>
                    <a:pt x="0" y="20828"/>
                  </a:lnTo>
                  <a:lnTo>
                    <a:pt x="0" y="41668"/>
                  </a:lnTo>
                  <a:lnTo>
                    <a:pt x="20840" y="41668"/>
                  </a:lnTo>
                  <a:lnTo>
                    <a:pt x="20840" y="20828"/>
                  </a:lnTo>
                  <a:close/>
                </a:path>
                <a:path w="687704" h="41910">
                  <a:moveTo>
                    <a:pt x="104178" y="20828"/>
                  </a:moveTo>
                  <a:lnTo>
                    <a:pt x="41668" y="20828"/>
                  </a:lnTo>
                  <a:lnTo>
                    <a:pt x="41668" y="41668"/>
                  </a:lnTo>
                  <a:lnTo>
                    <a:pt x="104178" y="41668"/>
                  </a:lnTo>
                  <a:lnTo>
                    <a:pt x="104178" y="20828"/>
                  </a:lnTo>
                  <a:close/>
                </a:path>
                <a:path w="687704" h="41910">
                  <a:moveTo>
                    <a:pt x="145846" y="20828"/>
                  </a:moveTo>
                  <a:lnTo>
                    <a:pt x="125006" y="20828"/>
                  </a:lnTo>
                  <a:lnTo>
                    <a:pt x="125006" y="41668"/>
                  </a:lnTo>
                  <a:lnTo>
                    <a:pt x="145846" y="41668"/>
                  </a:lnTo>
                  <a:lnTo>
                    <a:pt x="145846" y="20828"/>
                  </a:lnTo>
                  <a:close/>
                </a:path>
                <a:path w="687704" h="41910">
                  <a:moveTo>
                    <a:pt x="562533" y="0"/>
                  </a:moveTo>
                  <a:lnTo>
                    <a:pt x="541693" y="0"/>
                  </a:lnTo>
                  <a:lnTo>
                    <a:pt x="541693" y="20828"/>
                  </a:lnTo>
                  <a:lnTo>
                    <a:pt x="562533" y="20828"/>
                  </a:lnTo>
                  <a:lnTo>
                    <a:pt x="562533" y="0"/>
                  </a:lnTo>
                  <a:close/>
                </a:path>
                <a:path w="687704" h="41910">
                  <a:moveTo>
                    <a:pt x="645871" y="0"/>
                  </a:moveTo>
                  <a:lnTo>
                    <a:pt x="583361" y="0"/>
                  </a:lnTo>
                  <a:lnTo>
                    <a:pt x="583361" y="20828"/>
                  </a:lnTo>
                  <a:lnTo>
                    <a:pt x="645871" y="20828"/>
                  </a:lnTo>
                  <a:lnTo>
                    <a:pt x="645871" y="0"/>
                  </a:lnTo>
                  <a:close/>
                </a:path>
                <a:path w="687704" h="41910">
                  <a:moveTo>
                    <a:pt x="687539" y="0"/>
                  </a:moveTo>
                  <a:lnTo>
                    <a:pt x="666699" y="0"/>
                  </a:lnTo>
                  <a:lnTo>
                    <a:pt x="666699" y="20828"/>
                  </a:lnTo>
                  <a:lnTo>
                    <a:pt x="687539" y="20828"/>
                  </a:lnTo>
                  <a:lnTo>
                    <a:pt x="687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" name="object 24"/>
            <p:cNvSpPr/>
            <p:nvPr/>
          </p:nvSpPr>
          <p:spPr>
            <a:xfrm>
              <a:off x="6149494" y="2111270"/>
              <a:ext cx="313055" cy="0"/>
            </a:xfrm>
            <a:custGeom>
              <a:avLst/>
              <a:gdLst/>
              <a:ahLst/>
              <a:cxnLst/>
              <a:rect l="l" t="t" r="r" b="b"/>
              <a:pathLst>
                <a:path w="313054">
                  <a:moveTo>
                    <a:pt x="0" y="0"/>
                  </a:moveTo>
                  <a:lnTo>
                    <a:pt x="20834" y="0"/>
                  </a:lnTo>
                </a:path>
                <a:path w="313054">
                  <a:moveTo>
                    <a:pt x="41669" y="0"/>
                  </a:moveTo>
                  <a:lnTo>
                    <a:pt x="62503" y="0"/>
                  </a:lnTo>
                </a:path>
                <a:path w="313054">
                  <a:moveTo>
                    <a:pt x="83338" y="0"/>
                  </a:moveTo>
                  <a:lnTo>
                    <a:pt x="104172" y="0"/>
                  </a:lnTo>
                </a:path>
                <a:path w="313054">
                  <a:moveTo>
                    <a:pt x="145841" y="0"/>
                  </a:moveTo>
                  <a:lnTo>
                    <a:pt x="166676" y="0"/>
                  </a:lnTo>
                </a:path>
                <a:path w="313054">
                  <a:moveTo>
                    <a:pt x="229179" y="0"/>
                  </a:moveTo>
                  <a:lnTo>
                    <a:pt x="250014" y="0"/>
                  </a:lnTo>
                </a:path>
                <a:path w="313054">
                  <a:moveTo>
                    <a:pt x="291683" y="0"/>
                  </a:moveTo>
                  <a:lnTo>
                    <a:pt x="312517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" name="object 25"/>
            <p:cNvSpPr/>
            <p:nvPr/>
          </p:nvSpPr>
          <p:spPr>
            <a:xfrm>
              <a:off x="5961977" y="2100859"/>
              <a:ext cx="687705" cy="41910"/>
            </a:xfrm>
            <a:custGeom>
              <a:avLst/>
              <a:gdLst/>
              <a:ahLst/>
              <a:cxnLst/>
              <a:rect l="l" t="t" r="r" b="b"/>
              <a:pathLst>
                <a:path w="687704" h="41910">
                  <a:moveTo>
                    <a:pt x="20840" y="20840"/>
                  </a:moveTo>
                  <a:lnTo>
                    <a:pt x="0" y="20840"/>
                  </a:lnTo>
                  <a:lnTo>
                    <a:pt x="0" y="41668"/>
                  </a:lnTo>
                  <a:lnTo>
                    <a:pt x="20840" y="41668"/>
                  </a:lnTo>
                  <a:lnTo>
                    <a:pt x="20840" y="20840"/>
                  </a:lnTo>
                  <a:close/>
                </a:path>
                <a:path w="687704" h="41910">
                  <a:moveTo>
                    <a:pt x="145846" y="20840"/>
                  </a:moveTo>
                  <a:lnTo>
                    <a:pt x="125006" y="20840"/>
                  </a:lnTo>
                  <a:lnTo>
                    <a:pt x="125006" y="41668"/>
                  </a:lnTo>
                  <a:lnTo>
                    <a:pt x="145846" y="41668"/>
                  </a:lnTo>
                  <a:lnTo>
                    <a:pt x="145846" y="20840"/>
                  </a:lnTo>
                  <a:close/>
                </a:path>
                <a:path w="687704" h="41910">
                  <a:moveTo>
                    <a:pt x="229184" y="20840"/>
                  </a:moveTo>
                  <a:lnTo>
                    <a:pt x="208343" y="20840"/>
                  </a:lnTo>
                  <a:lnTo>
                    <a:pt x="208343" y="41668"/>
                  </a:lnTo>
                  <a:lnTo>
                    <a:pt x="229184" y="41668"/>
                  </a:lnTo>
                  <a:lnTo>
                    <a:pt x="229184" y="20840"/>
                  </a:lnTo>
                  <a:close/>
                </a:path>
                <a:path w="687704" h="41910">
                  <a:moveTo>
                    <a:pt x="562533" y="0"/>
                  </a:moveTo>
                  <a:lnTo>
                    <a:pt x="541693" y="0"/>
                  </a:lnTo>
                  <a:lnTo>
                    <a:pt x="541693" y="20840"/>
                  </a:lnTo>
                  <a:lnTo>
                    <a:pt x="562533" y="20840"/>
                  </a:lnTo>
                  <a:lnTo>
                    <a:pt x="562533" y="0"/>
                  </a:lnTo>
                  <a:close/>
                </a:path>
                <a:path w="687704" h="41910">
                  <a:moveTo>
                    <a:pt x="645871" y="0"/>
                  </a:moveTo>
                  <a:lnTo>
                    <a:pt x="583361" y="0"/>
                  </a:lnTo>
                  <a:lnTo>
                    <a:pt x="583361" y="20840"/>
                  </a:lnTo>
                  <a:lnTo>
                    <a:pt x="645871" y="20840"/>
                  </a:lnTo>
                  <a:lnTo>
                    <a:pt x="645871" y="0"/>
                  </a:lnTo>
                  <a:close/>
                </a:path>
                <a:path w="687704" h="41910">
                  <a:moveTo>
                    <a:pt x="687539" y="0"/>
                  </a:moveTo>
                  <a:lnTo>
                    <a:pt x="666699" y="0"/>
                  </a:lnTo>
                  <a:lnTo>
                    <a:pt x="666699" y="20840"/>
                  </a:lnTo>
                  <a:lnTo>
                    <a:pt x="687539" y="20840"/>
                  </a:lnTo>
                  <a:lnTo>
                    <a:pt x="687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" name="object 26"/>
            <p:cNvSpPr/>
            <p:nvPr/>
          </p:nvSpPr>
          <p:spPr>
            <a:xfrm>
              <a:off x="6211997" y="2132105"/>
              <a:ext cx="250190" cy="0"/>
            </a:xfrm>
            <a:custGeom>
              <a:avLst/>
              <a:gdLst/>
              <a:ahLst/>
              <a:cxnLst/>
              <a:rect l="l" t="t" r="r" b="b"/>
              <a:pathLst>
                <a:path w="250189">
                  <a:moveTo>
                    <a:pt x="0" y="0"/>
                  </a:moveTo>
                  <a:lnTo>
                    <a:pt x="41669" y="0"/>
                  </a:lnTo>
                </a:path>
                <a:path w="250189">
                  <a:moveTo>
                    <a:pt x="62503" y="0"/>
                  </a:moveTo>
                  <a:lnTo>
                    <a:pt x="166676" y="0"/>
                  </a:lnTo>
                </a:path>
                <a:path w="250189">
                  <a:moveTo>
                    <a:pt x="187510" y="0"/>
                  </a:moveTo>
                  <a:lnTo>
                    <a:pt x="250014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" name="object 27"/>
            <p:cNvSpPr/>
            <p:nvPr/>
          </p:nvSpPr>
          <p:spPr>
            <a:xfrm>
              <a:off x="6503670" y="2121699"/>
              <a:ext cx="146050" cy="20955"/>
            </a:xfrm>
            <a:custGeom>
              <a:avLst/>
              <a:gdLst/>
              <a:ahLst/>
              <a:cxnLst/>
              <a:rect l="l" t="t" r="r" b="b"/>
              <a:pathLst>
                <a:path w="146050" h="20955">
                  <a:moveTo>
                    <a:pt x="20840" y="0"/>
                  </a:moveTo>
                  <a:lnTo>
                    <a:pt x="0" y="0"/>
                  </a:lnTo>
                  <a:lnTo>
                    <a:pt x="0" y="20828"/>
                  </a:lnTo>
                  <a:lnTo>
                    <a:pt x="20840" y="20828"/>
                  </a:lnTo>
                  <a:lnTo>
                    <a:pt x="20840" y="0"/>
                  </a:lnTo>
                  <a:close/>
                </a:path>
                <a:path w="146050" h="20955">
                  <a:moveTo>
                    <a:pt x="145846" y="0"/>
                  </a:moveTo>
                  <a:lnTo>
                    <a:pt x="125006" y="0"/>
                  </a:lnTo>
                  <a:lnTo>
                    <a:pt x="125006" y="20828"/>
                  </a:lnTo>
                  <a:lnTo>
                    <a:pt x="145846" y="20828"/>
                  </a:lnTo>
                  <a:lnTo>
                    <a:pt x="1458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" name="object 28"/>
            <p:cNvSpPr/>
            <p:nvPr/>
          </p:nvSpPr>
          <p:spPr>
            <a:xfrm>
              <a:off x="5961983" y="2152939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0" y="0"/>
                  </a:moveTo>
                  <a:lnTo>
                    <a:pt x="145841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" name="object 29"/>
            <p:cNvSpPr/>
            <p:nvPr/>
          </p:nvSpPr>
          <p:spPr>
            <a:xfrm>
              <a:off x="6128651" y="2142527"/>
              <a:ext cx="62865" cy="20955"/>
            </a:xfrm>
            <a:custGeom>
              <a:avLst/>
              <a:gdLst/>
              <a:ahLst/>
              <a:cxnLst/>
              <a:rect l="l" t="t" r="r" b="b"/>
              <a:pathLst>
                <a:path w="62864" h="20955">
                  <a:moveTo>
                    <a:pt x="20840" y="0"/>
                  </a:moveTo>
                  <a:lnTo>
                    <a:pt x="0" y="0"/>
                  </a:lnTo>
                  <a:lnTo>
                    <a:pt x="0" y="20840"/>
                  </a:lnTo>
                  <a:lnTo>
                    <a:pt x="20840" y="20840"/>
                  </a:lnTo>
                  <a:lnTo>
                    <a:pt x="20840" y="0"/>
                  </a:lnTo>
                  <a:close/>
                </a:path>
                <a:path w="62864" h="20955">
                  <a:moveTo>
                    <a:pt x="62509" y="0"/>
                  </a:moveTo>
                  <a:lnTo>
                    <a:pt x="41668" y="0"/>
                  </a:lnTo>
                  <a:lnTo>
                    <a:pt x="41668" y="20840"/>
                  </a:lnTo>
                  <a:lnTo>
                    <a:pt x="62509" y="20840"/>
                  </a:lnTo>
                  <a:lnTo>
                    <a:pt x="625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" name="object 30"/>
            <p:cNvSpPr/>
            <p:nvPr/>
          </p:nvSpPr>
          <p:spPr>
            <a:xfrm>
              <a:off x="6211997" y="2152939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0" y="0"/>
                  </a:moveTo>
                  <a:lnTo>
                    <a:pt x="20834" y="0"/>
                  </a:lnTo>
                </a:path>
                <a:path w="146050">
                  <a:moveTo>
                    <a:pt x="41669" y="0"/>
                  </a:moveTo>
                  <a:lnTo>
                    <a:pt x="62503" y="0"/>
                  </a:lnTo>
                </a:path>
                <a:path w="146050">
                  <a:moveTo>
                    <a:pt x="83338" y="0"/>
                  </a:moveTo>
                  <a:lnTo>
                    <a:pt x="104172" y="0"/>
                  </a:lnTo>
                </a:path>
                <a:path w="146050">
                  <a:moveTo>
                    <a:pt x="125007" y="0"/>
                  </a:moveTo>
                  <a:lnTo>
                    <a:pt x="145841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" name="object 31"/>
            <p:cNvSpPr/>
            <p:nvPr/>
          </p:nvSpPr>
          <p:spPr>
            <a:xfrm>
              <a:off x="6378674" y="2142522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0" y="0"/>
                  </a:moveTo>
                  <a:lnTo>
                    <a:pt x="20834" y="0"/>
                  </a:lnTo>
                  <a:lnTo>
                    <a:pt x="20834" y="20834"/>
                  </a:lnTo>
                  <a:lnTo>
                    <a:pt x="0" y="20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" name="object 32"/>
            <p:cNvSpPr/>
            <p:nvPr/>
          </p:nvSpPr>
          <p:spPr>
            <a:xfrm>
              <a:off x="6420343" y="2152939"/>
              <a:ext cx="229235" cy="0"/>
            </a:xfrm>
            <a:custGeom>
              <a:avLst/>
              <a:gdLst/>
              <a:ahLst/>
              <a:cxnLst/>
              <a:rect l="l" t="t" r="r" b="b"/>
              <a:pathLst>
                <a:path w="229234">
                  <a:moveTo>
                    <a:pt x="0" y="0"/>
                  </a:moveTo>
                  <a:lnTo>
                    <a:pt x="20834" y="0"/>
                  </a:lnTo>
                </a:path>
                <a:path w="229234">
                  <a:moveTo>
                    <a:pt x="41669" y="0"/>
                  </a:moveTo>
                  <a:lnTo>
                    <a:pt x="62503" y="0"/>
                  </a:lnTo>
                </a:path>
                <a:path w="229234">
                  <a:moveTo>
                    <a:pt x="83338" y="0"/>
                  </a:moveTo>
                  <a:lnTo>
                    <a:pt x="229179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" name="object 33"/>
            <p:cNvSpPr/>
            <p:nvPr/>
          </p:nvSpPr>
          <p:spPr>
            <a:xfrm>
              <a:off x="6128659" y="216335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0" y="0"/>
                  </a:moveTo>
                  <a:lnTo>
                    <a:pt x="20834" y="0"/>
                  </a:lnTo>
                  <a:lnTo>
                    <a:pt x="20834" y="20834"/>
                  </a:lnTo>
                  <a:lnTo>
                    <a:pt x="0" y="20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" name="object 34"/>
            <p:cNvSpPr/>
            <p:nvPr/>
          </p:nvSpPr>
          <p:spPr>
            <a:xfrm>
              <a:off x="6191163" y="2173774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0" y="0"/>
                  </a:moveTo>
                  <a:lnTo>
                    <a:pt x="41669" y="0"/>
                  </a:lnTo>
                </a:path>
                <a:path w="146050">
                  <a:moveTo>
                    <a:pt x="83338" y="0"/>
                  </a:moveTo>
                  <a:lnTo>
                    <a:pt x="145841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" name="object 35"/>
            <p:cNvSpPr/>
            <p:nvPr/>
          </p:nvSpPr>
          <p:spPr>
            <a:xfrm>
              <a:off x="6378674" y="216335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0" y="0"/>
                  </a:moveTo>
                  <a:lnTo>
                    <a:pt x="20834" y="0"/>
                  </a:lnTo>
                  <a:lnTo>
                    <a:pt x="20834" y="20834"/>
                  </a:lnTo>
                  <a:lnTo>
                    <a:pt x="0" y="20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" name="object 36"/>
            <p:cNvSpPr/>
            <p:nvPr/>
          </p:nvSpPr>
          <p:spPr>
            <a:xfrm>
              <a:off x="5961983" y="2173774"/>
              <a:ext cx="687705" cy="41910"/>
            </a:xfrm>
            <a:custGeom>
              <a:avLst/>
              <a:gdLst/>
              <a:ahLst/>
              <a:cxnLst/>
              <a:rect l="l" t="t" r="r" b="b"/>
              <a:pathLst>
                <a:path w="687704" h="41910">
                  <a:moveTo>
                    <a:pt x="458359" y="0"/>
                  </a:moveTo>
                  <a:lnTo>
                    <a:pt x="500028" y="0"/>
                  </a:lnTo>
                </a:path>
                <a:path w="687704" h="41910">
                  <a:moveTo>
                    <a:pt x="0" y="20834"/>
                  </a:moveTo>
                  <a:lnTo>
                    <a:pt x="20834" y="20834"/>
                  </a:lnTo>
                </a:path>
                <a:path w="687704" h="41910">
                  <a:moveTo>
                    <a:pt x="41669" y="20834"/>
                  </a:moveTo>
                  <a:lnTo>
                    <a:pt x="83338" y="20834"/>
                  </a:lnTo>
                </a:path>
                <a:path w="687704" h="41910">
                  <a:moveTo>
                    <a:pt x="104172" y="20834"/>
                  </a:moveTo>
                  <a:lnTo>
                    <a:pt x="166676" y="20834"/>
                  </a:lnTo>
                </a:path>
                <a:path w="687704" h="41910">
                  <a:moveTo>
                    <a:pt x="250014" y="20834"/>
                  </a:moveTo>
                  <a:lnTo>
                    <a:pt x="270848" y="20834"/>
                  </a:lnTo>
                </a:path>
                <a:path w="687704" h="41910">
                  <a:moveTo>
                    <a:pt x="291683" y="20834"/>
                  </a:moveTo>
                  <a:lnTo>
                    <a:pt x="333352" y="20834"/>
                  </a:lnTo>
                </a:path>
                <a:path w="687704" h="41910">
                  <a:moveTo>
                    <a:pt x="354186" y="20834"/>
                  </a:moveTo>
                  <a:lnTo>
                    <a:pt x="458359" y="20834"/>
                  </a:lnTo>
                </a:path>
                <a:path w="687704" h="41910">
                  <a:moveTo>
                    <a:pt x="541697" y="20834"/>
                  </a:moveTo>
                  <a:lnTo>
                    <a:pt x="562531" y="20834"/>
                  </a:lnTo>
                </a:path>
                <a:path w="687704" h="41910">
                  <a:moveTo>
                    <a:pt x="604200" y="20834"/>
                  </a:moveTo>
                  <a:lnTo>
                    <a:pt x="625035" y="20834"/>
                  </a:lnTo>
                </a:path>
                <a:path w="687704" h="41910">
                  <a:moveTo>
                    <a:pt x="645869" y="20834"/>
                  </a:moveTo>
                  <a:lnTo>
                    <a:pt x="687539" y="20834"/>
                  </a:lnTo>
                </a:path>
                <a:path w="687704" h="41910">
                  <a:moveTo>
                    <a:pt x="0" y="41669"/>
                  </a:moveTo>
                  <a:lnTo>
                    <a:pt x="62503" y="41669"/>
                  </a:lnTo>
                </a:path>
                <a:path w="687704" h="41910">
                  <a:moveTo>
                    <a:pt x="83338" y="41669"/>
                  </a:moveTo>
                  <a:lnTo>
                    <a:pt x="104172" y="41669"/>
                  </a:lnTo>
                </a:path>
                <a:path w="687704" h="41910">
                  <a:moveTo>
                    <a:pt x="145841" y="41669"/>
                  </a:moveTo>
                  <a:lnTo>
                    <a:pt x="208345" y="41669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" name="object 37"/>
            <p:cNvSpPr/>
            <p:nvPr/>
          </p:nvSpPr>
          <p:spPr>
            <a:xfrm>
              <a:off x="6232832" y="2205026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0" y="0"/>
                  </a:moveTo>
                  <a:lnTo>
                    <a:pt x="20834" y="0"/>
                  </a:lnTo>
                  <a:lnTo>
                    <a:pt x="20834" y="20834"/>
                  </a:lnTo>
                  <a:lnTo>
                    <a:pt x="0" y="20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" name="object 38"/>
            <p:cNvSpPr/>
            <p:nvPr/>
          </p:nvSpPr>
          <p:spPr>
            <a:xfrm>
              <a:off x="6295336" y="2215443"/>
              <a:ext cx="313055" cy="0"/>
            </a:xfrm>
            <a:custGeom>
              <a:avLst/>
              <a:gdLst/>
              <a:ahLst/>
              <a:cxnLst/>
              <a:rect l="l" t="t" r="r" b="b"/>
              <a:pathLst>
                <a:path w="313054">
                  <a:moveTo>
                    <a:pt x="0" y="0"/>
                  </a:moveTo>
                  <a:lnTo>
                    <a:pt x="20834" y="0"/>
                  </a:lnTo>
                </a:path>
                <a:path w="313054">
                  <a:moveTo>
                    <a:pt x="41669" y="0"/>
                  </a:moveTo>
                  <a:lnTo>
                    <a:pt x="104172" y="0"/>
                  </a:lnTo>
                </a:path>
                <a:path w="313054">
                  <a:moveTo>
                    <a:pt x="125007" y="0"/>
                  </a:moveTo>
                  <a:lnTo>
                    <a:pt x="187510" y="0"/>
                  </a:lnTo>
                </a:path>
                <a:path w="313054">
                  <a:moveTo>
                    <a:pt x="208345" y="0"/>
                  </a:moveTo>
                  <a:lnTo>
                    <a:pt x="250014" y="0"/>
                  </a:lnTo>
                </a:path>
                <a:path w="313054">
                  <a:moveTo>
                    <a:pt x="270848" y="0"/>
                  </a:moveTo>
                  <a:lnTo>
                    <a:pt x="312517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" name="object 39"/>
            <p:cNvSpPr/>
            <p:nvPr/>
          </p:nvSpPr>
          <p:spPr>
            <a:xfrm>
              <a:off x="6628688" y="2205026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0" y="0"/>
                  </a:moveTo>
                  <a:lnTo>
                    <a:pt x="20834" y="0"/>
                  </a:lnTo>
                  <a:lnTo>
                    <a:pt x="20834" y="20834"/>
                  </a:lnTo>
                  <a:lnTo>
                    <a:pt x="0" y="20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" name="object 40"/>
            <p:cNvSpPr/>
            <p:nvPr/>
          </p:nvSpPr>
          <p:spPr>
            <a:xfrm>
              <a:off x="5961983" y="2236278"/>
              <a:ext cx="250190" cy="0"/>
            </a:xfrm>
            <a:custGeom>
              <a:avLst/>
              <a:gdLst/>
              <a:ahLst/>
              <a:cxnLst/>
              <a:rect l="l" t="t" r="r" b="b"/>
              <a:pathLst>
                <a:path w="250189">
                  <a:moveTo>
                    <a:pt x="0" y="0"/>
                  </a:moveTo>
                  <a:lnTo>
                    <a:pt x="41669" y="0"/>
                  </a:lnTo>
                </a:path>
                <a:path w="250189">
                  <a:moveTo>
                    <a:pt x="83338" y="0"/>
                  </a:moveTo>
                  <a:lnTo>
                    <a:pt x="145841" y="0"/>
                  </a:lnTo>
                </a:path>
                <a:path w="250189">
                  <a:moveTo>
                    <a:pt x="229179" y="0"/>
                  </a:moveTo>
                  <a:lnTo>
                    <a:pt x="250014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" name="object 41"/>
            <p:cNvSpPr/>
            <p:nvPr/>
          </p:nvSpPr>
          <p:spPr>
            <a:xfrm>
              <a:off x="6232832" y="2225860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0" y="0"/>
                  </a:moveTo>
                  <a:lnTo>
                    <a:pt x="20834" y="0"/>
                  </a:lnTo>
                  <a:lnTo>
                    <a:pt x="20834" y="20834"/>
                  </a:lnTo>
                  <a:lnTo>
                    <a:pt x="0" y="20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" name="object 42"/>
            <p:cNvSpPr/>
            <p:nvPr/>
          </p:nvSpPr>
          <p:spPr>
            <a:xfrm>
              <a:off x="6337005" y="2236278"/>
              <a:ext cx="250190" cy="0"/>
            </a:xfrm>
            <a:custGeom>
              <a:avLst/>
              <a:gdLst/>
              <a:ahLst/>
              <a:cxnLst/>
              <a:rect l="l" t="t" r="r" b="b"/>
              <a:pathLst>
                <a:path w="250190">
                  <a:moveTo>
                    <a:pt x="0" y="0"/>
                  </a:moveTo>
                  <a:lnTo>
                    <a:pt x="20834" y="0"/>
                  </a:lnTo>
                </a:path>
                <a:path w="250190">
                  <a:moveTo>
                    <a:pt x="62503" y="0"/>
                  </a:moveTo>
                  <a:lnTo>
                    <a:pt x="145841" y="0"/>
                  </a:lnTo>
                </a:path>
                <a:path w="250190">
                  <a:moveTo>
                    <a:pt x="166676" y="0"/>
                  </a:moveTo>
                  <a:lnTo>
                    <a:pt x="250014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" name="object 43"/>
            <p:cNvSpPr/>
            <p:nvPr/>
          </p:nvSpPr>
          <p:spPr>
            <a:xfrm>
              <a:off x="6628688" y="2225860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0" y="0"/>
                  </a:moveTo>
                  <a:lnTo>
                    <a:pt x="20834" y="0"/>
                  </a:lnTo>
                  <a:lnTo>
                    <a:pt x="20834" y="20834"/>
                  </a:lnTo>
                  <a:lnTo>
                    <a:pt x="0" y="20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4" name="object 44"/>
            <p:cNvSpPr/>
            <p:nvPr/>
          </p:nvSpPr>
          <p:spPr>
            <a:xfrm>
              <a:off x="5961983" y="2257112"/>
              <a:ext cx="666750" cy="41910"/>
            </a:xfrm>
            <a:custGeom>
              <a:avLst/>
              <a:gdLst/>
              <a:ahLst/>
              <a:cxnLst/>
              <a:rect l="l" t="t" r="r" b="b"/>
              <a:pathLst>
                <a:path w="666750" h="41910">
                  <a:moveTo>
                    <a:pt x="0" y="0"/>
                  </a:moveTo>
                  <a:lnTo>
                    <a:pt x="20834" y="0"/>
                  </a:lnTo>
                </a:path>
                <a:path w="666750" h="41910">
                  <a:moveTo>
                    <a:pt x="41669" y="0"/>
                  </a:moveTo>
                  <a:lnTo>
                    <a:pt x="104172" y="0"/>
                  </a:lnTo>
                </a:path>
                <a:path w="666750" h="41910">
                  <a:moveTo>
                    <a:pt x="166676" y="0"/>
                  </a:moveTo>
                  <a:lnTo>
                    <a:pt x="187510" y="0"/>
                  </a:lnTo>
                </a:path>
                <a:path w="666750" h="41910">
                  <a:moveTo>
                    <a:pt x="208345" y="0"/>
                  </a:moveTo>
                  <a:lnTo>
                    <a:pt x="229179" y="0"/>
                  </a:lnTo>
                </a:path>
                <a:path w="666750" h="41910">
                  <a:moveTo>
                    <a:pt x="312517" y="0"/>
                  </a:moveTo>
                  <a:lnTo>
                    <a:pt x="375021" y="0"/>
                  </a:lnTo>
                </a:path>
                <a:path w="666750" h="41910">
                  <a:moveTo>
                    <a:pt x="395855" y="0"/>
                  </a:moveTo>
                  <a:lnTo>
                    <a:pt x="437524" y="0"/>
                  </a:lnTo>
                </a:path>
                <a:path w="666750" h="41910">
                  <a:moveTo>
                    <a:pt x="479193" y="0"/>
                  </a:moveTo>
                  <a:lnTo>
                    <a:pt x="500028" y="0"/>
                  </a:lnTo>
                </a:path>
                <a:path w="666750" h="41910">
                  <a:moveTo>
                    <a:pt x="520862" y="0"/>
                  </a:moveTo>
                  <a:lnTo>
                    <a:pt x="541697" y="0"/>
                  </a:lnTo>
                </a:path>
                <a:path w="666750" h="41910">
                  <a:moveTo>
                    <a:pt x="562531" y="0"/>
                  </a:moveTo>
                  <a:lnTo>
                    <a:pt x="583366" y="0"/>
                  </a:lnTo>
                </a:path>
                <a:path w="666750" h="41910">
                  <a:moveTo>
                    <a:pt x="604200" y="0"/>
                  </a:moveTo>
                  <a:lnTo>
                    <a:pt x="625035" y="0"/>
                  </a:lnTo>
                </a:path>
                <a:path w="666750" h="41910">
                  <a:moveTo>
                    <a:pt x="20834" y="20834"/>
                  </a:moveTo>
                  <a:lnTo>
                    <a:pt x="41669" y="20834"/>
                  </a:lnTo>
                </a:path>
                <a:path w="666750" h="41910">
                  <a:moveTo>
                    <a:pt x="62503" y="20834"/>
                  </a:moveTo>
                  <a:lnTo>
                    <a:pt x="83338" y="20834"/>
                  </a:lnTo>
                </a:path>
                <a:path w="666750" h="41910">
                  <a:moveTo>
                    <a:pt x="125007" y="20834"/>
                  </a:moveTo>
                  <a:lnTo>
                    <a:pt x="187510" y="20834"/>
                  </a:lnTo>
                </a:path>
                <a:path w="666750" h="41910">
                  <a:moveTo>
                    <a:pt x="208345" y="20834"/>
                  </a:moveTo>
                  <a:lnTo>
                    <a:pt x="270848" y="20834"/>
                  </a:lnTo>
                </a:path>
                <a:path w="666750" h="41910">
                  <a:moveTo>
                    <a:pt x="291683" y="20834"/>
                  </a:moveTo>
                  <a:lnTo>
                    <a:pt x="354186" y="20834"/>
                  </a:lnTo>
                </a:path>
                <a:path w="666750" h="41910">
                  <a:moveTo>
                    <a:pt x="375021" y="20834"/>
                  </a:moveTo>
                  <a:lnTo>
                    <a:pt x="395855" y="20834"/>
                  </a:lnTo>
                </a:path>
                <a:path w="666750" h="41910">
                  <a:moveTo>
                    <a:pt x="437524" y="20834"/>
                  </a:moveTo>
                  <a:lnTo>
                    <a:pt x="458359" y="20834"/>
                  </a:lnTo>
                </a:path>
                <a:path w="666750" h="41910">
                  <a:moveTo>
                    <a:pt x="479193" y="20834"/>
                  </a:moveTo>
                  <a:lnTo>
                    <a:pt x="520862" y="20834"/>
                  </a:lnTo>
                </a:path>
                <a:path w="666750" h="41910">
                  <a:moveTo>
                    <a:pt x="583366" y="20834"/>
                  </a:moveTo>
                  <a:lnTo>
                    <a:pt x="625035" y="20834"/>
                  </a:lnTo>
                </a:path>
                <a:path w="666750" h="41910">
                  <a:moveTo>
                    <a:pt x="645869" y="20834"/>
                  </a:moveTo>
                  <a:lnTo>
                    <a:pt x="666704" y="20834"/>
                  </a:lnTo>
                </a:path>
                <a:path w="666750" h="41910">
                  <a:moveTo>
                    <a:pt x="41669" y="41669"/>
                  </a:moveTo>
                  <a:lnTo>
                    <a:pt x="62503" y="41669"/>
                  </a:lnTo>
                </a:path>
                <a:path w="666750" h="41910">
                  <a:moveTo>
                    <a:pt x="104172" y="41669"/>
                  </a:moveTo>
                  <a:lnTo>
                    <a:pt x="125007" y="41669"/>
                  </a:lnTo>
                </a:path>
                <a:path w="666750" h="41910">
                  <a:moveTo>
                    <a:pt x="145841" y="41669"/>
                  </a:moveTo>
                  <a:lnTo>
                    <a:pt x="166676" y="41669"/>
                  </a:lnTo>
                </a:path>
                <a:path w="666750" h="41910">
                  <a:moveTo>
                    <a:pt x="187510" y="41669"/>
                  </a:moveTo>
                  <a:lnTo>
                    <a:pt x="208345" y="41669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5" name="object 45"/>
            <p:cNvSpPr/>
            <p:nvPr/>
          </p:nvSpPr>
          <p:spPr>
            <a:xfrm>
              <a:off x="6232829" y="2288374"/>
              <a:ext cx="104775" cy="20955"/>
            </a:xfrm>
            <a:custGeom>
              <a:avLst/>
              <a:gdLst/>
              <a:ahLst/>
              <a:cxnLst/>
              <a:rect l="l" t="t" r="r" b="b"/>
              <a:pathLst>
                <a:path w="104775" h="20955">
                  <a:moveTo>
                    <a:pt x="41668" y="0"/>
                  </a:moveTo>
                  <a:lnTo>
                    <a:pt x="0" y="0"/>
                  </a:lnTo>
                  <a:lnTo>
                    <a:pt x="0" y="20828"/>
                  </a:lnTo>
                  <a:lnTo>
                    <a:pt x="41668" y="20828"/>
                  </a:lnTo>
                  <a:lnTo>
                    <a:pt x="41668" y="0"/>
                  </a:lnTo>
                  <a:close/>
                </a:path>
                <a:path w="104775" h="20955">
                  <a:moveTo>
                    <a:pt x="104165" y="0"/>
                  </a:moveTo>
                  <a:lnTo>
                    <a:pt x="83337" y="0"/>
                  </a:lnTo>
                  <a:lnTo>
                    <a:pt x="83337" y="20828"/>
                  </a:lnTo>
                  <a:lnTo>
                    <a:pt x="104165" y="20828"/>
                  </a:lnTo>
                  <a:lnTo>
                    <a:pt x="1041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6" name="object 46"/>
            <p:cNvSpPr/>
            <p:nvPr/>
          </p:nvSpPr>
          <p:spPr>
            <a:xfrm>
              <a:off x="5982818" y="2298781"/>
              <a:ext cx="646430" cy="20955"/>
            </a:xfrm>
            <a:custGeom>
              <a:avLst/>
              <a:gdLst/>
              <a:ahLst/>
              <a:cxnLst/>
              <a:rect l="l" t="t" r="r" b="b"/>
              <a:pathLst>
                <a:path w="646429" h="20955">
                  <a:moveTo>
                    <a:pt x="395855" y="0"/>
                  </a:moveTo>
                  <a:lnTo>
                    <a:pt x="416690" y="0"/>
                  </a:lnTo>
                </a:path>
                <a:path w="646429" h="20955">
                  <a:moveTo>
                    <a:pt x="500028" y="0"/>
                  </a:moveTo>
                  <a:lnTo>
                    <a:pt x="520862" y="0"/>
                  </a:lnTo>
                </a:path>
                <a:path w="646429" h="20955">
                  <a:moveTo>
                    <a:pt x="604200" y="0"/>
                  </a:moveTo>
                  <a:lnTo>
                    <a:pt x="645869" y="0"/>
                  </a:lnTo>
                </a:path>
                <a:path w="646429" h="20955">
                  <a:moveTo>
                    <a:pt x="0" y="20834"/>
                  </a:moveTo>
                  <a:lnTo>
                    <a:pt x="41669" y="20834"/>
                  </a:lnTo>
                </a:path>
                <a:path w="646429" h="20955">
                  <a:moveTo>
                    <a:pt x="104172" y="20834"/>
                  </a:moveTo>
                  <a:lnTo>
                    <a:pt x="145841" y="20834"/>
                  </a:lnTo>
                </a:path>
                <a:path w="646429" h="20955">
                  <a:moveTo>
                    <a:pt x="166676" y="20834"/>
                  </a:moveTo>
                  <a:lnTo>
                    <a:pt x="208345" y="20834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7" name="object 47"/>
            <p:cNvSpPr/>
            <p:nvPr/>
          </p:nvSpPr>
          <p:spPr>
            <a:xfrm>
              <a:off x="6232829" y="2309202"/>
              <a:ext cx="104775" cy="20955"/>
            </a:xfrm>
            <a:custGeom>
              <a:avLst/>
              <a:gdLst/>
              <a:ahLst/>
              <a:cxnLst/>
              <a:rect l="l" t="t" r="r" b="b"/>
              <a:pathLst>
                <a:path w="104775" h="20955">
                  <a:moveTo>
                    <a:pt x="41668" y="0"/>
                  </a:moveTo>
                  <a:lnTo>
                    <a:pt x="0" y="0"/>
                  </a:lnTo>
                  <a:lnTo>
                    <a:pt x="0" y="20840"/>
                  </a:lnTo>
                  <a:lnTo>
                    <a:pt x="41668" y="20840"/>
                  </a:lnTo>
                  <a:lnTo>
                    <a:pt x="41668" y="0"/>
                  </a:lnTo>
                  <a:close/>
                </a:path>
                <a:path w="104775" h="20955">
                  <a:moveTo>
                    <a:pt x="104165" y="0"/>
                  </a:moveTo>
                  <a:lnTo>
                    <a:pt x="83337" y="0"/>
                  </a:lnTo>
                  <a:lnTo>
                    <a:pt x="83337" y="20840"/>
                  </a:lnTo>
                  <a:lnTo>
                    <a:pt x="104165" y="20840"/>
                  </a:lnTo>
                  <a:lnTo>
                    <a:pt x="1041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8" name="object 48"/>
            <p:cNvSpPr/>
            <p:nvPr/>
          </p:nvSpPr>
          <p:spPr>
            <a:xfrm>
              <a:off x="6045321" y="2319616"/>
              <a:ext cx="562610" cy="20955"/>
            </a:xfrm>
            <a:custGeom>
              <a:avLst/>
              <a:gdLst/>
              <a:ahLst/>
              <a:cxnLst/>
              <a:rect l="l" t="t" r="r" b="b"/>
              <a:pathLst>
                <a:path w="562609" h="20955">
                  <a:moveTo>
                    <a:pt x="312517" y="0"/>
                  </a:moveTo>
                  <a:lnTo>
                    <a:pt x="354186" y="0"/>
                  </a:lnTo>
                </a:path>
                <a:path w="562609" h="20955">
                  <a:moveTo>
                    <a:pt x="375021" y="0"/>
                  </a:moveTo>
                  <a:lnTo>
                    <a:pt x="395855" y="0"/>
                  </a:lnTo>
                </a:path>
                <a:path w="562609" h="20955">
                  <a:moveTo>
                    <a:pt x="416690" y="0"/>
                  </a:moveTo>
                  <a:lnTo>
                    <a:pt x="437524" y="0"/>
                  </a:lnTo>
                </a:path>
                <a:path w="562609" h="20955">
                  <a:moveTo>
                    <a:pt x="458359" y="0"/>
                  </a:moveTo>
                  <a:lnTo>
                    <a:pt x="562531" y="0"/>
                  </a:lnTo>
                </a:path>
                <a:path w="562609" h="20955">
                  <a:moveTo>
                    <a:pt x="0" y="20834"/>
                  </a:moveTo>
                  <a:lnTo>
                    <a:pt x="41669" y="20834"/>
                  </a:lnTo>
                </a:path>
                <a:path w="562609" h="20955">
                  <a:moveTo>
                    <a:pt x="62503" y="20834"/>
                  </a:moveTo>
                  <a:lnTo>
                    <a:pt x="83338" y="20834"/>
                  </a:lnTo>
                </a:path>
                <a:path w="562609" h="20955">
                  <a:moveTo>
                    <a:pt x="125007" y="20834"/>
                  </a:moveTo>
                  <a:lnTo>
                    <a:pt x="250014" y="20834"/>
                  </a:lnTo>
                </a:path>
                <a:path w="562609" h="20955">
                  <a:moveTo>
                    <a:pt x="312517" y="20834"/>
                  </a:moveTo>
                  <a:lnTo>
                    <a:pt x="333352" y="20834"/>
                  </a:lnTo>
                </a:path>
                <a:path w="562609" h="20955">
                  <a:moveTo>
                    <a:pt x="354186" y="20834"/>
                  </a:moveTo>
                  <a:lnTo>
                    <a:pt x="375021" y="20834"/>
                  </a:lnTo>
                </a:path>
                <a:path w="562609" h="20955">
                  <a:moveTo>
                    <a:pt x="395855" y="20834"/>
                  </a:moveTo>
                  <a:lnTo>
                    <a:pt x="500028" y="20834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9" name="object 49"/>
            <p:cNvSpPr/>
            <p:nvPr/>
          </p:nvSpPr>
          <p:spPr>
            <a:xfrm>
              <a:off x="6587019" y="233003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0" y="0"/>
                  </a:moveTo>
                  <a:lnTo>
                    <a:pt x="20834" y="0"/>
                  </a:lnTo>
                  <a:lnTo>
                    <a:pt x="20834" y="20834"/>
                  </a:lnTo>
                  <a:lnTo>
                    <a:pt x="0" y="20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0" name="object 50"/>
            <p:cNvSpPr/>
            <p:nvPr/>
          </p:nvSpPr>
          <p:spPr>
            <a:xfrm>
              <a:off x="5961983" y="2361285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0" y="0"/>
                  </a:moveTo>
                  <a:lnTo>
                    <a:pt x="20834" y="0"/>
                  </a:lnTo>
                </a:path>
                <a:path w="146050">
                  <a:moveTo>
                    <a:pt x="41669" y="0"/>
                  </a:moveTo>
                  <a:lnTo>
                    <a:pt x="104172" y="0"/>
                  </a:lnTo>
                </a:path>
                <a:path w="146050">
                  <a:moveTo>
                    <a:pt x="125007" y="0"/>
                  </a:moveTo>
                  <a:lnTo>
                    <a:pt x="145841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1" name="object 51"/>
            <p:cNvSpPr/>
            <p:nvPr/>
          </p:nvSpPr>
          <p:spPr>
            <a:xfrm>
              <a:off x="6149494" y="235086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0" y="0"/>
                  </a:moveTo>
                  <a:lnTo>
                    <a:pt x="20834" y="0"/>
                  </a:lnTo>
                  <a:lnTo>
                    <a:pt x="20834" y="20834"/>
                  </a:lnTo>
                  <a:lnTo>
                    <a:pt x="0" y="20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2" name="object 52"/>
            <p:cNvSpPr/>
            <p:nvPr/>
          </p:nvSpPr>
          <p:spPr>
            <a:xfrm>
              <a:off x="6253666" y="2361285"/>
              <a:ext cx="313055" cy="0"/>
            </a:xfrm>
            <a:custGeom>
              <a:avLst/>
              <a:gdLst/>
              <a:ahLst/>
              <a:cxnLst/>
              <a:rect l="l" t="t" r="r" b="b"/>
              <a:pathLst>
                <a:path w="313054">
                  <a:moveTo>
                    <a:pt x="0" y="0"/>
                  </a:moveTo>
                  <a:lnTo>
                    <a:pt x="20834" y="0"/>
                  </a:lnTo>
                </a:path>
                <a:path w="313054">
                  <a:moveTo>
                    <a:pt x="41669" y="0"/>
                  </a:moveTo>
                  <a:lnTo>
                    <a:pt x="62503" y="0"/>
                  </a:lnTo>
                </a:path>
                <a:path w="313054">
                  <a:moveTo>
                    <a:pt x="83338" y="0"/>
                  </a:moveTo>
                  <a:lnTo>
                    <a:pt x="208345" y="0"/>
                  </a:lnTo>
                </a:path>
                <a:path w="313054">
                  <a:moveTo>
                    <a:pt x="229179" y="0"/>
                  </a:moveTo>
                  <a:lnTo>
                    <a:pt x="270848" y="0"/>
                  </a:lnTo>
                </a:path>
                <a:path w="313054">
                  <a:moveTo>
                    <a:pt x="291683" y="0"/>
                  </a:moveTo>
                  <a:lnTo>
                    <a:pt x="312517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3" name="object 53"/>
            <p:cNvSpPr/>
            <p:nvPr/>
          </p:nvSpPr>
          <p:spPr>
            <a:xfrm>
              <a:off x="5982817" y="2350871"/>
              <a:ext cx="625475" cy="41910"/>
            </a:xfrm>
            <a:custGeom>
              <a:avLst/>
              <a:gdLst/>
              <a:ahLst/>
              <a:cxnLst/>
              <a:rect l="l" t="t" r="r" b="b"/>
              <a:pathLst>
                <a:path w="625475" h="41910">
                  <a:moveTo>
                    <a:pt x="20828" y="20840"/>
                  </a:moveTo>
                  <a:lnTo>
                    <a:pt x="0" y="20840"/>
                  </a:lnTo>
                  <a:lnTo>
                    <a:pt x="0" y="41668"/>
                  </a:lnTo>
                  <a:lnTo>
                    <a:pt x="20828" y="41668"/>
                  </a:lnTo>
                  <a:lnTo>
                    <a:pt x="20828" y="20840"/>
                  </a:lnTo>
                  <a:close/>
                </a:path>
                <a:path w="625475" h="41910">
                  <a:moveTo>
                    <a:pt x="62496" y="20840"/>
                  </a:moveTo>
                  <a:lnTo>
                    <a:pt x="41668" y="20840"/>
                  </a:lnTo>
                  <a:lnTo>
                    <a:pt x="41668" y="41668"/>
                  </a:lnTo>
                  <a:lnTo>
                    <a:pt x="62496" y="41668"/>
                  </a:lnTo>
                  <a:lnTo>
                    <a:pt x="62496" y="20840"/>
                  </a:lnTo>
                  <a:close/>
                </a:path>
                <a:path w="625475" h="41910">
                  <a:moveTo>
                    <a:pt x="187502" y="20840"/>
                  </a:moveTo>
                  <a:lnTo>
                    <a:pt x="166674" y="20840"/>
                  </a:lnTo>
                  <a:lnTo>
                    <a:pt x="166674" y="41668"/>
                  </a:lnTo>
                  <a:lnTo>
                    <a:pt x="187502" y="41668"/>
                  </a:lnTo>
                  <a:lnTo>
                    <a:pt x="187502" y="20840"/>
                  </a:lnTo>
                  <a:close/>
                </a:path>
                <a:path w="625475" h="41910">
                  <a:moveTo>
                    <a:pt x="625030" y="0"/>
                  </a:moveTo>
                  <a:lnTo>
                    <a:pt x="604189" y="0"/>
                  </a:lnTo>
                  <a:lnTo>
                    <a:pt x="604189" y="20840"/>
                  </a:lnTo>
                  <a:lnTo>
                    <a:pt x="625030" y="20840"/>
                  </a:lnTo>
                  <a:lnTo>
                    <a:pt x="6250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4" name="object 54"/>
            <p:cNvSpPr/>
            <p:nvPr/>
          </p:nvSpPr>
          <p:spPr>
            <a:xfrm>
              <a:off x="6274501" y="2382119"/>
              <a:ext cx="375285" cy="0"/>
            </a:xfrm>
            <a:custGeom>
              <a:avLst/>
              <a:gdLst/>
              <a:ahLst/>
              <a:cxnLst/>
              <a:rect l="l" t="t" r="r" b="b"/>
              <a:pathLst>
                <a:path w="375284">
                  <a:moveTo>
                    <a:pt x="0" y="0"/>
                  </a:moveTo>
                  <a:lnTo>
                    <a:pt x="20834" y="0"/>
                  </a:lnTo>
                </a:path>
                <a:path w="375284">
                  <a:moveTo>
                    <a:pt x="41669" y="0"/>
                  </a:moveTo>
                  <a:lnTo>
                    <a:pt x="62503" y="0"/>
                  </a:lnTo>
                </a:path>
                <a:path w="375284">
                  <a:moveTo>
                    <a:pt x="104172" y="0"/>
                  </a:moveTo>
                  <a:lnTo>
                    <a:pt x="125007" y="0"/>
                  </a:lnTo>
                </a:path>
                <a:path w="375284">
                  <a:moveTo>
                    <a:pt x="166676" y="0"/>
                  </a:moveTo>
                  <a:lnTo>
                    <a:pt x="250014" y="0"/>
                  </a:lnTo>
                </a:path>
                <a:path w="375284">
                  <a:moveTo>
                    <a:pt x="270848" y="0"/>
                  </a:moveTo>
                  <a:lnTo>
                    <a:pt x="312517" y="0"/>
                  </a:lnTo>
                </a:path>
                <a:path w="375284">
                  <a:moveTo>
                    <a:pt x="333352" y="0"/>
                  </a:moveTo>
                  <a:lnTo>
                    <a:pt x="375021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5" name="object 55"/>
            <p:cNvSpPr/>
            <p:nvPr/>
          </p:nvSpPr>
          <p:spPr>
            <a:xfrm>
              <a:off x="5982817" y="2392539"/>
              <a:ext cx="62865" cy="20955"/>
            </a:xfrm>
            <a:custGeom>
              <a:avLst/>
              <a:gdLst/>
              <a:ahLst/>
              <a:cxnLst/>
              <a:rect l="l" t="t" r="r" b="b"/>
              <a:pathLst>
                <a:path w="62864" h="20955">
                  <a:moveTo>
                    <a:pt x="20828" y="0"/>
                  </a:moveTo>
                  <a:lnTo>
                    <a:pt x="0" y="0"/>
                  </a:lnTo>
                  <a:lnTo>
                    <a:pt x="0" y="20840"/>
                  </a:lnTo>
                  <a:lnTo>
                    <a:pt x="20828" y="20840"/>
                  </a:lnTo>
                  <a:lnTo>
                    <a:pt x="20828" y="0"/>
                  </a:lnTo>
                  <a:close/>
                </a:path>
                <a:path w="62864" h="20955">
                  <a:moveTo>
                    <a:pt x="62496" y="0"/>
                  </a:moveTo>
                  <a:lnTo>
                    <a:pt x="41668" y="0"/>
                  </a:lnTo>
                  <a:lnTo>
                    <a:pt x="41668" y="20840"/>
                  </a:lnTo>
                  <a:lnTo>
                    <a:pt x="62496" y="20840"/>
                  </a:lnTo>
                  <a:lnTo>
                    <a:pt x="624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6" name="object 56"/>
            <p:cNvSpPr/>
            <p:nvPr/>
          </p:nvSpPr>
          <p:spPr>
            <a:xfrm>
              <a:off x="6066156" y="2402954"/>
              <a:ext cx="104775" cy="0"/>
            </a:xfrm>
            <a:custGeom>
              <a:avLst/>
              <a:gdLst/>
              <a:ahLst/>
              <a:cxnLst/>
              <a:rect l="l" t="t" r="r" b="b"/>
              <a:pathLst>
                <a:path w="104775">
                  <a:moveTo>
                    <a:pt x="0" y="0"/>
                  </a:moveTo>
                  <a:lnTo>
                    <a:pt x="41669" y="0"/>
                  </a:lnTo>
                </a:path>
                <a:path w="104775">
                  <a:moveTo>
                    <a:pt x="62503" y="0"/>
                  </a:moveTo>
                  <a:lnTo>
                    <a:pt x="104172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7" name="object 57"/>
            <p:cNvSpPr/>
            <p:nvPr/>
          </p:nvSpPr>
          <p:spPr>
            <a:xfrm>
              <a:off x="6211997" y="2392536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0" y="0"/>
                  </a:moveTo>
                  <a:lnTo>
                    <a:pt x="20834" y="0"/>
                  </a:lnTo>
                  <a:lnTo>
                    <a:pt x="20834" y="20834"/>
                  </a:lnTo>
                  <a:lnTo>
                    <a:pt x="0" y="20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8" name="object 58"/>
            <p:cNvSpPr/>
            <p:nvPr/>
          </p:nvSpPr>
          <p:spPr>
            <a:xfrm>
              <a:off x="6274501" y="2402954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0" y="0"/>
                  </a:moveTo>
                  <a:lnTo>
                    <a:pt x="41669" y="0"/>
                  </a:lnTo>
                </a:path>
                <a:path w="146050">
                  <a:moveTo>
                    <a:pt x="62503" y="0"/>
                  </a:moveTo>
                  <a:lnTo>
                    <a:pt x="83338" y="0"/>
                  </a:lnTo>
                </a:path>
                <a:path w="146050">
                  <a:moveTo>
                    <a:pt x="104172" y="0"/>
                  </a:moveTo>
                  <a:lnTo>
                    <a:pt x="145841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9" name="object 59"/>
            <p:cNvSpPr/>
            <p:nvPr/>
          </p:nvSpPr>
          <p:spPr>
            <a:xfrm>
              <a:off x="6462012" y="2392536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0" y="0"/>
                  </a:moveTo>
                  <a:lnTo>
                    <a:pt x="20834" y="0"/>
                  </a:lnTo>
                  <a:lnTo>
                    <a:pt x="20834" y="20834"/>
                  </a:lnTo>
                  <a:lnTo>
                    <a:pt x="0" y="20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0" name="object 60"/>
            <p:cNvSpPr/>
            <p:nvPr/>
          </p:nvSpPr>
          <p:spPr>
            <a:xfrm>
              <a:off x="6003652" y="2402954"/>
              <a:ext cx="625475" cy="20955"/>
            </a:xfrm>
            <a:custGeom>
              <a:avLst/>
              <a:gdLst/>
              <a:ahLst/>
              <a:cxnLst/>
              <a:rect l="l" t="t" r="r" b="b"/>
              <a:pathLst>
                <a:path w="625475" h="20955">
                  <a:moveTo>
                    <a:pt x="520862" y="0"/>
                  </a:moveTo>
                  <a:lnTo>
                    <a:pt x="562531" y="0"/>
                  </a:lnTo>
                </a:path>
                <a:path w="625475" h="20955">
                  <a:moveTo>
                    <a:pt x="583366" y="0"/>
                  </a:moveTo>
                  <a:lnTo>
                    <a:pt x="625035" y="0"/>
                  </a:lnTo>
                </a:path>
                <a:path w="625475" h="20955">
                  <a:moveTo>
                    <a:pt x="0" y="20834"/>
                  </a:moveTo>
                  <a:lnTo>
                    <a:pt x="20834" y="20834"/>
                  </a:lnTo>
                </a:path>
                <a:path w="625475" h="20955">
                  <a:moveTo>
                    <a:pt x="104172" y="20834"/>
                  </a:moveTo>
                  <a:lnTo>
                    <a:pt x="125007" y="20834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1" name="object 61"/>
            <p:cNvSpPr/>
            <p:nvPr/>
          </p:nvSpPr>
          <p:spPr>
            <a:xfrm>
              <a:off x="6211997" y="2413371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0" y="0"/>
                  </a:moveTo>
                  <a:lnTo>
                    <a:pt x="20834" y="0"/>
                  </a:lnTo>
                  <a:lnTo>
                    <a:pt x="20834" y="20834"/>
                  </a:lnTo>
                  <a:lnTo>
                    <a:pt x="0" y="20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2" name="object 62"/>
            <p:cNvSpPr/>
            <p:nvPr/>
          </p:nvSpPr>
          <p:spPr>
            <a:xfrm>
              <a:off x="6316170" y="242378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20834" y="0"/>
                  </a:lnTo>
                </a:path>
                <a:path w="62864">
                  <a:moveTo>
                    <a:pt x="41669" y="0"/>
                  </a:moveTo>
                  <a:lnTo>
                    <a:pt x="62503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3" name="object 63"/>
            <p:cNvSpPr/>
            <p:nvPr/>
          </p:nvSpPr>
          <p:spPr>
            <a:xfrm>
              <a:off x="6462012" y="2413371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0" y="0"/>
                  </a:moveTo>
                  <a:lnTo>
                    <a:pt x="20834" y="0"/>
                  </a:lnTo>
                  <a:lnTo>
                    <a:pt x="20834" y="20834"/>
                  </a:lnTo>
                  <a:lnTo>
                    <a:pt x="0" y="20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4" name="object 64"/>
            <p:cNvSpPr/>
            <p:nvPr/>
          </p:nvSpPr>
          <p:spPr>
            <a:xfrm>
              <a:off x="6503681" y="242378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20834" y="0"/>
                  </a:lnTo>
                </a:path>
                <a:path w="62865">
                  <a:moveTo>
                    <a:pt x="41669" y="0"/>
                  </a:moveTo>
                  <a:lnTo>
                    <a:pt x="62503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5" name="object 65"/>
            <p:cNvSpPr/>
            <p:nvPr/>
          </p:nvSpPr>
          <p:spPr>
            <a:xfrm>
              <a:off x="5961977" y="2413380"/>
              <a:ext cx="687705" cy="41910"/>
            </a:xfrm>
            <a:custGeom>
              <a:avLst/>
              <a:gdLst/>
              <a:ahLst/>
              <a:cxnLst/>
              <a:rect l="l" t="t" r="r" b="b"/>
              <a:pathLst>
                <a:path w="687704" h="41910">
                  <a:moveTo>
                    <a:pt x="20840" y="20828"/>
                  </a:moveTo>
                  <a:lnTo>
                    <a:pt x="0" y="20828"/>
                  </a:lnTo>
                  <a:lnTo>
                    <a:pt x="0" y="41668"/>
                  </a:lnTo>
                  <a:lnTo>
                    <a:pt x="20840" y="41668"/>
                  </a:lnTo>
                  <a:lnTo>
                    <a:pt x="20840" y="20828"/>
                  </a:lnTo>
                  <a:close/>
                </a:path>
                <a:path w="687704" h="41910">
                  <a:moveTo>
                    <a:pt x="687539" y="0"/>
                  </a:moveTo>
                  <a:lnTo>
                    <a:pt x="666699" y="0"/>
                  </a:lnTo>
                  <a:lnTo>
                    <a:pt x="666699" y="20828"/>
                  </a:lnTo>
                  <a:lnTo>
                    <a:pt x="687539" y="20828"/>
                  </a:lnTo>
                  <a:lnTo>
                    <a:pt x="687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6" name="object 66"/>
            <p:cNvSpPr/>
            <p:nvPr/>
          </p:nvSpPr>
          <p:spPr>
            <a:xfrm>
              <a:off x="6003652" y="2444623"/>
              <a:ext cx="375285" cy="0"/>
            </a:xfrm>
            <a:custGeom>
              <a:avLst/>
              <a:gdLst/>
              <a:ahLst/>
              <a:cxnLst/>
              <a:rect l="l" t="t" r="r" b="b"/>
              <a:pathLst>
                <a:path w="375285">
                  <a:moveTo>
                    <a:pt x="0" y="0"/>
                  </a:moveTo>
                  <a:lnTo>
                    <a:pt x="41669" y="0"/>
                  </a:lnTo>
                </a:path>
                <a:path w="375285">
                  <a:moveTo>
                    <a:pt x="62503" y="0"/>
                  </a:moveTo>
                  <a:lnTo>
                    <a:pt x="125007" y="0"/>
                  </a:lnTo>
                </a:path>
                <a:path w="375285">
                  <a:moveTo>
                    <a:pt x="145841" y="0"/>
                  </a:moveTo>
                  <a:lnTo>
                    <a:pt x="166676" y="0"/>
                  </a:lnTo>
                </a:path>
                <a:path w="375285">
                  <a:moveTo>
                    <a:pt x="208345" y="0"/>
                  </a:moveTo>
                  <a:lnTo>
                    <a:pt x="270848" y="0"/>
                  </a:lnTo>
                </a:path>
                <a:path w="375285">
                  <a:moveTo>
                    <a:pt x="291683" y="0"/>
                  </a:moveTo>
                  <a:lnTo>
                    <a:pt x="312517" y="0"/>
                  </a:lnTo>
                </a:path>
                <a:path w="375285">
                  <a:moveTo>
                    <a:pt x="333352" y="0"/>
                  </a:moveTo>
                  <a:lnTo>
                    <a:pt x="375021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7" name="object 67"/>
            <p:cNvSpPr/>
            <p:nvPr/>
          </p:nvSpPr>
          <p:spPr>
            <a:xfrm>
              <a:off x="6399508" y="2434205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0" y="0"/>
                  </a:moveTo>
                  <a:lnTo>
                    <a:pt x="20834" y="0"/>
                  </a:lnTo>
                  <a:lnTo>
                    <a:pt x="20834" y="20834"/>
                  </a:lnTo>
                  <a:lnTo>
                    <a:pt x="0" y="20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8" name="object 68"/>
            <p:cNvSpPr/>
            <p:nvPr/>
          </p:nvSpPr>
          <p:spPr>
            <a:xfrm>
              <a:off x="6441177" y="2444623"/>
              <a:ext cx="167005" cy="0"/>
            </a:xfrm>
            <a:custGeom>
              <a:avLst/>
              <a:gdLst/>
              <a:ahLst/>
              <a:cxnLst/>
              <a:rect l="l" t="t" r="r" b="b"/>
              <a:pathLst>
                <a:path w="167004">
                  <a:moveTo>
                    <a:pt x="0" y="0"/>
                  </a:moveTo>
                  <a:lnTo>
                    <a:pt x="62503" y="0"/>
                  </a:lnTo>
                </a:path>
                <a:path w="167004">
                  <a:moveTo>
                    <a:pt x="83338" y="0"/>
                  </a:moveTo>
                  <a:lnTo>
                    <a:pt x="104172" y="0"/>
                  </a:lnTo>
                </a:path>
                <a:path w="167004">
                  <a:moveTo>
                    <a:pt x="125007" y="0"/>
                  </a:moveTo>
                  <a:lnTo>
                    <a:pt x="166676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9" name="object 69"/>
            <p:cNvSpPr/>
            <p:nvPr/>
          </p:nvSpPr>
          <p:spPr>
            <a:xfrm>
              <a:off x="5961977" y="2434208"/>
              <a:ext cx="687705" cy="41910"/>
            </a:xfrm>
            <a:custGeom>
              <a:avLst/>
              <a:gdLst/>
              <a:ahLst/>
              <a:cxnLst/>
              <a:rect l="l" t="t" r="r" b="b"/>
              <a:pathLst>
                <a:path w="687704" h="41910">
                  <a:moveTo>
                    <a:pt x="20840" y="20840"/>
                  </a:moveTo>
                  <a:lnTo>
                    <a:pt x="0" y="20840"/>
                  </a:lnTo>
                  <a:lnTo>
                    <a:pt x="0" y="41668"/>
                  </a:lnTo>
                  <a:lnTo>
                    <a:pt x="20840" y="41668"/>
                  </a:lnTo>
                  <a:lnTo>
                    <a:pt x="20840" y="20840"/>
                  </a:lnTo>
                  <a:close/>
                </a:path>
                <a:path w="687704" h="41910">
                  <a:moveTo>
                    <a:pt x="687539" y="0"/>
                  </a:moveTo>
                  <a:lnTo>
                    <a:pt x="666699" y="0"/>
                  </a:lnTo>
                  <a:lnTo>
                    <a:pt x="666699" y="20840"/>
                  </a:lnTo>
                  <a:lnTo>
                    <a:pt x="687539" y="20840"/>
                  </a:lnTo>
                  <a:lnTo>
                    <a:pt x="687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0" name="object 70"/>
            <p:cNvSpPr/>
            <p:nvPr/>
          </p:nvSpPr>
          <p:spPr>
            <a:xfrm>
              <a:off x="6024487" y="2465457"/>
              <a:ext cx="313055" cy="0"/>
            </a:xfrm>
            <a:custGeom>
              <a:avLst/>
              <a:gdLst/>
              <a:ahLst/>
              <a:cxnLst/>
              <a:rect l="l" t="t" r="r" b="b"/>
              <a:pathLst>
                <a:path w="313054">
                  <a:moveTo>
                    <a:pt x="0" y="0"/>
                  </a:moveTo>
                  <a:lnTo>
                    <a:pt x="62503" y="0"/>
                  </a:lnTo>
                </a:path>
                <a:path w="313054">
                  <a:moveTo>
                    <a:pt x="104172" y="0"/>
                  </a:moveTo>
                  <a:lnTo>
                    <a:pt x="166676" y="0"/>
                  </a:lnTo>
                </a:path>
                <a:path w="313054">
                  <a:moveTo>
                    <a:pt x="187510" y="0"/>
                  </a:moveTo>
                  <a:lnTo>
                    <a:pt x="208345" y="0"/>
                  </a:lnTo>
                </a:path>
                <a:path w="313054">
                  <a:moveTo>
                    <a:pt x="229179" y="0"/>
                  </a:moveTo>
                  <a:lnTo>
                    <a:pt x="312517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1" name="object 71"/>
            <p:cNvSpPr/>
            <p:nvPr/>
          </p:nvSpPr>
          <p:spPr>
            <a:xfrm>
              <a:off x="6399508" y="2455040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0" y="0"/>
                  </a:moveTo>
                  <a:lnTo>
                    <a:pt x="20834" y="0"/>
                  </a:lnTo>
                  <a:lnTo>
                    <a:pt x="20834" y="20834"/>
                  </a:lnTo>
                  <a:lnTo>
                    <a:pt x="0" y="20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2" name="object 72"/>
            <p:cNvSpPr/>
            <p:nvPr/>
          </p:nvSpPr>
          <p:spPr>
            <a:xfrm>
              <a:off x="6441177" y="2465457"/>
              <a:ext cx="167005" cy="0"/>
            </a:xfrm>
            <a:custGeom>
              <a:avLst/>
              <a:gdLst/>
              <a:ahLst/>
              <a:cxnLst/>
              <a:rect l="l" t="t" r="r" b="b"/>
              <a:pathLst>
                <a:path w="167004">
                  <a:moveTo>
                    <a:pt x="0" y="0"/>
                  </a:moveTo>
                  <a:lnTo>
                    <a:pt x="20834" y="0"/>
                  </a:lnTo>
                </a:path>
                <a:path w="167004">
                  <a:moveTo>
                    <a:pt x="41669" y="0"/>
                  </a:moveTo>
                  <a:lnTo>
                    <a:pt x="104172" y="0"/>
                  </a:lnTo>
                </a:path>
                <a:path w="167004">
                  <a:moveTo>
                    <a:pt x="145841" y="0"/>
                  </a:moveTo>
                  <a:lnTo>
                    <a:pt x="166676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3" name="object 73"/>
            <p:cNvSpPr/>
            <p:nvPr/>
          </p:nvSpPr>
          <p:spPr>
            <a:xfrm>
              <a:off x="6628688" y="2455040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0" y="0"/>
                  </a:moveTo>
                  <a:lnTo>
                    <a:pt x="20834" y="0"/>
                  </a:lnTo>
                  <a:lnTo>
                    <a:pt x="20834" y="20834"/>
                  </a:lnTo>
                  <a:lnTo>
                    <a:pt x="0" y="20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4" name="object 74"/>
            <p:cNvSpPr/>
            <p:nvPr/>
          </p:nvSpPr>
          <p:spPr>
            <a:xfrm>
              <a:off x="6003652" y="2486292"/>
              <a:ext cx="354330" cy="0"/>
            </a:xfrm>
            <a:custGeom>
              <a:avLst/>
              <a:gdLst/>
              <a:ahLst/>
              <a:cxnLst/>
              <a:rect l="l" t="t" r="r" b="b"/>
              <a:pathLst>
                <a:path w="354329">
                  <a:moveTo>
                    <a:pt x="0" y="0"/>
                  </a:moveTo>
                  <a:lnTo>
                    <a:pt x="41669" y="0"/>
                  </a:lnTo>
                </a:path>
                <a:path w="354329">
                  <a:moveTo>
                    <a:pt x="62503" y="0"/>
                  </a:moveTo>
                  <a:lnTo>
                    <a:pt x="104172" y="0"/>
                  </a:lnTo>
                </a:path>
                <a:path w="354329">
                  <a:moveTo>
                    <a:pt x="125007" y="0"/>
                  </a:moveTo>
                  <a:lnTo>
                    <a:pt x="166676" y="0"/>
                  </a:lnTo>
                </a:path>
                <a:path w="354329">
                  <a:moveTo>
                    <a:pt x="229179" y="0"/>
                  </a:moveTo>
                  <a:lnTo>
                    <a:pt x="291683" y="0"/>
                  </a:lnTo>
                </a:path>
                <a:path w="354329">
                  <a:moveTo>
                    <a:pt x="333352" y="0"/>
                  </a:moveTo>
                  <a:lnTo>
                    <a:pt x="354186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5" name="object 75"/>
            <p:cNvSpPr/>
            <p:nvPr/>
          </p:nvSpPr>
          <p:spPr>
            <a:xfrm>
              <a:off x="6399508" y="247587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0" y="0"/>
                  </a:moveTo>
                  <a:lnTo>
                    <a:pt x="20834" y="0"/>
                  </a:lnTo>
                  <a:lnTo>
                    <a:pt x="20834" y="20834"/>
                  </a:lnTo>
                  <a:lnTo>
                    <a:pt x="0" y="20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6" name="object 76"/>
            <p:cNvSpPr/>
            <p:nvPr/>
          </p:nvSpPr>
          <p:spPr>
            <a:xfrm>
              <a:off x="5982818" y="2486292"/>
              <a:ext cx="666750" cy="20955"/>
            </a:xfrm>
            <a:custGeom>
              <a:avLst/>
              <a:gdLst/>
              <a:ahLst/>
              <a:cxnLst/>
              <a:rect l="l" t="t" r="r" b="b"/>
              <a:pathLst>
                <a:path w="666750" h="20955">
                  <a:moveTo>
                    <a:pt x="458359" y="0"/>
                  </a:moveTo>
                  <a:lnTo>
                    <a:pt x="520862" y="0"/>
                  </a:lnTo>
                </a:path>
                <a:path w="666750" h="20955">
                  <a:moveTo>
                    <a:pt x="562531" y="0"/>
                  </a:moveTo>
                  <a:lnTo>
                    <a:pt x="583366" y="0"/>
                  </a:lnTo>
                </a:path>
                <a:path w="666750" h="20955">
                  <a:moveTo>
                    <a:pt x="625035" y="0"/>
                  </a:moveTo>
                  <a:lnTo>
                    <a:pt x="666704" y="0"/>
                  </a:lnTo>
                </a:path>
                <a:path w="666750" h="20955">
                  <a:moveTo>
                    <a:pt x="0" y="20834"/>
                  </a:moveTo>
                  <a:lnTo>
                    <a:pt x="41669" y="20834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7" name="object 77"/>
            <p:cNvSpPr/>
            <p:nvPr/>
          </p:nvSpPr>
          <p:spPr>
            <a:xfrm>
              <a:off x="6045321" y="249670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0" y="0"/>
                  </a:moveTo>
                  <a:lnTo>
                    <a:pt x="20834" y="0"/>
                  </a:lnTo>
                  <a:lnTo>
                    <a:pt x="20834" y="20834"/>
                  </a:lnTo>
                  <a:lnTo>
                    <a:pt x="0" y="20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8" name="object 78"/>
            <p:cNvSpPr/>
            <p:nvPr/>
          </p:nvSpPr>
          <p:spPr>
            <a:xfrm>
              <a:off x="6128659" y="2507126"/>
              <a:ext cx="417195" cy="0"/>
            </a:xfrm>
            <a:custGeom>
              <a:avLst/>
              <a:gdLst/>
              <a:ahLst/>
              <a:cxnLst/>
              <a:rect l="l" t="t" r="r" b="b"/>
              <a:pathLst>
                <a:path w="417195">
                  <a:moveTo>
                    <a:pt x="0" y="0"/>
                  </a:moveTo>
                  <a:lnTo>
                    <a:pt x="20834" y="0"/>
                  </a:lnTo>
                </a:path>
                <a:path w="417195">
                  <a:moveTo>
                    <a:pt x="41669" y="0"/>
                  </a:moveTo>
                  <a:lnTo>
                    <a:pt x="83338" y="0"/>
                  </a:lnTo>
                </a:path>
                <a:path w="417195">
                  <a:moveTo>
                    <a:pt x="104172" y="0"/>
                  </a:moveTo>
                  <a:lnTo>
                    <a:pt x="125007" y="0"/>
                  </a:lnTo>
                </a:path>
                <a:path w="417195">
                  <a:moveTo>
                    <a:pt x="145841" y="0"/>
                  </a:moveTo>
                  <a:lnTo>
                    <a:pt x="166676" y="0"/>
                  </a:lnTo>
                </a:path>
                <a:path w="417195">
                  <a:moveTo>
                    <a:pt x="208345" y="0"/>
                  </a:moveTo>
                  <a:lnTo>
                    <a:pt x="250014" y="0"/>
                  </a:lnTo>
                </a:path>
                <a:path w="417195">
                  <a:moveTo>
                    <a:pt x="291683" y="0"/>
                  </a:moveTo>
                  <a:lnTo>
                    <a:pt x="375021" y="0"/>
                  </a:lnTo>
                </a:path>
                <a:path w="417195">
                  <a:moveTo>
                    <a:pt x="395855" y="0"/>
                  </a:moveTo>
                  <a:lnTo>
                    <a:pt x="416690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9" name="object 79"/>
            <p:cNvSpPr/>
            <p:nvPr/>
          </p:nvSpPr>
          <p:spPr>
            <a:xfrm>
              <a:off x="6628688" y="249670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0" y="0"/>
                  </a:moveTo>
                  <a:lnTo>
                    <a:pt x="20834" y="0"/>
                  </a:lnTo>
                  <a:lnTo>
                    <a:pt x="20834" y="20834"/>
                  </a:lnTo>
                  <a:lnTo>
                    <a:pt x="0" y="20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0" name="object 80"/>
            <p:cNvSpPr/>
            <p:nvPr/>
          </p:nvSpPr>
          <p:spPr>
            <a:xfrm>
              <a:off x="5961983" y="252796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20834" y="0"/>
                  </a:lnTo>
                </a:path>
                <a:path w="62864">
                  <a:moveTo>
                    <a:pt x="41669" y="0"/>
                  </a:moveTo>
                  <a:lnTo>
                    <a:pt x="62503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1" name="object 81"/>
            <p:cNvSpPr/>
            <p:nvPr/>
          </p:nvSpPr>
          <p:spPr>
            <a:xfrm>
              <a:off x="6045321" y="251754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0" y="0"/>
                  </a:moveTo>
                  <a:lnTo>
                    <a:pt x="20834" y="0"/>
                  </a:lnTo>
                  <a:lnTo>
                    <a:pt x="20834" y="20834"/>
                  </a:lnTo>
                  <a:lnTo>
                    <a:pt x="0" y="20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2" name="object 82"/>
            <p:cNvSpPr/>
            <p:nvPr/>
          </p:nvSpPr>
          <p:spPr>
            <a:xfrm>
              <a:off x="6086990" y="2527961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79">
                  <a:moveTo>
                    <a:pt x="0" y="0"/>
                  </a:moveTo>
                  <a:lnTo>
                    <a:pt x="41669" y="0"/>
                  </a:lnTo>
                </a:path>
                <a:path w="500379">
                  <a:moveTo>
                    <a:pt x="229179" y="0"/>
                  </a:moveTo>
                  <a:lnTo>
                    <a:pt x="250014" y="0"/>
                  </a:lnTo>
                </a:path>
                <a:path w="500379">
                  <a:moveTo>
                    <a:pt x="333352" y="0"/>
                  </a:moveTo>
                  <a:lnTo>
                    <a:pt x="500028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3" name="object 83"/>
            <p:cNvSpPr/>
            <p:nvPr/>
          </p:nvSpPr>
          <p:spPr>
            <a:xfrm>
              <a:off x="6628688" y="251754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0" y="0"/>
                  </a:moveTo>
                  <a:lnTo>
                    <a:pt x="20834" y="0"/>
                  </a:lnTo>
                  <a:lnTo>
                    <a:pt x="20834" y="20834"/>
                  </a:lnTo>
                  <a:lnTo>
                    <a:pt x="0" y="20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4" name="object 84"/>
            <p:cNvSpPr/>
            <p:nvPr/>
          </p:nvSpPr>
          <p:spPr>
            <a:xfrm>
              <a:off x="6128659" y="2548795"/>
              <a:ext cx="20891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62503" y="0"/>
                  </a:lnTo>
                </a:path>
                <a:path w="208914">
                  <a:moveTo>
                    <a:pt x="104172" y="0"/>
                  </a:moveTo>
                  <a:lnTo>
                    <a:pt x="125007" y="0"/>
                  </a:lnTo>
                </a:path>
                <a:path w="208914">
                  <a:moveTo>
                    <a:pt x="145841" y="0"/>
                  </a:moveTo>
                  <a:lnTo>
                    <a:pt x="208345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5" name="object 85"/>
            <p:cNvSpPr/>
            <p:nvPr/>
          </p:nvSpPr>
          <p:spPr>
            <a:xfrm>
              <a:off x="6357839" y="2538378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0" y="0"/>
                  </a:moveTo>
                  <a:lnTo>
                    <a:pt x="20834" y="0"/>
                  </a:lnTo>
                  <a:lnTo>
                    <a:pt x="20834" y="20834"/>
                  </a:lnTo>
                  <a:lnTo>
                    <a:pt x="0" y="20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6" name="object 86"/>
            <p:cNvSpPr/>
            <p:nvPr/>
          </p:nvSpPr>
          <p:spPr>
            <a:xfrm>
              <a:off x="5961983" y="2548795"/>
              <a:ext cx="625475" cy="20955"/>
            </a:xfrm>
            <a:custGeom>
              <a:avLst/>
              <a:gdLst/>
              <a:ahLst/>
              <a:cxnLst/>
              <a:rect l="l" t="t" r="r" b="b"/>
              <a:pathLst>
                <a:path w="625475" h="20955">
                  <a:moveTo>
                    <a:pt x="479193" y="0"/>
                  </a:moveTo>
                  <a:lnTo>
                    <a:pt x="520862" y="0"/>
                  </a:lnTo>
                </a:path>
                <a:path w="625475" h="20955">
                  <a:moveTo>
                    <a:pt x="583366" y="0"/>
                  </a:moveTo>
                  <a:lnTo>
                    <a:pt x="625035" y="0"/>
                  </a:lnTo>
                </a:path>
                <a:path w="625475" h="20955">
                  <a:moveTo>
                    <a:pt x="0" y="20834"/>
                  </a:moveTo>
                  <a:lnTo>
                    <a:pt x="145841" y="20834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7" name="object 87"/>
            <p:cNvSpPr/>
            <p:nvPr/>
          </p:nvSpPr>
          <p:spPr>
            <a:xfrm>
              <a:off x="6128659" y="255921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0" y="0"/>
                  </a:moveTo>
                  <a:lnTo>
                    <a:pt x="20834" y="0"/>
                  </a:lnTo>
                  <a:lnTo>
                    <a:pt x="20834" y="20834"/>
                  </a:lnTo>
                  <a:lnTo>
                    <a:pt x="0" y="20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8" name="object 88"/>
            <p:cNvSpPr/>
            <p:nvPr/>
          </p:nvSpPr>
          <p:spPr>
            <a:xfrm>
              <a:off x="6232832" y="2569630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41669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9" name="object 89"/>
            <p:cNvSpPr/>
            <p:nvPr/>
          </p:nvSpPr>
          <p:spPr>
            <a:xfrm>
              <a:off x="6357839" y="255921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0" y="0"/>
                  </a:moveTo>
                  <a:lnTo>
                    <a:pt x="20834" y="0"/>
                  </a:lnTo>
                  <a:lnTo>
                    <a:pt x="20834" y="20834"/>
                  </a:lnTo>
                  <a:lnTo>
                    <a:pt x="0" y="20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0" name="object 90"/>
            <p:cNvSpPr/>
            <p:nvPr/>
          </p:nvSpPr>
          <p:spPr>
            <a:xfrm>
              <a:off x="6399508" y="2569630"/>
              <a:ext cx="167005" cy="0"/>
            </a:xfrm>
            <a:custGeom>
              <a:avLst/>
              <a:gdLst/>
              <a:ahLst/>
              <a:cxnLst/>
              <a:rect l="l" t="t" r="r" b="b"/>
              <a:pathLst>
                <a:path w="167004">
                  <a:moveTo>
                    <a:pt x="0" y="0"/>
                  </a:moveTo>
                  <a:lnTo>
                    <a:pt x="83338" y="0"/>
                  </a:lnTo>
                </a:path>
                <a:path w="167004">
                  <a:moveTo>
                    <a:pt x="104172" y="0"/>
                  </a:moveTo>
                  <a:lnTo>
                    <a:pt x="125007" y="0"/>
                  </a:lnTo>
                </a:path>
                <a:path w="167004">
                  <a:moveTo>
                    <a:pt x="145841" y="0"/>
                  </a:moveTo>
                  <a:lnTo>
                    <a:pt x="166676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1" name="object 91"/>
            <p:cNvSpPr/>
            <p:nvPr/>
          </p:nvSpPr>
          <p:spPr>
            <a:xfrm>
              <a:off x="5961977" y="2580055"/>
              <a:ext cx="187960" cy="20955"/>
            </a:xfrm>
            <a:custGeom>
              <a:avLst/>
              <a:gdLst/>
              <a:ahLst/>
              <a:cxnLst/>
              <a:rect l="l" t="t" r="r" b="b"/>
              <a:pathLst>
                <a:path w="187960" h="20955">
                  <a:moveTo>
                    <a:pt x="20840" y="0"/>
                  </a:moveTo>
                  <a:lnTo>
                    <a:pt x="0" y="0"/>
                  </a:lnTo>
                  <a:lnTo>
                    <a:pt x="0" y="20828"/>
                  </a:lnTo>
                  <a:lnTo>
                    <a:pt x="20840" y="20828"/>
                  </a:lnTo>
                  <a:lnTo>
                    <a:pt x="20840" y="0"/>
                  </a:lnTo>
                  <a:close/>
                </a:path>
                <a:path w="187960" h="20955">
                  <a:moveTo>
                    <a:pt x="145846" y="0"/>
                  </a:moveTo>
                  <a:lnTo>
                    <a:pt x="125006" y="0"/>
                  </a:lnTo>
                  <a:lnTo>
                    <a:pt x="125006" y="20828"/>
                  </a:lnTo>
                  <a:lnTo>
                    <a:pt x="145846" y="20828"/>
                  </a:lnTo>
                  <a:lnTo>
                    <a:pt x="145846" y="0"/>
                  </a:lnTo>
                  <a:close/>
                </a:path>
                <a:path w="187960" h="20955">
                  <a:moveTo>
                    <a:pt x="187515" y="0"/>
                  </a:moveTo>
                  <a:lnTo>
                    <a:pt x="166674" y="0"/>
                  </a:lnTo>
                  <a:lnTo>
                    <a:pt x="166674" y="20828"/>
                  </a:lnTo>
                  <a:lnTo>
                    <a:pt x="187515" y="20828"/>
                  </a:lnTo>
                  <a:lnTo>
                    <a:pt x="1875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2" name="object 92"/>
            <p:cNvSpPr/>
            <p:nvPr/>
          </p:nvSpPr>
          <p:spPr>
            <a:xfrm>
              <a:off x="6170328" y="2590464"/>
              <a:ext cx="479425" cy="0"/>
            </a:xfrm>
            <a:custGeom>
              <a:avLst/>
              <a:gdLst/>
              <a:ahLst/>
              <a:cxnLst/>
              <a:rect l="l" t="t" r="r" b="b"/>
              <a:pathLst>
                <a:path w="479425">
                  <a:moveTo>
                    <a:pt x="0" y="0"/>
                  </a:moveTo>
                  <a:lnTo>
                    <a:pt x="83338" y="0"/>
                  </a:lnTo>
                </a:path>
                <a:path w="479425">
                  <a:moveTo>
                    <a:pt x="125007" y="0"/>
                  </a:moveTo>
                  <a:lnTo>
                    <a:pt x="250014" y="0"/>
                  </a:lnTo>
                </a:path>
                <a:path w="479425">
                  <a:moveTo>
                    <a:pt x="270848" y="0"/>
                  </a:moveTo>
                  <a:lnTo>
                    <a:pt x="312517" y="0"/>
                  </a:lnTo>
                </a:path>
                <a:path w="479425">
                  <a:moveTo>
                    <a:pt x="375021" y="0"/>
                  </a:moveTo>
                  <a:lnTo>
                    <a:pt x="479193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3" name="object 93"/>
            <p:cNvSpPr/>
            <p:nvPr/>
          </p:nvSpPr>
          <p:spPr>
            <a:xfrm>
              <a:off x="5961977" y="2600883"/>
              <a:ext cx="146050" cy="20955"/>
            </a:xfrm>
            <a:custGeom>
              <a:avLst/>
              <a:gdLst/>
              <a:ahLst/>
              <a:cxnLst/>
              <a:rect l="l" t="t" r="r" b="b"/>
              <a:pathLst>
                <a:path w="146050" h="20955">
                  <a:moveTo>
                    <a:pt x="20840" y="0"/>
                  </a:moveTo>
                  <a:lnTo>
                    <a:pt x="0" y="0"/>
                  </a:lnTo>
                  <a:lnTo>
                    <a:pt x="0" y="20840"/>
                  </a:lnTo>
                  <a:lnTo>
                    <a:pt x="20840" y="20840"/>
                  </a:lnTo>
                  <a:lnTo>
                    <a:pt x="20840" y="0"/>
                  </a:lnTo>
                  <a:close/>
                </a:path>
                <a:path w="146050" h="20955">
                  <a:moveTo>
                    <a:pt x="104178" y="0"/>
                  </a:moveTo>
                  <a:lnTo>
                    <a:pt x="41668" y="0"/>
                  </a:lnTo>
                  <a:lnTo>
                    <a:pt x="41668" y="20840"/>
                  </a:lnTo>
                  <a:lnTo>
                    <a:pt x="104178" y="20840"/>
                  </a:lnTo>
                  <a:lnTo>
                    <a:pt x="104178" y="0"/>
                  </a:lnTo>
                  <a:close/>
                </a:path>
                <a:path w="146050" h="20955">
                  <a:moveTo>
                    <a:pt x="145846" y="0"/>
                  </a:moveTo>
                  <a:lnTo>
                    <a:pt x="125006" y="0"/>
                  </a:lnTo>
                  <a:lnTo>
                    <a:pt x="125006" y="20840"/>
                  </a:lnTo>
                  <a:lnTo>
                    <a:pt x="145846" y="20840"/>
                  </a:lnTo>
                  <a:lnTo>
                    <a:pt x="1458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4" name="object 94"/>
            <p:cNvSpPr/>
            <p:nvPr/>
          </p:nvSpPr>
          <p:spPr>
            <a:xfrm>
              <a:off x="6149494" y="2611299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79">
                  <a:moveTo>
                    <a:pt x="0" y="0"/>
                  </a:moveTo>
                  <a:lnTo>
                    <a:pt x="20834" y="0"/>
                  </a:lnTo>
                </a:path>
                <a:path w="500379">
                  <a:moveTo>
                    <a:pt x="41669" y="0"/>
                  </a:moveTo>
                  <a:lnTo>
                    <a:pt x="62503" y="0"/>
                  </a:lnTo>
                </a:path>
                <a:path w="500379">
                  <a:moveTo>
                    <a:pt x="83338" y="0"/>
                  </a:moveTo>
                  <a:lnTo>
                    <a:pt x="104172" y="0"/>
                  </a:lnTo>
                </a:path>
                <a:path w="500379">
                  <a:moveTo>
                    <a:pt x="125007" y="0"/>
                  </a:moveTo>
                  <a:lnTo>
                    <a:pt x="145841" y="0"/>
                  </a:lnTo>
                </a:path>
                <a:path w="500379">
                  <a:moveTo>
                    <a:pt x="208345" y="0"/>
                  </a:moveTo>
                  <a:lnTo>
                    <a:pt x="250014" y="0"/>
                  </a:lnTo>
                </a:path>
                <a:path w="500379">
                  <a:moveTo>
                    <a:pt x="291683" y="0"/>
                  </a:moveTo>
                  <a:lnTo>
                    <a:pt x="416690" y="0"/>
                  </a:lnTo>
                </a:path>
                <a:path w="500379">
                  <a:moveTo>
                    <a:pt x="437524" y="0"/>
                  </a:moveTo>
                  <a:lnTo>
                    <a:pt x="458359" y="0"/>
                  </a:lnTo>
                </a:path>
                <a:path w="500379">
                  <a:moveTo>
                    <a:pt x="479193" y="0"/>
                  </a:moveTo>
                  <a:lnTo>
                    <a:pt x="500028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5" name="object 95"/>
            <p:cNvSpPr/>
            <p:nvPr/>
          </p:nvSpPr>
          <p:spPr>
            <a:xfrm>
              <a:off x="5961977" y="2621724"/>
              <a:ext cx="146050" cy="20955"/>
            </a:xfrm>
            <a:custGeom>
              <a:avLst/>
              <a:gdLst/>
              <a:ahLst/>
              <a:cxnLst/>
              <a:rect l="l" t="t" r="r" b="b"/>
              <a:pathLst>
                <a:path w="146050" h="20955">
                  <a:moveTo>
                    <a:pt x="20840" y="0"/>
                  </a:moveTo>
                  <a:lnTo>
                    <a:pt x="0" y="0"/>
                  </a:lnTo>
                  <a:lnTo>
                    <a:pt x="0" y="20828"/>
                  </a:lnTo>
                  <a:lnTo>
                    <a:pt x="20840" y="20828"/>
                  </a:lnTo>
                  <a:lnTo>
                    <a:pt x="20840" y="0"/>
                  </a:lnTo>
                  <a:close/>
                </a:path>
                <a:path w="146050" h="20955">
                  <a:moveTo>
                    <a:pt x="104178" y="0"/>
                  </a:moveTo>
                  <a:lnTo>
                    <a:pt x="41668" y="0"/>
                  </a:lnTo>
                  <a:lnTo>
                    <a:pt x="41668" y="20828"/>
                  </a:lnTo>
                  <a:lnTo>
                    <a:pt x="104178" y="20828"/>
                  </a:lnTo>
                  <a:lnTo>
                    <a:pt x="104178" y="0"/>
                  </a:lnTo>
                  <a:close/>
                </a:path>
                <a:path w="146050" h="20955">
                  <a:moveTo>
                    <a:pt x="145846" y="0"/>
                  </a:moveTo>
                  <a:lnTo>
                    <a:pt x="125006" y="0"/>
                  </a:lnTo>
                  <a:lnTo>
                    <a:pt x="125006" y="20828"/>
                  </a:lnTo>
                  <a:lnTo>
                    <a:pt x="145846" y="20828"/>
                  </a:lnTo>
                  <a:lnTo>
                    <a:pt x="1458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6" name="object 96"/>
            <p:cNvSpPr/>
            <p:nvPr/>
          </p:nvSpPr>
          <p:spPr>
            <a:xfrm>
              <a:off x="6128659" y="2632133"/>
              <a:ext cx="521334" cy="0"/>
            </a:xfrm>
            <a:custGeom>
              <a:avLst/>
              <a:gdLst/>
              <a:ahLst/>
              <a:cxnLst/>
              <a:rect l="l" t="t" r="r" b="b"/>
              <a:pathLst>
                <a:path w="521334">
                  <a:moveTo>
                    <a:pt x="0" y="0"/>
                  </a:moveTo>
                  <a:lnTo>
                    <a:pt x="20834" y="0"/>
                  </a:lnTo>
                </a:path>
                <a:path w="521334">
                  <a:moveTo>
                    <a:pt x="62503" y="0"/>
                  </a:moveTo>
                  <a:lnTo>
                    <a:pt x="104172" y="0"/>
                  </a:lnTo>
                </a:path>
                <a:path w="521334">
                  <a:moveTo>
                    <a:pt x="125007" y="0"/>
                  </a:moveTo>
                  <a:lnTo>
                    <a:pt x="145841" y="0"/>
                  </a:lnTo>
                </a:path>
                <a:path w="521334">
                  <a:moveTo>
                    <a:pt x="166676" y="0"/>
                  </a:moveTo>
                  <a:lnTo>
                    <a:pt x="208345" y="0"/>
                  </a:lnTo>
                </a:path>
                <a:path w="521334">
                  <a:moveTo>
                    <a:pt x="229179" y="0"/>
                  </a:moveTo>
                  <a:lnTo>
                    <a:pt x="250014" y="0"/>
                  </a:lnTo>
                </a:path>
                <a:path w="521334">
                  <a:moveTo>
                    <a:pt x="270848" y="0"/>
                  </a:moveTo>
                  <a:lnTo>
                    <a:pt x="333352" y="0"/>
                  </a:lnTo>
                </a:path>
                <a:path w="521334">
                  <a:moveTo>
                    <a:pt x="395855" y="0"/>
                  </a:moveTo>
                  <a:lnTo>
                    <a:pt x="416690" y="0"/>
                  </a:lnTo>
                </a:path>
                <a:path w="521334">
                  <a:moveTo>
                    <a:pt x="479193" y="0"/>
                  </a:moveTo>
                  <a:lnTo>
                    <a:pt x="520862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7" name="object 97"/>
            <p:cNvSpPr/>
            <p:nvPr/>
          </p:nvSpPr>
          <p:spPr>
            <a:xfrm>
              <a:off x="5961977" y="2642552"/>
              <a:ext cx="146050" cy="20955"/>
            </a:xfrm>
            <a:custGeom>
              <a:avLst/>
              <a:gdLst/>
              <a:ahLst/>
              <a:cxnLst/>
              <a:rect l="l" t="t" r="r" b="b"/>
              <a:pathLst>
                <a:path w="146050" h="20955">
                  <a:moveTo>
                    <a:pt x="20840" y="0"/>
                  </a:moveTo>
                  <a:lnTo>
                    <a:pt x="0" y="0"/>
                  </a:lnTo>
                  <a:lnTo>
                    <a:pt x="0" y="20840"/>
                  </a:lnTo>
                  <a:lnTo>
                    <a:pt x="20840" y="20840"/>
                  </a:lnTo>
                  <a:lnTo>
                    <a:pt x="20840" y="0"/>
                  </a:lnTo>
                  <a:close/>
                </a:path>
                <a:path w="146050" h="20955">
                  <a:moveTo>
                    <a:pt x="104178" y="0"/>
                  </a:moveTo>
                  <a:lnTo>
                    <a:pt x="41668" y="0"/>
                  </a:lnTo>
                  <a:lnTo>
                    <a:pt x="41668" y="20840"/>
                  </a:lnTo>
                  <a:lnTo>
                    <a:pt x="104178" y="20840"/>
                  </a:lnTo>
                  <a:lnTo>
                    <a:pt x="104178" y="0"/>
                  </a:lnTo>
                  <a:close/>
                </a:path>
                <a:path w="146050" h="20955">
                  <a:moveTo>
                    <a:pt x="145846" y="0"/>
                  </a:moveTo>
                  <a:lnTo>
                    <a:pt x="125006" y="0"/>
                  </a:lnTo>
                  <a:lnTo>
                    <a:pt x="125006" y="20840"/>
                  </a:lnTo>
                  <a:lnTo>
                    <a:pt x="145846" y="20840"/>
                  </a:lnTo>
                  <a:lnTo>
                    <a:pt x="1458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8" name="object 98"/>
            <p:cNvSpPr/>
            <p:nvPr/>
          </p:nvSpPr>
          <p:spPr>
            <a:xfrm>
              <a:off x="6128659" y="2652968"/>
              <a:ext cx="479425" cy="0"/>
            </a:xfrm>
            <a:custGeom>
              <a:avLst/>
              <a:gdLst/>
              <a:ahLst/>
              <a:cxnLst/>
              <a:rect l="l" t="t" r="r" b="b"/>
              <a:pathLst>
                <a:path w="479425">
                  <a:moveTo>
                    <a:pt x="0" y="0"/>
                  </a:moveTo>
                  <a:lnTo>
                    <a:pt x="41669" y="0"/>
                  </a:lnTo>
                </a:path>
                <a:path w="479425">
                  <a:moveTo>
                    <a:pt x="83338" y="0"/>
                  </a:moveTo>
                  <a:lnTo>
                    <a:pt x="166676" y="0"/>
                  </a:lnTo>
                </a:path>
                <a:path w="479425">
                  <a:moveTo>
                    <a:pt x="270848" y="0"/>
                  </a:moveTo>
                  <a:lnTo>
                    <a:pt x="291683" y="0"/>
                  </a:lnTo>
                </a:path>
                <a:path w="479425">
                  <a:moveTo>
                    <a:pt x="375021" y="0"/>
                  </a:moveTo>
                  <a:lnTo>
                    <a:pt x="416690" y="0"/>
                  </a:lnTo>
                </a:path>
                <a:path w="479425">
                  <a:moveTo>
                    <a:pt x="458359" y="0"/>
                  </a:moveTo>
                  <a:lnTo>
                    <a:pt x="479193" y="0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9" name="object 99"/>
            <p:cNvSpPr/>
            <p:nvPr/>
          </p:nvSpPr>
          <p:spPr>
            <a:xfrm>
              <a:off x="5961977" y="2663392"/>
              <a:ext cx="146050" cy="20955"/>
            </a:xfrm>
            <a:custGeom>
              <a:avLst/>
              <a:gdLst/>
              <a:ahLst/>
              <a:cxnLst/>
              <a:rect l="l" t="t" r="r" b="b"/>
              <a:pathLst>
                <a:path w="146050" h="20955">
                  <a:moveTo>
                    <a:pt x="20840" y="0"/>
                  </a:moveTo>
                  <a:lnTo>
                    <a:pt x="0" y="0"/>
                  </a:lnTo>
                  <a:lnTo>
                    <a:pt x="0" y="20828"/>
                  </a:lnTo>
                  <a:lnTo>
                    <a:pt x="20840" y="20828"/>
                  </a:lnTo>
                  <a:lnTo>
                    <a:pt x="20840" y="0"/>
                  </a:lnTo>
                  <a:close/>
                </a:path>
                <a:path w="146050" h="20955">
                  <a:moveTo>
                    <a:pt x="145846" y="0"/>
                  </a:moveTo>
                  <a:lnTo>
                    <a:pt x="125006" y="0"/>
                  </a:lnTo>
                  <a:lnTo>
                    <a:pt x="125006" y="20828"/>
                  </a:lnTo>
                  <a:lnTo>
                    <a:pt x="145846" y="20828"/>
                  </a:lnTo>
                  <a:lnTo>
                    <a:pt x="1458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961983" y="2673802"/>
              <a:ext cx="687705" cy="20955"/>
            </a:xfrm>
            <a:custGeom>
              <a:avLst/>
              <a:gdLst/>
              <a:ahLst/>
              <a:cxnLst/>
              <a:rect l="l" t="t" r="r" b="b"/>
              <a:pathLst>
                <a:path w="687704" h="20955">
                  <a:moveTo>
                    <a:pt x="187510" y="0"/>
                  </a:moveTo>
                  <a:lnTo>
                    <a:pt x="229179" y="0"/>
                  </a:lnTo>
                </a:path>
                <a:path w="687704" h="20955">
                  <a:moveTo>
                    <a:pt x="270848" y="0"/>
                  </a:moveTo>
                  <a:lnTo>
                    <a:pt x="291683" y="0"/>
                  </a:lnTo>
                </a:path>
                <a:path w="687704" h="20955">
                  <a:moveTo>
                    <a:pt x="354186" y="0"/>
                  </a:moveTo>
                  <a:lnTo>
                    <a:pt x="395855" y="0"/>
                  </a:lnTo>
                </a:path>
                <a:path w="687704" h="20955">
                  <a:moveTo>
                    <a:pt x="458359" y="0"/>
                  </a:moveTo>
                  <a:lnTo>
                    <a:pt x="625035" y="0"/>
                  </a:lnTo>
                </a:path>
                <a:path w="687704" h="20955">
                  <a:moveTo>
                    <a:pt x="666704" y="0"/>
                  </a:moveTo>
                  <a:lnTo>
                    <a:pt x="687539" y="0"/>
                  </a:lnTo>
                </a:path>
                <a:path w="687704" h="20955">
                  <a:moveTo>
                    <a:pt x="0" y="20834"/>
                  </a:moveTo>
                  <a:lnTo>
                    <a:pt x="145841" y="20834"/>
                  </a:lnTo>
                </a:path>
                <a:path w="687704" h="20955">
                  <a:moveTo>
                    <a:pt x="166676" y="20834"/>
                  </a:moveTo>
                  <a:lnTo>
                    <a:pt x="250014" y="20834"/>
                  </a:lnTo>
                </a:path>
                <a:path w="687704" h="20955">
                  <a:moveTo>
                    <a:pt x="333352" y="20834"/>
                  </a:moveTo>
                  <a:lnTo>
                    <a:pt x="375021" y="20834"/>
                  </a:lnTo>
                </a:path>
                <a:path w="687704" h="20955">
                  <a:moveTo>
                    <a:pt x="437524" y="20834"/>
                  </a:moveTo>
                  <a:lnTo>
                    <a:pt x="458359" y="20834"/>
                  </a:lnTo>
                </a:path>
                <a:path w="687704" h="20955">
                  <a:moveTo>
                    <a:pt x="541697" y="20834"/>
                  </a:moveTo>
                  <a:lnTo>
                    <a:pt x="562531" y="20834"/>
                  </a:lnTo>
                </a:path>
                <a:path w="687704" h="20955">
                  <a:moveTo>
                    <a:pt x="583366" y="20834"/>
                  </a:moveTo>
                  <a:lnTo>
                    <a:pt x="604200" y="20834"/>
                  </a:lnTo>
                </a:path>
                <a:path w="687704" h="20955">
                  <a:moveTo>
                    <a:pt x="625035" y="20834"/>
                  </a:moveTo>
                  <a:lnTo>
                    <a:pt x="645869" y="20834"/>
                  </a:lnTo>
                </a:path>
              </a:pathLst>
            </a:custGeom>
            <a:ln w="20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01" name="Gruppieren 100"/>
          <p:cNvGrpSpPr/>
          <p:nvPr/>
        </p:nvGrpSpPr>
        <p:grpSpPr>
          <a:xfrm>
            <a:off x="6226403" y="5551982"/>
            <a:ext cx="5904656" cy="1021691"/>
            <a:chOff x="-14843" y="5701553"/>
            <a:chExt cx="5904656" cy="1021691"/>
          </a:xfrm>
        </p:grpSpPr>
        <p:sp>
          <p:nvSpPr>
            <p:cNvPr id="102" name="Rectangle 40">
              <a:extLst>
                <a:ext uri="{FF2B5EF4-FFF2-40B4-BE49-F238E27FC236}">
                  <a16:creationId xmlns:a16="http://schemas.microsoft.com/office/drawing/2014/main" id="{E271A970-3028-A2C3-9AE3-2E1601E07B01}"/>
                </a:ext>
              </a:extLst>
            </p:cNvPr>
            <p:cNvSpPr/>
            <p:nvPr/>
          </p:nvSpPr>
          <p:spPr>
            <a:xfrm>
              <a:off x="-14843" y="5701553"/>
              <a:ext cx="5904656" cy="1021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pic>
          <p:nvPicPr>
            <p:cNvPr id="103" name="Picture 1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99DAEBE7-42E9-8810-AED3-B7A312344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884" y="5932382"/>
              <a:ext cx="1065382" cy="444193"/>
            </a:xfrm>
            <a:prstGeom prst="rect">
              <a:avLst/>
            </a:prstGeom>
          </p:spPr>
        </p:pic>
        <p:sp>
          <p:nvSpPr>
            <p:cNvPr id="104" name="TextBox 4">
              <a:extLst>
                <a:ext uri="{FF2B5EF4-FFF2-40B4-BE49-F238E27FC236}">
                  <a16:creationId xmlns:a16="http://schemas.microsoft.com/office/drawing/2014/main" id="{CF9AC337-3DD9-0BEE-1BD0-D3391F11DDD0}"/>
                </a:ext>
              </a:extLst>
            </p:cNvPr>
            <p:cNvSpPr txBox="1"/>
            <p:nvPr/>
          </p:nvSpPr>
          <p:spPr>
            <a:xfrm>
              <a:off x="129573" y="5854611"/>
              <a:ext cx="3244671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This policy brief originated in the thematic network ‘Integrated Nutrition Cancer Care’ of the European Commission’s Health Policy Platform.</a:t>
              </a:r>
              <a:endParaRPr lang="en-NL" sz="1000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106" name="TextBox 10">
            <a:extLst>
              <a:ext uri="{FF2B5EF4-FFF2-40B4-BE49-F238E27FC236}">
                <a16:creationId xmlns:a16="http://schemas.microsoft.com/office/drawing/2014/main" id="{F02C3BD6-9ED6-DAB3-7E0F-10E40A9CEFCF}"/>
              </a:ext>
            </a:extLst>
          </p:cNvPr>
          <p:cNvSpPr txBox="1"/>
          <p:nvPr/>
        </p:nvSpPr>
        <p:spPr>
          <a:xfrm>
            <a:off x="6023991" y="3823745"/>
            <a:ext cx="5451071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endParaRPr lang="en-US" sz="1800" b="1" i="1" dirty="0">
              <a:solidFill>
                <a:schemeClr val="bg1"/>
              </a:solidFill>
            </a:endParaRPr>
          </a:p>
          <a:p>
            <a:r>
              <a:rPr lang="en-US" sz="1800" b="1" i="1" dirty="0">
                <a:solidFill>
                  <a:schemeClr val="bg1"/>
                </a:solidFill>
              </a:rPr>
              <a:t>Peer Review Article &amp;</a:t>
            </a:r>
          </a:p>
          <a:p>
            <a:r>
              <a:rPr lang="en-US" sz="1800" b="1" i="1" dirty="0">
                <a:solidFill>
                  <a:schemeClr val="bg1"/>
                </a:solidFill>
              </a:rPr>
              <a:t>EU Policy </a:t>
            </a:r>
            <a:r>
              <a:rPr lang="en-US" b="1" i="1" dirty="0">
                <a:solidFill>
                  <a:schemeClr val="bg1"/>
                </a:solidFill>
              </a:rPr>
              <a:t>Brief</a:t>
            </a:r>
          </a:p>
          <a:p>
            <a:endParaRPr lang="en-NL" b="1" dirty="0">
              <a:solidFill>
                <a:schemeClr val="bg1"/>
              </a:solidFill>
            </a:endParaRPr>
          </a:p>
        </p:txBody>
      </p:sp>
      <p:pic>
        <p:nvPicPr>
          <p:cNvPr id="107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1B419E63-B358-F54A-7878-67D7B855F3E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3984056"/>
            <a:ext cx="1065381" cy="7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9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95700" y="2132856"/>
            <a:ext cx="3825383" cy="2160010"/>
          </a:xfrm>
        </p:spPr>
        <p:txBody>
          <a:bodyPr/>
          <a:lstStyle/>
          <a:p>
            <a:pPr algn="ctr"/>
            <a:br>
              <a:rPr lang="en-GB" dirty="0"/>
            </a:br>
            <a:br>
              <a:rPr lang="en-GB" dirty="0"/>
            </a:br>
            <a:r>
              <a:rPr lang="en-GB" dirty="0"/>
              <a:t>Germany takes Action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6EFF6-593A-4FE3-932F-B18567C75D1A}" type="slidenum">
              <a:rPr lang="de-DE" smtClean="0"/>
              <a:t>5</a:t>
            </a:fld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F55B3F1-D3B1-4D00-B7D2-5EAB292D601C}"/>
              </a:ext>
            </a:extLst>
          </p:cNvPr>
          <p:cNvGrpSpPr/>
          <p:nvPr/>
        </p:nvGrpSpPr>
        <p:grpSpPr>
          <a:xfrm>
            <a:off x="6096000" y="154857"/>
            <a:ext cx="4154564" cy="664438"/>
            <a:chOff x="6096000" y="154857"/>
            <a:chExt cx="4154564" cy="664438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43019857-4624-466D-922D-ED50E551D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2186" y="203199"/>
              <a:ext cx="2028378" cy="616096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362FBA85-9BAD-4632-ABA5-B63BDA4F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154857"/>
              <a:ext cx="1872208" cy="649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758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B4D05-5CDC-E157-C482-86CA78D11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664B9565-3E61-4EFD-B54D-8AFE6BB89B49}"/>
              </a:ext>
            </a:extLst>
          </p:cNvPr>
          <p:cNvGrpSpPr/>
          <p:nvPr/>
        </p:nvGrpSpPr>
        <p:grpSpPr>
          <a:xfrm>
            <a:off x="6096000" y="154857"/>
            <a:ext cx="4154564" cy="664438"/>
            <a:chOff x="6096000" y="154857"/>
            <a:chExt cx="4154564" cy="664438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A266720A-BD94-42B2-B4B6-61767B9BC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2186" y="203199"/>
              <a:ext cx="2028378" cy="616096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A3039221-F880-4497-B852-1421C576D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154857"/>
              <a:ext cx="1872208" cy="649401"/>
            </a:xfrm>
            <a:prstGeom prst="rect">
              <a:avLst/>
            </a:prstGeom>
          </p:spPr>
        </p:pic>
      </p:grp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B6CD4257-8B8F-7CAE-4B8A-F36294673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127" y="1423883"/>
            <a:ext cx="6747355" cy="4010233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DE" sz="2400" i="1" dirty="0"/>
              <a:t>Large network </a:t>
            </a:r>
            <a:r>
              <a:rPr lang="de-DE" sz="2400" i="1" dirty="0" err="1"/>
              <a:t>is</a:t>
            </a:r>
            <a:r>
              <a:rPr lang="de-DE" sz="2400" i="1" dirty="0"/>
              <a:t> </a:t>
            </a:r>
            <a:r>
              <a:rPr lang="de-DE" sz="2400" i="1" dirty="0" err="1"/>
              <a:t>the</a:t>
            </a:r>
            <a:r>
              <a:rPr lang="de-DE" sz="2400" i="1" dirty="0"/>
              <a:t> </a:t>
            </a:r>
            <a:r>
              <a:rPr lang="de-DE" sz="2400" i="1" dirty="0" err="1"/>
              <a:t>key</a:t>
            </a:r>
            <a:r>
              <a:rPr lang="de-DE" sz="2400" i="1" dirty="0"/>
              <a:t> </a:t>
            </a:r>
            <a:r>
              <a:rPr lang="de-DE" sz="2400" i="1" dirty="0">
                <a:sym typeface="Wingdings" panose="05000000000000000000" pitchFamily="2" charset="2"/>
              </a:rPr>
              <a:t> </a:t>
            </a:r>
            <a:endParaRPr lang="de-DE" sz="2400" i="1" dirty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i="1" dirty="0"/>
              <a:t>Professional appearance, simple messages &amp; numbers</a:t>
            </a:r>
            <a:r>
              <a:rPr lang="de-DE" sz="2400" i="1" dirty="0"/>
              <a:t> </a:t>
            </a:r>
            <a:r>
              <a:rPr lang="en-US" sz="2400" i="1" dirty="0"/>
              <a:t>attract multipliers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i="1" dirty="0"/>
              <a:t>Main challenges: addressing the target group of patients; get politics involved 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i="1" dirty="0"/>
              <a:t>Everything depends on the right (political) timing.</a:t>
            </a:r>
            <a:br>
              <a:rPr lang="en-US" sz="2400" i="1" dirty="0"/>
            </a:br>
            <a:r>
              <a:rPr lang="en-US" sz="2400" i="1" dirty="0">
                <a:sym typeface="Wingdings" panose="05000000000000000000" pitchFamily="2" charset="2"/>
              </a:rPr>
              <a:t> </a:t>
            </a:r>
            <a:r>
              <a:rPr lang="en-US" sz="2400" i="1" dirty="0"/>
              <a:t>German government collapsed one week prior MAW. </a:t>
            </a:r>
            <a:r>
              <a:rPr lang="en-US" sz="2400" b="1" i="1" dirty="0"/>
              <a:t>Nutrition strategy </a:t>
            </a:r>
            <a:r>
              <a:rPr lang="en-US" sz="2400" i="1" dirty="0"/>
              <a:t>was no longer an issue.</a:t>
            </a:r>
            <a:endParaRPr lang="en" sz="2400" i="1" dirty="0"/>
          </a:p>
          <a:p>
            <a:endParaRPr lang="en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Εικόνα 2" descr="Εικόνα που περιέχει κείμενο, γραμματοσειρά, στιγμιότυπο οθόνης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13CEC3D2-271A-CD3A-2979-48417A86E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75" y="655238"/>
            <a:ext cx="2442029" cy="159969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CB642F8-9F74-2296-A399-1B1A68617531}"/>
              </a:ext>
            </a:extLst>
          </p:cNvPr>
          <p:cNvSpPr txBox="1"/>
          <p:nvPr/>
        </p:nvSpPr>
        <p:spPr>
          <a:xfrm>
            <a:off x="7146482" y="2273301"/>
            <a:ext cx="4988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</a:rPr>
              <a:t>10 </a:t>
            </a:r>
            <a:r>
              <a:rPr lang="de-DE" sz="2000" dirty="0" err="1">
                <a:solidFill>
                  <a:srgbClr val="FF0000"/>
                </a:solidFill>
              </a:rPr>
              <a:t>partners</a:t>
            </a:r>
            <a:r>
              <a:rPr lang="de-DE" sz="2000" dirty="0">
                <a:solidFill>
                  <a:srgbClr val="FF0000"/>
                </a:solidFill>
              </a:rPr>
              <a:t>; </a:t>
            </a:r>
            <a:r>
              <a:rPr lang="de-DE" sz="2000" dirty="0" err="1">
                <a:solidFill>
                  <a:srgbClr val="FF0000"/>
                </a:solidFill>
              </a:rPr>
              <a:t>representing</a:t>
            </a:r>
            <a:r>
              <a:rPr lang="de-DE" sz="2000" dirty="0">
                <a:solidFill>
                  <a:srgbClr val="FF0000"/>
                </a:solidFill>
              </a:rPr>
              <a:t> &gt; 34.5000 </a:t>
            </a:r>
            <a:r>
              <a:rPr lang="de-DE" sz="2000" dirty="0" err="1">
                <a:solidFill>
                  <a:srgbClr val="FF0000"/>
                </a:solidFill>
              </a:rPr>
              <a:t>members</a:t>
            </a:r>
            <a:endParaRPr lang="de-DE" sz="2000" dirty="0">
              <a:solidFill>
                <a:srgbClr val="FF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17BE78A-DD20-3AAF-6EC8-36E89D0EDA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4596" y="2710146"/>
            <a:ext cx="4932091" cy="3700593"/>
          </a:xfrm>
          <a:prstGeom prst="rect">
            <a:avLst/>
          </a:prstGeom>
        </p:spPr>
      </p:pic>
      <p:sp>
        <p:nvSpPr>
          <p:cNvPr id="16" name="Titel 3">
            <a:extLst>
              <a:ext uri="{FF2B5EF4-FFF2-40B4-BE49-F238E27FC236}">
                <a16:creationId xmlns:a16="http://schemas.microsoft.com/office/drawing/2014/main" id="{3490D9C0-CB7D-437C-9E95-0D854C79AA5C}"/>
              </a:ext>
            </a:extLst>
          </p:cNvPr>
          <p:cNvSpPr txBox="1">
            <a:spLocks/>
          </p:cNvSpPr>
          <p:nvPr/>
        </p:nvSpPr>
        <p:spPr bwMode="gray">
          <a:xfrm>
            <a:off x="498834" y="497838"/>
            <a:ext cx="5375487" cy="390295"/>
          </a:xfrm>
          <a:prstGeom prst="rect">
            <a:avLst/>
          </a:prstGeom>
          <a:solidFill>
            <a:srgbClr val="007E36"/>
          </a:solidFill>
        </p:spPr>
        <p:txBody>
          <a:bodyPr vert="horz" wrap="none" lIns="108000" tIns="18000" rIns="72000" bIns="1800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MAW in Germany starting 2023</a:t>
            </a:r>
            <a:endParaRPr kumimoji="0" lang="de-DE" sz="23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2298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B4D05-5CDC-E157-C482-86CA78D11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B6CD4257-8B8F-7CAE-4B8A-F36294673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55" y="2404705"/>
            <a:ext cx="6747355" cy="4010233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DE" sz="2400" i="1" dirty="0"/>
              <a:t>Large network </a:t>
            </a:r>
            <a:r>
              <a:rPr lang="de-DE" sz="2400" i="1" dirty="0" err="1"/>
              <a:t>is</a:t>
            </a:r>
            <a:r>
              <a:rPr lang="de-DE" sz="2400" i="1" dirty="0"/>
              <a:t> </a:t>
            </a:r>
            <a:r>
              <a:rPr lang="de-DE" sz="2400" i="1" dirty="0" err="1"/>
              <a:t>the</a:t>
            </a:r>
            <a:r>
              <a:rPr lang="de-DE" sz="2400" i="1" dirty="0"/>
              <a:t> </a:t>
            </a:r>
            <a:r>
              <a:rPr lang="de-DE" sz="2400" i="1" dirty="0" err="1"/>
              <a:t>key</a:t>
            </a:r>
            <a:r>
              <a:rPr lang="de-DE" sz="2400" i="1" dirty="0"/>
              <a:t> </a:t>
            </a:r>
            <a:r>
              <a:rPr lang="de-DE" sz="2400" i="1" dirty="0">
                <a:sym typeface="Wingdings" panose="05000000000000000000" pitchFamily="2" charset="2"/>
              </a:rPr>
              <a:t> </a:t>
            </a:r>
            <a:endParaRPr lang="de-DE" sz="2400" i="1" dirty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i="1" dirty="0"/>
              <a:t>Professional appearance, simple messages &amp; numbers</a:t>
            </a:r>
            <a:r>
              <a:rPr lang="de-DE" sz="2400" i="1" dirty="0"/>
              <a:t> </a:t>
            </a:r>
            <a:r>
              <a:rPr lang="en-US" sz="2400" i="1" dirty="0"/>
              <a:t>attract multipliers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i="1" dirty="0"/>
              <a:t>Main challenges: addressing the target group of patients; get politics involved 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i="1" dirty="0"/>
              <a:t>Everything depends on the right (political) timing.</a:t>
            </a:r>
            <a:br>
              <a:rPr lang="en-US" sz="2400" i="1" dirty="0"/>
            </a:br>
            <a:r>
              <a:rPr lang="en-US" sz="2400" i="1" dirty="0">
                <a:sym typeface="Wingdings" panose="05000000000000000000" pitchFamily="2" charset="2"/>
              </a:rPr>
              <a:t> </a:t>
            </a:r>
            <a:r>
              <a:rPr lang="en-US" sz="2400" i="1" dirty="0"/>
              <a:t>German government collapsed one week prior MAW. </a:t>
            </a:r>
            <a:r>
              <a:rPr lang="en-US" sz="2400" b="1" i="1" dirty="0"/>
              <a:t>Nutrition strategy </a:t>
            </a:r>
            <a:r>
              <a:rPr lang="en-US" sz="2400" i="1" dirty="0"/>
              <a:t>was no longer an issue.</a:t>
            </a:r>
            <a:endParaRPr lang="en" sz="2400" i="1" dirty="0"/>
          </a:p>
          <a:p>
            <a:endParaRPr lang="en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Εικόνα 2" descr="Εικόνα που περιέχει κείμενο, γραμματοσειρά, στιγμιότυπο οθόνης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13CEC3D2-271A-CD3A-2979-48417A86E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662023"/>
            <a:ext cx="2442029" cy="159969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CB642F8-9F74-2296-A399-1B1A68617531}"/>
              </a:ext>
            </a:extLst>
          </p:cNvPr>
          <p:cNvSpPr txBox="1"/>
          <p:nvPr/>
        </p:nvSpPr>
        <p:spPr>
          <a:xfrm>
            <a:off x="7146482" y="2273301"/>
            <a:ext cx="4988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</a:rPr>
              <a:t>10 </a:t>
            </a:r>
            <a:r>
              <a:rPr lang="de-DE" sz="2000" dirty="0" err="1">
                <a:solidFill>
                  <a:srgbClr val="FF0000"/>
                </a:solidFill>
              </a:rPr>
              <a:t>partners</a:t>
            </a:r>
            <a:r>
              <a:rPr lang="de-DE" sz="2000" dirty="0">
                <a:solidFill>
                  <a:srgbClr val="FF0000"/>
                </a:solidFill>
              </a:rPr>
              <a:t>; </a:t>
            </a:r>
            <a:r>
              <a:rPr lang="de-DE" sz="2000" dirty="0" err="1">
                <a:solidFill>
                  <a:srgbClr val="FF0000"/>
                </a:solidFill>
              </a:rPr>
              <a:t>representing</a:t>
            </a:r>
            <a:r>
              <a:rPr lang="de-DE" sz="2000" dirty="0">
                <a:solidFill>
                  <a:srgbClr val="FF0000"/>
                </a:solidFill>
              </a:rPr>
              <a:t> &gt; 34.5000 </a:t>
            </a:r>
            <a:r>
              <a:rPr lang="de-DE" sz="2000" dirty="0" err="1">
                <a:solidFill>
                  <a:srgbClr val="FF0000"/>
                </a:solidFill>
              </a:rPr>
              <a:t>members</a:t>
            </a:r>
            <a:endParaRPr lang="de-DE" sz="2000" dirty="0">
              <a:solidFill>
                <a:srgbClr val="FF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17BE78A-DD20-3AAF-6EC8-36E89D0ED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596" y="2710146"/>
            <a:ext cx="4932091" cy="3700593"/>
          </a:xfrm>
          <a:prstGeom prst="rect">
            <a:avLst/>
          </a:prstGeom>
        </p:spPr>
      </p:pic>
      <p:sp>
        <p:nvSpPr>
          <p:cNvPr id="15" name="Titel 3">
            <a:extLst>
              <a:ext uri="{FF2B5EF4-FFF2-40B4-BE49-F238E27FC236}">
                <a16:creationId xmlns:a16="http://schemas.microsoft.com/office/drawing/2014/main" id="{53CBBFA8-2DCF-4670-94C2-CD419C08A772}"/>
              </a:ext>
            </a:extLst>
          </p:cNvPr>
          <p:cNvSpPr txBox="1">
            <a:spLocks/>
          </p:cNvSpPr>
          <p:nvPr/>
        </p:nvSpPr>
        <p:spPr bwMode="gray">
          <a:xfrm>
            <a:off x="498834" y="497838"/>
            <a:ext cx="5375487" cy="390295"/>
          </a:xfrm>
          <a:prstGeom prst="rect">
            <a:avLst/>
          </a:prstGeom>
          <a:solidFill>
            <a:srgbClr val="007E36"/>
          </a:solidFill>
        </p:spPr>
        <p:txBody>
          <a:bodyPr vert="horz" wrap="none" lIns="108000" tIns="18000" rIns="72000" bIns="1800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MAW in Germany starting 2023</a:t>
            </a:r>
            <a:endParaRPr kumimoji="0" lang="de-DE" sz="23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B7DC5D5-0936-4936-A680-1BF121215E05}"/>
              </a:ext>
            </a:extLst>
          </p:cNvPr>
          <p:cNvSpPr txBox="1"/>
          <p:nvPr/>
        </p:nvSpPr>
        <p:spPr>
          <a:xfrm>
            <a:off x="2453941" y="2495111"/>
            <a:ext cx="6840760" cy="22775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  <a:p>
            <a:pPr algn="l"/>
            <a:r>
              <a:rPr lang="en-GB" sz="2800" dirty="0">
                <a:solidFill>
                  <a:schemeClr val="bg1"/>
                </a:solidFill>
              </a:rPr>
              <a:t>In 2024 Jost Wesseling contributed to MAW with a presentation on </a:t>
            </a:r>
          </a:p>
          <a:p>
            <a:r>
              <a:rPr lang="en-US" sz="2800" dirty="0">
                <a:solidFill>
                  <a:schemeClr val="bg1"/>
                </a:solidFill>
              </a:rPr>
              <a:t>“How to convince the </a:t>
            </a:r>
            <a:r>
              <a:rPr lang="en-US" sz="2800" dirty="0" err="1">
                <a:solidFill>
                  <a:schemeClr val="bg1"/>
                </a:solidFill>
              </a:rPr>
              <a:t>keyplayers</a:t>
            </a:r>
            <a:r>
              <a:rPr lang="en-US" sz="2800" dirty="0">
                <a:solidFill>
                  <a:schemeClr val="bg1"/>
                </a:solidFill>
              </a:rPr>
              <a:t>”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de-DE" sz="1500" dirty="0" err="1">
              <a:solidFill>
                <a:schemeClr val="bg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CADCEDA-E72C-445E-8D1B-7E4903269350}"/>
              </a:ext>
            </a:extLst>
          </p:cNvPr>
          <p:cNvSpPr txBox="1"/>
          <p:nvPr/>
        </p:nvSpPr>
        <p:spPr>
          <a:xfrm>
            <a:off x="695400" y="1036331"/>
            <a:ext cx="8048445" cy="95410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Our Main Goal: “Full reimbursement of outpatient nutritional counseling”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A0247DC9-D72C-4C02-876E-2456E19F9279}"/>
              </a:ext>
            </a:extLst>
          </p:cNvPr>
          <p:cNvGrpSpPr/>
          <p:nvPr/>
        </p:nvGrpSpPr>
        <p:grpSpPr>
          <a:xfrm>
            <a:off x="6096000" y="154857"/>
            <a:ext cx="4154564" cy="664438"/>
            <a:chOff x="6096000" y="154857"/>
            <a:chExt cx="4154564" cy="664438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DB7141D9-01D1-42E9-87C1-027A761E8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22186" y="203199"/>
              <a:ext cx="2028378" cy="616096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1EAAFA89-1FC9-4AFC-BB31-30D53C72A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154857"/>
              <a:ext cx="1872208" cy="649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2295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01A51-A0A6-8C7A-9B53-7B03B705D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E3F1F-0F96-941D-ABF0-9EB3AACEC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48640"/>
            <a:ext cx="10515600" cy="1179576"/>
          </a:xfrm>
        </p:spPr>
        <p:txBody>
          <a:bodyPr>
            <a:normAutofit/>
          </a:bodyPr>
          <a:lstStyle/>
          <a:p>
            <a:pPr lvl="0"/>
            <a:r>
              <a:rPr lang="en-US" sz="4000" dirty="0"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ctivities for MAW 2024</a:t>
            </a:r>
            <a:endParaRPr lang="el-GR" sz="40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Picture 37" descr="A close up of a sign&#10;&#10;Description automatically generated">
            <a:extLst>
              <a:ext uri="{FF2B5EF4-FFF2-40B4-BE49-F238E27FC236}">
                <a16:creationId xmlns:a16="http://schemas.microsoft.com/office/drawing/2014/main" id="{29478CFD-9B50-7C3F-0825-B2B42DA2E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254" y="772387"/>
            <a:ext cx="2378978" cy="1557232"/>
          </a:xfrm>
          <a:prstGeom prst="rect">
            <a:avLst/>
          </a:prstGeom>
        </p:spPr>
      </p:pic>
      <p:graphicFrame>
        <p:nvGraphicFramePr>
          <p:cNvPr id="3" name="Tabelle 5">
            <a:extLst>
              <a:ext uri="{FF2B5EF4-FFF2-40B4-BE49-F238E27FC236}">
                <a16:creationId xmlns:a16="http://schemas.microsoft.com/office/drawing/2014/main" id="{AD88F13C-9D9D-D820-2F5B-FA8B8E2046A3}"/>
              </a:ext>
            </a:extLst>
          </p:cNvPr>
          <p:cNvGraphicFramePr>
            <a:graphicFrameLocks noGrp="1"/>
          </p:cNvGraphicFramePr>
          <p:nvPr/>
        </p:nvGraphicFramePr>
        <p:xfrm>
          <a:off x="766239" y="3104632"/>
          <a:ext cx="1061795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521">
                  <a:extLst>
                    <a:ext uri="{9D8B030D-6E8A-4147-A177-3AD203B41FA5}">
                      <a16:colId xmlns:a16="http://schemas.microsoft.com/office/drawing/2014/main" val="475428598"/>
                    </a:ext>
                  </a:extLst>
                </a:gridCol>
                <a:gridCol w="1798797">
                  <a:extLst>
                    <a:ext uri="{9D8B030D-6E8A-4147-A177-3AD203B41FA5}">
                      <a16:colId xmlns:a16="http://schemas.microsoft.com/office/drawing/2014/main" val="867743794"/>
                    </a:ext>
                  </a:extLst>
                </a:gridCol>
                <a:gridCol w="1769659">
                  <a:extLst>
                    <a:ext uri="{9D8B030D-6E8A-4147-A177-3AD203B41FA5}">
                      <a16:colId xmlns:a16="http://schemas.microsoft.com/office/drawing/2014/main" val="4073182306"/>
                    </a:ext>
                  </a:extLst>
                </a:gridCol>
                <a:gridCol w="1769659">
                  <a:extLst>
                    <a:ext uri="{9D8B030D-6E8A-4147-A177-3AD203B41FA5}">
                      <a16:colId xmlns:a16="http://schemas.microsoft.com/office/drawing/2014/main" val="110169028"/>
                    </a:ext>
                  </a:extLst>
                </a:gridCol>
                <a:gridCol w="1769659">
                  <a:extLst>
                    <a:ext uri="{9D8B030D-6E8A-4147-A177-3AD203B41FA5}">
                      <a16:colId xmlns:a16="http://schemas.microsoft.com/office/drawing/2014/main" val="2283422079"/>
                    </a:ext>
                  </a:extLst>
                </a:gridCol>
                <a:gridCol w="1769659">
                  <a:extLst>
                    <a:ext uri="{9D8B030D-6E8A-4147-A177-3AD203B41FA5}">
                      <a16:colId xmlns:a16="http://schemas.microsoft.com/office/drawing/2014/main" val="4251836995"/>
                    </a:ext>
                  </a:extLst>
                </a:gridCol>
              </a:tblGrid>
              <a:tr h="4745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Main </a:t>
                      </a:r>
                      <a:r>
                        <a:rPr lang="de-DE" b="1" dirty="0" err="1">
                          <a:solidFill>
                            <a:schemeClr val="tx1"/>
                          </a:solidFill>
                        </a:rPr>
                        <a:t>audience</a:t>
                      </a: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rgbClr val="38A6B2"/>
                          </a:solidFill>
                        </a:rPr>
                        <a:t>Professionals</a:t>
                      </a:r>
                      <a:r>
                        <a:rPr lang="de-DE" dirty="0">
                          <a:solidFill>
                            <a:schemeClr val="lt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 err="1">
                          <a:solidFill>
                            <a:srgbClr val="38A6B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Politicians</a:t>
                      </a:r>
                      <a:r>
                        <a:rPr lang="de-DE" sz="1800" b="1" kern="1200" dirty="0">
                          <a:solidFill>
                            <a:srgbClr val="38A6B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de-DE" sz="1800" b="1" kern="1200" dirty="0" err="1">
                          <a:solidFill>
                            <a:srgbClr val="38A6B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stakeholders</a:t>
                      </a:r>
                      <a:r>
                        <a:rPr lang="de-DE" sz="1800" b="1" kern="1200" dirty="0">
                          <a:solidFill>
                            <a:srgbClr val="38A6B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solidFill>
                          <a:srgbClr val="38A6B2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 err="1">
                          <a:solidFill>
                            <a:srgbClr val="38A6B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Patients</a:t>
                      </a:r>
                      <a:endParaRPr lang="de-DE" dirty="0">
                        <a:solidFill>
                          <a:srgbClr val="38A6B2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rgbClr val="38A6B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Professionals</a:t>
                      </a:r>
                      <a:endParaRPr lang="de-DE" dirty="0">
                        <a:solidFill>
                          <a:srgbClr val="38A6B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>
                          <a:solidFill>
                            <a:srgbClr val="38A6B2"/>
                          </a:solidFill>
                        </a:rPr>
                        <a:t>Students</a:t>
                      </a:r>
                      <a:r>
                        <a:rPr lang="de-DE" b="1" dirty="0">
                          <a:solidFill>
                            <a:srgbClr val="38A6B2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017604"/>
                  </a:ext>
                </a:extLst>
              </a:tr>
              <a:tr h="18983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/>
                        <a:t>Activities</a:t>
                      </a:r>
                      <a:r>
                        <a:rPr lang="de-DE" sz="1600" b="1" dirty="0"/>
                        <a:t>:</a:t>
                      </a:r>
                    </a:p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Webinar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“Disease-associated malnutrition - an interdisciplinary challenge”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Focus: Intra- and interdisciplinary communication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Panel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discussion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“Nutrients are active substances for vulnerable groups. What can the government's nutrition strategy achieve?”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Press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conference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sz="18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events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 </a:t>
                      </a:r>
                      <a:r>
                        <a:rPr lang="de-DE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materials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dk1"/>
                          </a:solidFill>
                        </a:rPr>
                        <a:t>High </a:t>
                      </a:r>
                      <a:r>
                        <a:rPr lang="de-DE" sz="1400" dirty="0" err="1">
                          <a:solidFill>
                            <a:schemeClr val="dk1"/>
                          </a:solidFill>
                        </a:rPr>
                        <a:t>caloric</a:t>
                      </a:r>
                      <a:r>
                        <a:rPr lang="de-DE" sz="14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de-DE" sz="1400" dirty="0" err="1">
                          <a:solidFill>
                            <a:schemeClr val="dk1"/>
                          </a:solidFill>
                        </a:rPr>
                        <a:t>snacks</a:t>
                      </a:r>
                      <a:endParaRPr lang="de-DE" sz="1400" dirty="0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dirty="0" err="1">
                          <a:solidFill>
                            <a:schemeClr val="dk1"/>
                          </a:solidFill>
                        </a:rPr>
                        <a:t>Weight</a:t>
                      </a:r>
                      <a:r>
                        <a:rPr lang="de-DE" sz="14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de-DE" sz="1400" dirty="0" err="1">
                          <a:solidFill>
                            <a:schemeClr val="dk1"/>
                          </a:solidFill>
                        </a:rPr>
                        <a:t>measurement</a:t>
                      </a:r>
                      <a:endParaRPr lang="de-DE" sz="14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Cookinar</a:t>
                      </a:r>
                      <a:endParaRPr lang="de-DE" sz="18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dk1"/>
                          </a:solidFill>
                        </a:rPr>
                        <a:t>Live </a:t>
                      </a:r>
                      <a:r>
                        <a:rPr lang="de-DE" sz="1400" dirty="0" err="1">
                          <a:solidFill>
                            <a:schemeClr val="dk1"/>
                          </a:solidFill>
                        </a:rPr>
                        <a:t>cooking</a:t>
                      </a:r>
                      <a:r>
                        <a:rPr lang="de-DE" sz="14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de-DE" sz="1400" dirty="0" err="1">
                          <a:solidFill>
                            <a:schemeClr val="dk1"/>
                          </a:solidFill>
                        </a:rPr>
                        <a:t>class</a:t>
                      </a:r>
                      <a:endParaRPr lang="de-DE" sz="1400" dirty="0">
                        <a:solidFill>
                          <a:schemeClr val="dk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err="1">
                          <a:solidFill>
                            <a:schemeClr val="dk1"/>
                          </a:solidFill>
                        </a:rPr>
                        <a:t>NutritionDay</a:t>
                      </a:r>
                      <a:endParaRPr lang="de-DE" sz="1800" dirty="0">
                        <a:solidFill>
                          <a:schemeClr val="dk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Webinar</a:t>
                      </a:r>
                      <a:endParaRPr lang="de-DE" sz="18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</a:rPr>
                        <a:t>“Malnutrition in different appearances - prevention in vulnerable groups”</a:t>
                      </a:r>
                      <a:endParaRPr lang="de-DE" sz="1400" dirty="0">
                        <a:solidFill>
                          <a:schemeClr val="dk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162818"/>
                  </a:ext>
                </a:extLst>
              </a:tr>
            </a:tbl>
          </a:graphicData>
        </a:graphic>
      </p:graphicFrame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63D5394-1CE4-9FEB-D637-4D72C7736859}"/>
              </a:ext>
            </a:extLst>
          </p:cNvPr>
          <p:cNvGrpSpPr/>
          <p:nvPr/>
        </p:nvGrpSpPr>
        <p:grpSpPr>
          <a:xfrm>
            <a:off x="2576044" y="2451388"/>
            <a:ext cx="1617044" cy="531805"/>
            <a:chOff x="2117557" y="2675175"/>
            <a:chExt cx="1816764" cy="531805"/>
          </a:xfrm>
        </p:grpSpPr>
        <p:sp>
          <p:nvSpPr>
            <p:cNvPr id="5" name="Rechteck: abgerundete Ecken 4">
              <a:extLst>
                <a:ext uri="{FF2B5EF4-FFF2-40B4-BE49-F238E27FC236}">
                  <a16:creationId xmlns:a16="http://schemas.microsoft.com/office/drawing/2014/main" id="{53E737F7-3DC6-8D07-07A7-97645BCC2465}"/>
                </a:ext>
              </a:extLst>
            </p:cNvPr>
            <p:cNvSpPr/>
            <p:nvPr/>
          </p:nvSpPr>
          <p:spPr>
            <a:xfrm>
              <a:off x="2117557" y="2675175"/>
              <a:ext cx="1816764" cy="531805"/>
            </a:xfrm>
            <a:prstGeom prst="roundRect">
              <a:avLst/>
            </a:prstGeom>
            <a:solidFill>
              <a:srgbClr val="70C9D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9D9C2CA7-387C-C053-EAC1-3DA48E132D06}"/>
                </a:ext>
              </a:extLst>
            </p:cNvPr>
            <p:cNvSpPr txBox="1"/>
            <p:nvPr/>
          </p:nvSpPr>
          <p:spPr>
            <a:xfrm>
              <a:off x="2136018" y="2764995"/>
              <a:ext cx="1772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11</a:t>
              </a:r>
              <a:r>
                <a:rPr lang="de-DE" b="1" baseline="30000" dirty="0">
                  <a:solidFill>
                    <a:schemeClr val="bg1"/>
                  </a:solidFill>
                </a:rPr>
                <a:t>th</a:t>
              </a:r>
              <a:r>
                <a:rPr lang="de-DE" b="1" dirty="0">
                  <a:solidFill>
                    <a:schemeClr val="bg1"/>
                  </a:solidFill>
                </a:rPr>
                <a:t> Nov.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78775BE-65F6-8DFA-48A9-4241A5BFC85C}"/>
              </a:ext>
            </a:extLst>
          </p:cNvPr>
          <p:cNvGrpSpPr/>
          <p:nvPr/>
        </p:nvGrpSpPr>
        <p:grpSpPr>
          <a:xfrm>
            <a:off x="4379177" y="2451224"/>
            <a:ext cx="1617044" cy="531805"/>
            <a:chOff x="2117557" y="2675175"/>
            <a:chExt cx="1816764" cy="531805"/>
          </a:xfrm>
          <a:solidFill>
            <a:srgbClr val="70C9D2"/>
          </a:solidFill>
        </p:grpSpPr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9AFA27FE-439A-BBE4-2C2B-AC473AEF0B4E}"/>
                </a:ext>
              </a:extLst>
            </p:cNvPr>
            <p:cNvSpPr/>
            <p:nvPr/>
          </p:nvSpPr>
          <p:spPr>
            <a:xfrm>
              <a:off x="2117557" y="2675175"/>
              <a:ext cx="1816764" cy="53180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>
                <a:solidFill>
                  <a:schemeClr val="lt1">
                    <a:alpha val="20000"/>
                  </a:schemeClr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83DACBAE-D4FE-4DA0-3337-CA1AC3DE79ED}"/>
                </a:ext>
              </a:extLst>
            </p:cNvPr>
            <p:cNvSpPr txBox="1"/>
            <p:nvPr/>
          </p:nvSpPr>
          <p:spPr>
            <a:xfrm>
              <a:off x="2136019" y="2764995"/>
              <a:ext cx="177249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12</a:t>
              </a:r>
              <a:r>
                <a:rPr lang="de-DE" b="1" baseline="30000" dirty="0">
                  <a:solidFill>
                    <a:schemeClr val="bg1"/>
                  </a:solidFill>
                </a:rPr>
                <a:t>th</a:t>
              </a:r>
              <a:r>
                <a:rPr lang="de-DE" b="1" dirty="0">
                  <a:solidFill>
                    <a:schemeClr val="bg1"/>
                  </a:solidFill>
                </a:rPr>
                <a:t> Nov.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C674F42-6B49-7F37-3377-58569E1A0779}"/>
              </a:ext>
            </a:extLst>
          </p:cNvPr>
          <p:cNvGrpSpPr/>
          <p:nvPr/>
        </p:nvGrpSpPr>
        <p:grpSpPr>
          <a:xfrm>
            <a:off x="6182310" y="2451224"/>
            <a:ext cx="1617044" cy="531805"/>
            <a:chOff x="2117557" y="2675175"/>
            <a:chExt cx="1816764" cy="531805"/>
          </a:xfrm>
          <a:solidFill>
            <a:srgbClr val="70C9D2"/>
          </a:solidFill>
        </p:grpSpPr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8397310D-762E-FAB9-66CB-BEC973F8D1B5}"/>
                </a:ext>
              </a:extLst>
            </p:cNvPr>
            <p:cNvSpPr/>
            <p:nvPr/>
          </p:nvSpPr>
          <p:spPr>
            <a:xfrm>
              <a:off x="2117557" y="2675175"/>
              <a:ext cx="1816764" cy="53180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23596C27-881B-B49E-79C6-05AE719ABBDE}"/>
                </a:ext>
              </a:extLst>
            </p:cNvPr>
            <p:cNvSpPr txBox="1"/>
            <p:nvPr/>
          </p:nvSpPr>
          <p:spPr>
            <a:xfrm>
              <a:off x="2136018" y="2764995"/>
              <a:ext cx="177249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13</a:t>
              </a:r>
              <a:r>
                <a:rPr lang="de-DE" b="1" baseline="30000" dirty="0">
                  <a:solidFill>
                    <a:schemeClr val="bg1"/>
                  </a:solidFill>
                </a:rPr>
                <a:t>th</a:t>
              </a:r>
              <a:r>
                <a:rPr lang="de-DE" b="1" dirty="0">
                  <a:solidFill>
                    <a:schemeClr val="bg1"/>
                  </a:solidFill>
                </a:rPr>
                <a:t> Nov.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B7D085E2-6AED-D8B4-CE4A-6C9160F97ABC}"/>
              </a:ext>
            </a:extLst>
          </p:cNvPr>
          <p:cNvGrpSpPr/>
          <p:nvPr/>
        </p:nvGrpSpPr>
        <p:grpSpPr>
          <a:xfrm>
            <a:off x="7985443" y="2451223"/>
            <a:ext cx="1571838" cy="531805"/>
            <a:chOff x="2117557" y="2675175"/>
            <a:chExt cx="1816764" cy="531805"/>
          </a:xfrm>
          <a:solidFill>
            <a:srgbClr val="70C9D2"/>
          </a:solidFill>
        </p:grpSpPr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F01A57A2-FE28-F087-14C2-DB4D58ABDF63}"/>
                </a:ext>
              </a:extLst>
            </p:cNvPr>
            <p:cNvSpPr/>
            <p:nvPr/>
          </p:nvSpPr>
          <p:spPr>
            <a:xfrm>
              <a:off x="2117557" y="2675175"/>
              <a:ext cx="1816764" cy="53180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348D33D0-C52E-EA32-B529-BDD00C60CEDF}"/>
                </a:ext>
              </a:extLst>
            </p:cNvPr>
            <p:cNvSpPr txBox="1"/>
            <p:nvPr/>
          </p:nvSpPr>
          <p:spPr>
            <a:xfrm>
              <a:off x="2136018" y="2768535"/>
              <a:ext cx="177249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14</a:t>
              </a:r>
              <a:r>
                <a:rPr lang="de-DE" b="1" baseline="30000" dirty="0">
                  <a:solidFill>
                    <a:schemeClr val="bg1"/>
                  </a:solidFill>
                </a:rPr>
                <a:t>th</a:t>
              </a:r>
              <a:r>
                <a:rPr lang="de-DE" b="1" dirty="0">
                  <a:solidFill>
                    <a:schemeClr val="bg1"/>
                  </a:solidFill>
                </a:rPr>
                <a:t> Nov.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C15E7A62-E84F-E5E0-4545-7EA5F636C8EB}"/>
              </a:ext>
            </a:extLst>
          </p:cNvPr>
          <p:cNvGrpSpPr/>
          <p:nvPr/>
        </p:nvGrpSpPr>
        <p:grpSpPr>
          <a:xfrm>
            <a:off x="9767148" y="2447444"/>
            <a:ext cx="1617044" cy="531805"/>
            <a:chOff x="2117557" y="2675175"/>
            <a:chExt cx="1816764" cy="531805"/>
          </a:xfrm>
          <a:solidFill>
            <a:srgbClr val="70C9D2"/>
          </a:solidFill>
        </p:grpSpPr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057926E1-979C-0E44-FDA3-0681E6CAECE9}"/>
                </a:ext>
              </a:extLst>
            </p:cNvPr>
            <p:cNvSpPr/>
            <p:nvPr/>
          </p:nvSpPr>
          <p:spPr>
            <a:xfrm>
              <a:off x="2117557" y="2675175"/>
              <a:ext cx="1816764" cy="53180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0749B95C-06A2-40EC-AA15-CC3C45E24541}"/>
                </a:ext>
              </a:extLst>
            </p:cNvPr>
            <p:cNvSpPr txBox="1"/>
            <p:nvPr/>
          </p:nvSpPr>
          <p:spPr>
            <a:xfrm>
              <a:off x="2136018" y="2764995"/>
              <a:ext cx="177249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15</a:t>
              </a:r>
              <a:r>
                <a:rPr lang="de-DE" b="1" baseline="30000" dirty="0">
                  <a:solidFill>
                    <a:schemeClr val="bg1"/>
                  </a:solidFill>
                </a:rPr>
                <a:t>th</a:t>
              </a:r>
              <a:r>
                <a:rPr lang="de-DE" b="1" dirty="0">
                  <a:solidFill>
                    <a:schemeClr val="bg1"/>
                  </a:solidFill>
                </a:rPr>
                <a:t> Nov.</a:t>
              </a:r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9E2CC0DF-E967-45A5-07D5-FE1837B4406F}"/>
              </a:ext>
            </a:extLst>
          </p:cNvPr>
          <p:cNvSpPr txBox="1"/>
          <p:nvPr/>
        </p:nvSpPr>
        <p:spPr>
          <a:xfrm>
            <a:off x="8023745" y="2445040"/>
            <a:ext cx="1533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1100" b="1" dirty="0">
              <a:solidFill>
                <a:schemeClr val="bg1"/>
              </a:solidFill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FAD98253-15C6-07D3-D88B-D9F3A8FD77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2" t="26598"/>
          <a:stretch/>
        </p:blipFill>
        <p:spPr>
          <a:xfrm>
            <a:off x="537165" y="2175937"/>
            <a:ext cx="5548921" cy="39691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895A7749-761D-4330-D3BB-9635D0E3F4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29"/>
          <a:stretch/>
        </p:blipFill>
        <p:spPr>
          <a:xfrm>
            <a:off x="489348" y="4430803"/>
            <a:ext cx="11532592" cy="1888976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531A09FD-7C13-46D5-BD6E-0447E5701ECB}"/>
              </a:ext>
            </a:extLst>
          </p:cNvPr>
          <p:cNvGrpSpPr/>
          <p:nvPr/>
        </p:nvGrpSpPr>
        <p:grpSpPr>
          <a:xfrm>
            <a:off x="6096000" y="154857"/>
            <a:ext cx="4154564" cy="664438"/>
            <a:chOff x="6096000" y="154857"/>
            <a:chExt cx="4154564" cy="664438"/>
          </a:xfrm>
        </p:grpSpPr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FE78B457-AE4D-4C9A-A8DD-4C08F3AF3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22186" y="203199"/>
              <a:ext cx="2028378" cy="616096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89E15329-86AD-41B1-BD91-36C5D036A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0" y="154857"/>
              <a:ext cx="1872208" cy="649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848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3EB59A-BE6F-447B-9576-EBEDAA12CD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8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Brainstorm Where are you on the road?</a:t>
            </a:r>
          </a:p>
          <a:p>
            <a:r>
              <a:rPr lang="en-GB" sz="18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And where Can ENHA be helpful?</a:t>
            </a:r>
            <a:endParaRPr lang="en-US" sz="1800" dirty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B0D958-C091-4844-B5D3-86A4383D7A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8840" y="1266318"/>
            <a:ext cx="10945283" cy="487156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spcBef>
                <a:spcPts val="830"/>
              </a:spcBef>
              <a:spcAft>
                <a:spcPts val="83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000" b="1" dirty="0">
              <a:latin typeface="LMU CompatilFact" panose="0200050006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830"/>
              </a:spcBef>
              <a:spcAft>
                <a:spcPts val="83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latin typeface="LMU CompatilFact" panose="0200050006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Accurate and consistent nutrition care messaging </a:t>
            </a:r>
            <a:r>
              <a:rPr lang="en-US" sz="2000" dirty="0">
                <a:latin typeface="LMU CompatilFact" panose="0200050006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is central to patient confidence and supporting them in decision-making</a:t>
            </a:r>
          </a:p>
          <a:p>
            <a:pPr marL="342900" lvl="0" indent="-342900">
              <a:spcBef>
                <a:spcPts val="830"/>
              </a:spcBef>
              <a:spcAft>
                <a:spcPts val="83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ffectLst/>
                <a:latin typeface="LMU CompatilFact" panose="02000500060000020003" pitchFamily="2" charset="0"/>
                <a:ea typeface="Times New Roman" panose="02020603050405020304" pitchFamily="18" charset="0"/>
              </a:rPr>
              <a:t>Policy makers need to better understand how the key health care systems building blocks need to interlock to </a:t>
            </a:r>
            <a:r>
              <a:rPr lang="en-US" sz="2000" b="1" dirty="0">
                <a:effectLst/>
                <a:latin typeface="LMU CompatilFact" panose="02000500060000020003" pitchFamily="2" charset="0"/>
                <a:ea typeface="Times New Roman" panose="02020603050405020304" pitchFamily="18" charset="0"/>
              </a:rPr>
              <a:t>effectively integrate and scale up nutrition services</a:t>
            </a:r>
          </a:p>
          <a:p>
            <a:pPr marL="342900" lvl="0" indent="-342900">
              <a:spcBef>
                <a:spcPts val="830"/>
              </a:spcBef>
              <a:spcAft>
                <a:spcPts val="83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ffectLst/>
                <a:latin typeface="LMU CompatilFact" panose="02000500060000020003" pitchFamily="2" charset="0"/>
                <a:ea typeface="Times New Roman" panose="02020603050405020304" pitchFamily="18" charset="0"/>
              </a:rPr>
              <a:t>Health care systems should </a:t>
            </a:r>
            <a:r>
              <a:rPr lang="en-US" sz="2000" dirty="0">
                <a:latin typeface="LMU CompatilFact" panose="02000500060000020003" pitchFamily="2" charset="0"/>
                <a:ea typeface="Times New Roman" panose="02020603050405020304" pitchFamily="18" charset="0"/>
              </a:rPr>
              <a:t>be </a:t>
            </a:r>
            <a:r>
              <a:rPr lang="en-US" sz="2000" b="1" dirty="0">
                <a:latin typeface="LMU CompatilFact" panose="02000500060000020003" pitchFamily="2" charset="0"/>
                <a:ea typeface="Times New Roman" panose="02020603050405020304" pitchFamily="18" charset="0"/>
              </a:rPr>
              <a:t>required</a:t>
            </a:r>
            <a:r>
              <a:rPr lang="en-US" sz="2000" dirty="0">
                <a:latin typeface="LMU CompatilFact" panose="02000500060000020003" pitchFamily="2" charset="0"/>
                <a:ea typeface="Times New Roman" panose="02020603050405020304" pitchFamily="18" charset="0"/>
              </a:rPr>
              <a:t> to </a:t>
            </a:r>
            <a:r>
              <a:rPr lang="en-US" sz="2000" dirty="0">
                <a:effectLst/>
                <a:latin typeface="LMU CompatilFact" panose="02000500060000020003" pitchFamily="2" charset="0"/>
                <a:ea typeface="Times New Roman" panose="02020603050405020304" pitchFamily="18" charset="0"/>
              </a:rPr>
              <a:t>improve effective and efficiency of </a:t>
            </a:r>
            <a:r>
              <a:rPr lang="en-US" sz="2000" b="1" dirty="0">
                <a:effectLst/>
                <a:latin typeface="LMU CompatilFact" panose="02000500060000020003" pitchFamily="2" charset="0"/>
                <a:ea typeface="Times New Roman" panose="02020603050405020304" pitchFamily="18" charset="0"/>
              </a:rPr>
              <a:t>integration of nutrition into cancer care</a:t>
            </a:r>
          </a:p>
          <a:p>
            <a:pPr marL="342900" lvl="0" indent="-342900">
              <a:spcBef>
                <a:spcPts val="830"/>
              </a:spcBef>
              <a:spcAft>
                <a:spcPts val="83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latin typeface="LMU CompatilFact" panose="02000500060000020003" pitchFamily="2" charset="0"/>
                <a:ea typeface="Times New Roman" panose="02020603050405020304" pitchFamily="18" charset="0"/>
              </a:rPr>
              <a:t>All national authorities should establish a </a:t>
            </a:r>
            <a:r>
              <a:rPr lang="en-US" sz="2000" b="1" dirty="0">
                <a:latin typeface="LMU CompatilFact" panose="02000500060000020003" pitchFamily="2" charset="0"/>
                <a:ea typeface="Times New Roman" panose="02020603050405020304" pitchFamily="18" charset="0"/>
              </a:rPr>
              <a:t>National Nutrition Steering Group </a:t>
            </a:r>
            <a:r>
              <a:rPr lang="en-US" sz="2000" dirty="0">
                <a:latin typeface="LMU CompatilFact" panose="02000500060000020003" pitchFamily="2" charset="0"/>
                <a:ea typeface="Times New Roman" panose="02020603050405020304" pitchFamily="18" charset="0"/>
              </a:rPr>
              <a:t>linked to comprehensive cancer centers</a:t>
            </a:r>
          </a:p>
          <a:p>
            <a:pPr marL="342900" lvl="0" indent="-342900">
              <a:spcBef>
                <a:spcPts val="830"/>
              </a:spcBef>
              <a:spcAft>
                <a:spcPts val="83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barriers should be min</a:t>
            </a:r>
            <a:r>
              <a:rPr lang="en-US" sz="2000" b="1" dirty="0">
                <a:latin typeface="LMU CompatilFact" panose="0200050006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imized </a:t>
            </a:r>
            <a:r>
              <a:rPr lang="en-US" sz="2000" dirty="0">
                <a:latin typeface="LMU CompatilFact" panose="0200050006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 eliminated</a:t>
            </a:r>
          </a:p>
          <a:p>
            <a:pPr marL="342900" lvl="0" indent="-342900">
              <a:spcBef>
                <a:spcPts val="830"/>
              </a:spcBef>
              <a:spcAft>
                <a:spcPts val="83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latin typeface="LMU CompatilFact" panose="0200050006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All patients should have </a:t>
            </a:r>
            <a:r>
              <a:rPr lang="en-US" sz="2000" b="1" dirty="0">
                <a:latin typeface="LMU CompatilFact" panose="0200050006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imely assess to dietetic care</a:t>
            </a:r>
            <a:r>
              <a:rPr lang="en-US" sz="20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information and resources</a:t>
            </a:r>
          </a:p>
          <a:p>
            <a:pPr marL="342900" lvl="0" indent="-342900">
              <a:spcBef>
                <a:spcPts val="830"/>
              </a:spcBef>
              <a:spcAft>
                <a:spcPts val="83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Minimal standards for the cancer care team </a:t>
            </a:r>
            <a:r>
              <a:rPr lang="en-US" sz="2000" b="1" dirty="0">
                <a:latin typeface="LMU CompatilFact" panose="0200050006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should include</a:t>
            </a:r>
            <a:r>
              <a:rPr lang="en-US" sz="2000" b="1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dietitians, nurses, physician </a:t>
            </a:r>
            <a:r>
              <a:rPr lang="en-US" sz="20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other care specialists</a:t>
            </a:r>
            <a:endParaRPr lang="en-US" sz="2000" dirty="0">
              <a:latin typeface="LMU CompatilFact" panose="02000500060000020003" pitchFamily="2" charset="0"/>
            </a:endParaRPr>
          </a:p>
          <a:p>
            <a:endParaRPr lang="en-US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D9452DB-1D4E-45F2-85A0-9BEAF8621337}"/>
              </a:ext>
            </a:extLst>
          </p:cNvPr>
          <p:cNvSpPr txBox="1"/>
          <p:nvPr/>
        </p:nvSpPr>
        <p:spPr>
          <a:xfrm>
            <a:off x="4002151" y="6027003"/>
            <a:ext cx="8189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0" i="1" dirty="0">
                <a:solidFill>
                  <a:schemeClr val="bg1">
                    <a:lumMod val="50000"/>
                  </a:schemeClr>
                </a:solidFill>
                <a:effectLst/>
                <a:latin typeface="LMU CompatilFact" panose="02000500060000020003" pitchFamily="2" charset="0"/>
              </a:rPr>
              <a:t>Pérez-Escamilla R, </a:t>
            </a:r>
            <a:r>
              <a:rPr lang="en-US" sz="800" b="0" i="1" dirty="0" err="1">
                <a:solidFill>
                  <a:schemeClr val="bg1">
                    <a:lumMod val="50000"/>
                  </a:schemeClr>
                </a:solidFill>
                <a:effectLst/>
                <a:latin typeface="LMU CompatilFact" panose="02000500060000020003" pitchFamily="2" charset="0"/>
              </a:rPr>
              <a:t>Engmann</a:t>
            </a:r>
            <a:r>
              <a:rPr lang="en-US" sz="800" b="0" i="1" dirty="0">
                <a:solidFill>
                  <a:schemeClr val="bg1">
                    <a:lumMod val="50000"/>
                  </a:schemeClr>
                </a:solidFill>
                <a:effectLst/>
                <a:latin typeface="LMU CompatilFact" panose="02000500060000020003" pitchFamily="2" charset="0"/>
              </a:rPr>
              <a:t> C. Integrating nutrition services into health care systems platforms: Where are we and where do we go from here. </a:t>
            </a:r>
            <a:r>
              <a:rPr lang="en-US" sz="800" b="0" i="1" dirty="0" err="1">
                <a:solidFill>
                  <a:schemeClr val="bg1">
                    <a:lumMod val="50000"/>
                  </a:schemeClr>
                </a:solidFill>
                <a:effectLst/>
                <a:latin typeface="LMU CompatilFact" panose="02000500060000020003" pitchFamily="2" charset="0"/>
              </a:rPr>
              <a:t>Matern</a:t>
            </a:r>
            <a:r>
              <a:rPr lang="en-US" sz="800" b="0" i="1" dirty="0">
                <a:solidFill>
                  <a:schemeClr val="bg1">
                    <a:lumMod val="50000"/>
                  </a:schemeClr>
                </a:solidFill>
                <a:effectLst/>
                <a:latin typeface="LMU CompatilFact" panose="02000500060000020003" pitchFamily="2" charset="0"/>
              </a:rPr>
              <a:t> Child </a:t>
            </a:r>
            <a:r>
              <a:rPr lang="en-US" sz="800" b="0" i="1" dirty="0" err="1">
                <a:solidFill>
                  <a:schemeClr val="bg1">
                    <a:lumMod val="50000"/>
                  </a:schemeClr>
                </a:solidFill>
                <a:effectLst/>
                <a:latin typeface="LMU CompatilFact" panose="02000500060000020003" pitchFamily="2" charset="0"/>
              </a:rPr>
              <a:t>Nutr</a:t>
            </a:r>
            <a:r>
              <a:rPr lang="en-US" sz="800" b="0" i="1" dirty="0">
                <a:solidFill>
                  <a:schemeClr val="bg1">
                    <a:lumMod val="50000"/>
                  </a:schemeClr>
                </a:solidFill>
                <a:effectLst/>
                <a:latin typeface="LMU CompatilFact" panose="02000500060000020003" pitchFamily="2" charset="0"/>
              </a:rPr>
              <a:t>. 2019 Jan;15 Suppl 1(Suppl 1):e12743. </a:t>
            </a:r>
            <a:r>
              <a:rPr lang="en-US" sz="800" b="0" i="1" dirty="0" err="1">
                <a:solidFill>
                  <a:schemeClr val="bg1">
                    <a:lumMod val="50000"/>
                  </a:schemeClr>
                </a:solidFill>
                <a:effectLst/>
                <a:latin typeface="LMU CompatilFact" panose="02000500060000020003" pitchFamily="2" charset="0"/>
              </a:rPr>
              <a:t>doi</a:t>
            </a:r>
            <a:r>
              <a:rPr lang="en-US" sz="800" b="0" i="1" dirty="0">
                <a:solidFill>
                  <a:schemeClr val="bg1">
                    <a:lumMod val="50000"/>
                  </a:schemeClr>
                </a:solidFill>
                <a:effectLst/>
                <a:latin typeface="LMU CompatilFact" panose="02000500060000020003" pitchFamily="2" charset="0"/>
              </a:rPr>
              <a:t>: 10.1111/mcn.12743. PMID: 30748115; PMCID: PMC7198949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0" i="1" dirty="0" err="1">
                <a:solidFill>
                  <a:schemeClr val="bg1">
                    <a:lumMod val="50000"/>
                  </a:schemeClr>
                </a:solidFill>
                <a:effectLst/>
                <a:latin typeface="LMU CompatilFact" panose="02000500060000020003" pitchFamily="2" charset="0"/>
              </a:rPr>
              <a:t>Kozeniecki</a:t>
            </a:r>
            <a:r>
              <a:rPr lang="en-US" sz="800" b="0" i="1" dirty="0">
                <a:solidFill>
                  <a:schemeClr val="bg1">
                    <a:lumMod val="50000"/>
                  </a:schemeClr>
                </a:solidFill>
                <a:effectLst/>
                <a:latin typeface="LMU CompatilFact" panose="02000500060000020003" pitchFamily="2" charset="0"/>
              </a:rPr>
              <a:t> M, Pitts H, Patel JJ. Barriers and Solutions to Delivery of Intensive Care Unit Nutrition Therapy. </a:t>
            </a:r>
            <a:r>
              <a:rPr lang="en-US" sz="800" b="0" i="1" dirty="0" err="1">
                <a:solidFill>
                  <a:schemeClr val="bg1">
                    <a:lumMod val="50000"/>
                  </a:schemeClr>
                </a:solidFill>
                <a:effectLst/>
                <a:latin typeface="LMU CompatilFact" panose="02000500060000020003" pitchFamily="2" charset="0"/>
              </a:rPr>
              <a:t>Nutr</a:t>
            </a:r>
            <a:r>
              <a:rPr lang="en-US" sz="800" b="0" i="1" dirty="0">
                <a:solidFill>
                  <a:schemeClr val="bg1">
                    <a:lumMod val="50000"/>
                  </a:schemeClr>
                </a:solidFill>
                <a:effectLst/>
                <a:latin typeface="LMU CompatilFact" panose="02000500060000020003" pitchFamily="2" charset="0"/>
              </a:rPr>
              <a:t> Clin </a:t>
            </a:r>
            <a:r>
              <a:rPr lang="en-US" sz="800" b="0" i="1" dirty="0" err="1">
                <a:solidFill>
                  <a:schemeClr val="bg1">
                    <a:lumMod val="50000"/>
                  </a:schemeClr>
                </a:solidFill>
                <a:effectLst/>
                <a:latin typeface="LMU CompatilFact" panose="02000500060000020003" pitchFamily="2" charset="0"/>
              </a:rPr>
              <a:t>Pract</a:t>
            </a:r>
            <a:r>
              <a:rPr lang="en-US" sz="800" b="0" i="1" dirty="0">
                <a:solidFill>
                  <a:schemeClr val="bg1">
                    <a:lumMod val="50000"/>
                  </a:schemeClr>
                </a:solidFill>
                <a:effectLst/>
                <a:latin typeface="LMU CompatilFact" panose="02000500060000020003" pitchFamily="2" charset="0"/>
              </a:rPr>
              <a:t>. 2018 Feb;33(1):8-15. </a:t>
            </a:r>
            <a:r>
              <a:rPr lang="en-US" sz="800" b="0" i="1" dirty="0" err="1">
                <a:solidFill>
                  <a:schemeClr val="bg1">
                    <a:lumMod val="50000"/>
                  </a:schemeClr>
                </a:solidFill>
                <a:effectLst/>
                <a:latin typeface="LMU CompatilFact" panose="02000500060000020003" pitchFamily="2" charset="0"/>
              </a:rPr>
              <a:t>doi</a:t>
            </a:r>
            <a:r>
              <a:rPr lang="en-US" sz="800" b="0" i="1" dirty="0">
                <a:solidFill>
                  <a:schemeClr val="bg1">
                    <a:lumMod val="50000"/>
                  </a:schemeClr>
                </a:solidFill>
                <a:effectLst/>
                <a:latin typeface="LMU CompatilFact" panose="02000500060000020003" pitchFamily="2" charset="0"/>
              </a:rPr>
              <a:t>: 10.1002/ncp.10051. </a:t>
            </a:r>
            <a:r>
              <a:rPr lang="en-US" sz="800" b="0" i="1" dirty="0" err="1">
                <a:solidFill>
                  <a:schemeClr val="bg1">
                    <a:lumMod val="50000"/>
                  </a:schemeClr>
                </a:solidFill>
                <a:effectLst/>
                <a:latin typeface="LMU CompatilFact" panose="02000500060000020003" pitchFamily="2" charset="0"/>
              </a:rPr>
              <a:t>Epub</a:t>
            </a:r>
            <a:r>
              <a:rPr lang="en-US" sz="800" b="0" i="1" dirty="0">
                <a:solidFill>
                  <a:schemeClr val="bg1">
                    <a:lumMod val="50000"/>
                  </a:schemeClr>
                </a:solidFill>
                <a:effectLst/>
                <a:latin typeface="LMU CompatilFact" panose="02000500060000020003" pitchFamily="2" charset="0"/>
              </a:rPr>
              <a:t> 2018 Jan 11. PMID: 29323759.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i="1" dirty="0">
                <a:solidFill>
                  <a:schemeClr val="bg1">
                    <a:lumMod val="50000"/>
                  </a:schemeClr>
                </a:solidFill>
                <a:latin typeface="LMU CompatilFact" panose="02000500060000020003" pitchFamily="2" charset="0"/>
              </a:rPr>
              <a:t>Thorne JL, Moore JB, Corfe BM. Nutrition and cancer: evidence gaps and opportunities for improving knowledge. Proc </a:t>
            </a:r>
            <a:r>
              <a:rPr lang="en-US" sz="800" i="1" dirty="0" err="1">
                <a:solidFill>
                  <a:schemeClr val="bg1">
                    <a:lumMod val="50000"/>
                  </a:schemeClr>
                </a:solidFill>
                <a:latin typeface="LMU CompatilFact" panose="02000500060000020003" pitchFamily="2" charset="0"/>
              </a:rPr>
              <a:t>Nutr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  <a:latin typeface="LMU CompatilFact" panose="02000500060000020003" pitchFamily="2" charset="0"/>
              </a:rPr>
              <a:t> Soc. 2020 Aug;79(3):367-372. </a:t>
            </a:r>
            <a:r>
              <a:rPr lang="en-US" sz="800" i="1" dirty="0" err="1">
                <a:solidFill>
                  <a:schemeClr val="bg1">
                    <a:lumMod val="50000"/>
                  </a:schemeClr>
                </a:solidFill>
                <a:latin typeface="LMU CompatilFact" panose="02000500060000020003" pitchFamily="2" charset="0"/>
              </a:rPr>
              <a:t>doi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  <a:latin typeface="LMU CompatilFact" panose="02000500060000020003" pitchFamily="2" charset="0"/>
              </a:rPr>
              <a:t>: 10.1017/S0029665120000099. </a:t>
            </a:r>
            <a:r>
              <a:rPr lang="en-US" sz="800" i="1" dirty="0" err="1">
                <a:solidFill>
                  <a:schemeClr val="bg1">
                    <a:lumMod val="50000"/>
                  </a:schemeClr>
                </a:solidFill>
                <a:latin typeface="LMU CompatilFact" panose="02000500060000020003" pitchFamily="2" charset="0"/>
              </a:rPr>
              <a:t>Epub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  <a:latin typeface="LMU CompatilFact" panose="02000500060000020003" pitchFamily="2" charset="0"/>
              </a:rPr>
              <a:t> 2020 Mar 18. PMID: 32183926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6096000" y="154857"/>
            <a:ext cx="4154564" cy="664438"/>
            <a:chOff x="6096000" y="154857"/>
            <a:chExt cx="4154564" cy="664438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2186" y="203199"/>
              <a:ext cx="2028378" cy="616096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154857"/>
              <a:ext cx="1872208" cy="649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0064277"/>
      </p:ext>
    </p:extLst>
  </p:cSld>
  <p:clrMapOvr>
    <a:masterClrMapping/>
  </p:clrMapOvr>
</p:sld>
</file>

<file path=ppt/theme/theme1.xml><?xml version="1.0" encoding="utf-8"?>
<a:theme xmlns:a="http://schemas.openxmlformats.org/drawingml/2006/main" name="LMU">
  <a:themeElements>
    <a:clrScheme name="Benutzerdefiniert 222">
      <a:dk1>
        <a:sysClr val="windowText" lastClr="000000"/>
      </a:dk1>
      <a:lt1>
        <a:sysClr val="window" lastClr="FFFFFF"/>
      </a:lt1>
      <a:dk2>
        <a:srgbClr val="9D9D9D"/>
      </a:dk2>
      <a:lt2>
        <a:srgbClr val="D0D0D0"/>
      </a:lt2>
      <a:accent1>
        <a:srgbClr val="007E36"/>
      </a:accent1>
      <a:accent2>
        <a:srgbClr val="59AB7C"/>
      </a:accent2>
      <a:accent3>
        <a:srgbClr val="A6D2B9"/>
      </a:accent3>
      <a:accent4>
        <a:srgbClr val="A6CA56"/>
      </a:accent4>
      <a:accent5>
        <a:srgbClr val="C5DC91"/>
      </a:accent5>
      <a:accent6>
        <a:srgbClr val="E0ECC4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5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500" dirty="0" err="1" smtClean="0"/>
        </a:defPPr>
      </a:lstStyle>
    </a:txDef>
  </a:objectDefaults>
  <a:extraClrSchemeLst/>
  <a:custClrLst>
    <a:custClr name="Orange">
      <a:srgbClr val="E68200"/>
    </a:custClr>
    <a:custClr name="Orange 65%">
      <a:srgbClr val="EFAE59"/>
    </a:custClr>
    <a:custClr name="Lila">
      <a:srgbClr val="863776"/>
    </a:custClr>
    <a:custClr name="Lila 65%">
      <a:srgbClr val="B07DA6"/>
    </a:custClr>
    <a:custClr name="Gelb">
      <a:srgbClr val="FDC500"/>
    </a:custClr>
    <a:custClr name="Gelb 65%">
      <a:srgbClr val="FED959"/>
    </a:custClr>
    <a:custClr name="Rosa">
      <a:srgbClr val="F6AA8A"/>
    </a:custClr>
    <a:custClr name="Rosa 65%">
      <a:srgbClr val="F9C8B3"/>
    </a:custClr>
    <a:custClr name="Pink">
      <a:srgbClr val="E60060"/>
    </a:custClr>
    <a:custClr name="Pink 65%">
      <a:srgbClr val="EF5997"/>
    </a:custClr>
    <a:custClr name="Rostrot">
      <a:srgbClr val="9C1006"/>
    </a:custClr>
    <a:custClr name="Rostrot 65%">
      <a:srgbClr val="BF635D"/>
    </a:custClr>
    <a:custClr name="Flieder">
      <a:srgbClr val="5F388E"/>
    </a:custClr>
    <a:custClr name="Flieder 65%">
      <a:srgbClr val="977DB5"/>
    </a:custClr>
    <a:custClr name="Hellblau">
      <a:srgbClr val="29BDEF"/>
    </a:custClr>
    <a:custClr name="Hellblau 65%">
      <a:srgbClr val="74D4F5"/>
    </a:custClr>
    <a:custClr name="Petrol">
      <a:srgbClr val="007188"/>
    </a:custClr>
    <a:custClr name="Petrol 65%">
      <a:srgbClr val="59A3B2"/>
    </a:custClr>
    <a:custClr name="Olivgrün">
      <a:srgbClr val="5C6833"/>
    </a:custClr>
    <a:custClr name="Olivgrün 65%">
      <a:srgbClr val="959D7A"/>
    </a:custClr>
    <a:custClr name="Mittelbraun">
      <a:srgbClr val="77482D"/>
    </a:custClr>
    <a:custClr name="Mittelbraun 65%">
      <a:srgbClr val="A68876"/>
    </a:custClr>
  </a:custClrLst>
  <a:extLst>
    <a:ext uri="{05A4C25C-085E-4340-85A3-A5531E510DB2}">
      <thm15:themeFamily xmlns:thm15="http://schemas.microsoft.com/office/thememl/2012/main" name="LMU Klinikum_PowerPoint_16x9.potx" id="{10DD0EC3-A2FC-4DB9-96E2-3E013604DDEB}" vid="{DF7B04B0-7EF3-4205-988B-84CE49114099}"/>
    </a:ext>
  </a:extLst>
</a:theme>
</file>

<file path=ppt/theme/theme2.xml><?xml version="1.0" encoding="utf-8"?>
<a:theme xmlns:a="http://schemas.openxmlformats.org/drawingml/2006/main" name="1_LMU">
  <a:themeElements>
    <a:clrScheme name="Benutzerdefiniert 222">
      <a:dk1>
        <a:sysClr val="windowText" lastClr="000000"/>
      </a:dk1>
      <a:lt1>
        <a:sysClr val="window" lastClr="FFFFFF"/>
      </a:lt1>
      <a:dk2>
        <a:srgbClr val="9D9D9D"/>
      </a:dk2>
      <a:lt2>
        <a:srgbClr val="D0D0D0"/>
      </a:lt2>
      <a:accent1>
        <a:srgbClr val="007E36"/>
      </a:accent1>
      <a:accent2>
        <a:srgbClr val="59AB7C"/>
      </a:accent2>
      <a:accent3>
        <a:srgbClr val="A6D2B9"/>
      </a:accent3>
      <a:accent4>
        <a:srgbClr val="A6CA56"/>
      </a:accent4>
      <a:accent5>
        <a:srgbClr val="C5DC91"/>
      </a:accent5>
      <a:accent6>
        <a:srgbClr val="E0ECC4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5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500" dirty="0" err="1" smtClean="0"/>
        </a:defPPr>
      </a:lstStyle>
    </a:txDef>
  </a:objectDefaults>
  <a:extraClrSchemeLst/>
  <a:custClrLst>
    <a:custClr name="Orange">
      <a:srgbClr val="E68200"/>
    </a:custClr>
    <a:custClr name="Orange 65%">
      <a:srgbClr val="EFAE59"/>
    </a:custClr>
    <a:custClr name="Lila">
      <a:srgbClr val="863776"/>
    </a:custClr>
    <a:custClr name="Lila 65%">
      <a:srgbClr val="B07DA6"/>
    </a:custClr>
    <a:custClr name="Gelb">
      <a:srgbClr val="FDC500"/>
    </a:custClr>
    <a:custClr name="Gelb 65%">
      <a:srgbClr val="FED959"/>
    </a:custClr>
    <a:custClr name="Rosa">
      <a:srgbClr val="F6AA8A"/>
    </a:custClr>
    <a:custClr name="Rosa 65%">
      <a:srgbClr val="F9C8B3"/>
    </a:custClr>
    <a:custClr name="Pink">
      <a:srgbClr val="E60060"/>
    </a:custClr>
    <a:custClr name="Pink 65%">
      <a:srgbClr val="EF5997"/>
    </a:custClr>
    <a:custClr name="Rostrot">
      <a:srgbClr val="9C1006"/>
    </a:custClr>
    <a:custClr name="Rostrot 65%">
      <a:srgbClr val="BF635D"/>
    </a:custClr>
    <a:custClr name="Flieder">
      <a:srgbClr val="5F388E"/>
    </a:custClr>
    <a:custClr name="Flieder 65%">
      <a:srgbClr val="977DB5"/>
    </a:custClr>
    <a:custClr name="Hellblau">
      <a:srgbClr val="29BDEF"/>
    </a:custClr>
    <a:custClr name="Hellblau 65%">
      <a:srgbClr val="74D4F5"/>
    </a:custClr>
    <a:custClr name="Petrol">
      <a:srgbClr val="007188"/>
    </a:custClr>
    <a:custClr name="Petrol 65%">
      <a:srgbClr val="59A3B2"/>
    </a:custClr>
    <a:custClr name="Olivgrün">
      <a:srgbClr val="5C6833"/>
    </a:custClr>
    <a:custClr name="Olivgrün 65%">
      <a:srgbClr val="959D7A"/>
    </a:custClr>
    <a:custClr name="Mittelbraun">
      <a:srgbClr val="77482D"/>
    </a:custClr>
    <a:custClr name="Mittelbraun 65%">
      <a:srgbClr val="A68876"/>
    </a:custClr>
  </a:custClrLst>
  <a:extLst>
    <a:ext uri="{05A4C25C-085E-4340-85A3-A5531E510DB2}">
      <thm15:themeFamily xmlns:thm15="http://schemas.microsoft.com/office/thememl/2012/main" name="LMU Klinikum_PowerPoint_16x9.potx" id="{10DD0EC3-A2FC-4DB9-96E2-3E013604DDEB}" vid="{DF7B04B0-7EF3-4205-988B-84CE4911409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Benutzerdefiniert 222">
      <a:dk1>
        <a:sysClr val="windowText" lastClr="000000"/>
      </a:dk1>
      <a:lt1>
        <a:sysClr val="window" lastClr="FFFFFF"/>
      </a:lt1>
      <a:dk2>
        <a:srgbClr val="9D9D9D"/>
      </a:dk2>
      <a:lt2>
        <a:srgbClr val="D0D0D0"/>
      </a:lt2>
      <a:accent1>
        <a:srgbClr val="007E36"/>
      </a:accent1>
      <a:accent2>
        <a:srgbClr val="59AB7C"/>
      </a:accent2>
      <a:accent3>
        <a:srgbClr val="A6D2B9"/>
      </a:accent3>
      <a:accent4>
        <a:srgbClr val="A6CA56"/>
      </a:accent4>
      <a:accent5>
        <a:srgbClr val="C5DC91"/>
      </a:accent5>
      <a:accent6>
        <a:srgbClr val="E0ECC4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Benutzerdefiniert 222">
      <a:dk1>
        <a:sysClr val="windowText" lastClr="000000"/>
      </a:dk1>
      <a:lt1>
        <a:sysClr val="window" lastClr="FFFFFF"/>
      </a:lt1>
      <a:dk2>
        <a:srgbClr val="9D9D9D"/>
      </a:dk2>
      <a:lt2>
        <a:srgbClr val="D0D0D0"/>
      </a:lt2>
      <a:accent1>
        <a:srgbClr val="007E36"/>
      </a:accent1>
      <a:accent2>
        <a:srgbClr val="59AB7C"/>
      </a:accent2>
      <a:accent3>
        <a:srgbClr val="A6D2B9"/>
      </a:accent3>
      <a:accent4>
        <a:srgbClr val="A6CA56"/>
      </a:accent4>
      <a:accent5>
        <a:srgbClr val="C5DC91"/>
      </a:accent5>
      <a:accent6>
        <a:srgbClr val="E0ECC4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191031_LMU Klinikum_PowerPoint_16x9</Template>
  <TotalTime>0</TotalTime>
  <Words>633</Words>
  <Application>Microsoft Office PowerPoint</Application>
  <PresentationFormat>Breitbild</PresentationFormat>
  <Paragraphs>71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LMU CompatilFact</vt:lpstr>
      <vt:lpstr>Roboto</vt:lpstr>
      <vt:lpstr>Symbol</vt:lpstr>
      <vt:lpstr>Verdana</vt:lpstr>
      <vt:lpstr>Wingdings</vt:lpstr>
      <vt:lpstr>LMU</vt:lpstr>
      <vt:lpstr>1_LMU</vt:lpstr>
      <vt:lpstr>Office Theme</vt:lpstr>
      <vt:lpstr>PowerPoint-Präsentation</vt:lpstr>
      <vt:lpstr>Working with ENHA to create a HPP and policy PAper</vt:lpstr>
      <vt:lpstr>PowerPoint-Präsentation</vt:lpstr>
      <vt:lpstr>Nutrition care is an integral part of patient-centred medical care: A European consensus</vt:lpstr>
      <vt:lpstr>  Germany takes Action   </vt:lpstr>
      <vt:lpstr>PowerPoint-Präsentation</vt:lpstr>
      <vt:lpstr>PowerPoint-Präsentation</vt:lpstr>
      <vt:lpstr>Activities for MAW 2024</vt:lpstr>
      <vt:lpstr>PowerPoint-Präsentation</vt:lpstr>
    </vt:vector>
  </TitlesOfParts>
  <Company>Klinikum der Universitaet Muenchen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hthun</dc:creator>
  <cp:lastModifiedBy>Nicole Erickson</cp:lastModifiedBy>
  <cp:revision>109</cp:revision>
  <dcterms:created xsi:type="dcterms:W3CDTF">2020-02-12T10:35:02Z</dcterms:created>
  <dcterms:modified xsi:type="dcterms:W3CDTF">2025-04-28T13:09:45Z</dcterms:modified>
</cp:coreProperties>
</file>