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423" r:id="rId6"/>
    <p:sldId id="265" r:id="rId7"/>
    <p:sldId id="269" r:id="rId8"/>
    <p:sldId id="259" r:id="rId9"/>
    <p:sldId id="261" r:id="rId10"/>
    <p:sldId id="260" r:id="rId11"/>
    <p:sldId id="420" r:id="rId12"/>
    <p:sldId id="262" r:id="rId13"/>
    <p:sldId id="264" r:id="rId14"/>
    <p:sldId id="263" r:id="rId15"/>
    <p:sldId id="266" r:id="rId16"/>
    <p:sldId id="399" r:id="rId17"/>
    <p:sldId id="267" r:id="rId18"/>
    <p:sldId id="268" r:id="rId19"/>
    <p:sldId id="405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75" autoAdjust="0"/>
  </p:normalViewPr>
  <p:slideViewPr>
    <p:cSldViewPr>
      <p:cViewPr>
        <p:scale>
          <a:sx n="80" d="100"/>
          <a:sy n="80" d="100"/>
        </p:scale>
        <p:origin x="3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22997-444B-A142-AD1B-FE620A3A1EEF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7E069-BA72-1543-93D6-EF7D0D7A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88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7E069-BA72-1543-93D6-EF7D0D7A390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78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DD3D6-1913-4ECE-A860-B3451958E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F94543-EE80-4702-8AD0-F2BE8E4FE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141ED2-B4DE-416A-9B38-7D41AABF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162C26-78C5-47E8-9562-F3DB9035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14EAB-29B7-4C83-8EBA-67D6C55F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16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D59278-98EF-4202-9057-66BEBE32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D55C6E-C6C4-4030-AE02-9DB939D4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38C669-1DB8-48C5-AB9B-FF4B038C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CEF37E-B98A-4B7B-B782-E2610653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59BAF-1C40-4E6D-AC03-78AAF611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FDE7D-ECEA-4568-98C0-8FA47551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04F517-82EC-46EF-BE2B-0C7DE1782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77EA98-4B05-4C3F-987F-E0C764A5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EB4F3-8E2E-4CD5-A42F-61C846C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3F4C20-C303-4200-9E97-2590EABB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83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FF7F60-E7B9-4F8A-B128-39907E5D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855D40-4D98-44E7-913A-B46B4C242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FB3BA5-5E42-4715-86D6-A84988566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0DCFFE-2521-4C4B-8ED8-4C7CD00F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2302A5-0B53-4E5A-985A-5E1EC66F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AC17A9-90BC-4C76-B4F0-41DD7A78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6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95B01-B2DF-491F-9769-C850B938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C5360F-24E6-4DBB-A4B3-3DC34756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D351EE-F97A-481A-83B8-BAFE76BD3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16F1D2-F053-47C8-9145-0D714CF85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63B0FA8-1A60-460F-B269-BED8579F4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31DAAB-AFA4-48F2-9866-7A470079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1F8C4E-E3F5-41DF-A0C2-BE6DE7ED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829DA1-096C-414E-9A2F-86DEA460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466980-238C-4221-A491-A0416E3E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F8A01E-0AD6-42C6-BF70-0CB036D9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D1BB8C-70D5-4535-AB2B-E0C0B1FB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41AFF1-2D3D-4E40-876B-97AE08EB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294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0E98EC-4587-49D2-A5E4-49D43145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37C81A-BDBF-4375-93CA-92CFF596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758B2E-503C-4FA1-B0C2-6C31BF0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21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01FC4F-4346-416B-A393-9A6DCAF9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DE1B8D-ECD7-4B09-AB88-8AE6BA0F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A1FF73-4620-48A1-8840-A3E7E378D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1839FC-2CBB-4687-896C-6DBB67EF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C20A2B-F578-40E7-9E82-45A6E95C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4FA85C-4C07-40B0-86D9-8F9C774A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7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FDD87-4CC4-4956-8412-2A084285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5D318F-1F95-483E-92B0-119D5B433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B7776A-F19A-4CF5-BCB8-DFC14F6E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5CE69F-623F-4690-BD18-95C37501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AFAA2E-581D-4E96-9A9D-2F031328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89648C-C74E-45AA-AACC-F2BD1459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64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4280A-0BE9-42CA-8A7E-AB8020E3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B8B755-A26E-4248-9FD5-B41A7706F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3187BE-5B5B-4389-A050-9A12C5AC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1B5D20-9BE5-49E2-8AAA-36EE834C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82081F-F715-4869-82E6-A3A29181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281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5D1FED-35B7-46F4-B809-D37E1F304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6FA221-DF6A-4CBE-B503-B89BE2237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E3488F-20D5-4A18-8D60-72DFB9A0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A6B924-C539-45E3-813E-982104B5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609CA3-2CB5-41D4-B6AB-27B9A6C1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80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2BD82C0-B9D4-4A4B-B7DD-F0FD527D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7E873B-0BFD-409E-9B17-F5FBBD7D4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413533-76CF-4415-B4B8-80425D43A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A180-57AB-48BF-BF24-B2A30B01AE66}" type="datetimeFigureOut">
              <a:rPr lang="it-IT" smtClean="0"/>
              <a:t>04/05/25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0192A3-3C09-4C29-AE90-4BF5E4F55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BC172-13BD-495F-9C65-088307529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A57A-219E-4AC4-B066-CAA1632B11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 descr="Afbeelding met tekst, Lettertype, schermopname, Elektrisch blauw  Door AI gegenereerde inhoud is mogelijk onjuist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14874787" y="8389261"/>
            <a:ext cx="3258020" cy="1157254"/>
            <a:chOff x="0" y="0"/>
            <a:chExt cx="858079" cy="3047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8079" cy="304791"/>
            </a:xfrm>
            <a:custGeom>
              <a:avLst/>
              <a:gdLst/>
              <a:ahLst/>
              <a:cxnLst/>
              <a:rect l="l" t="t" r="r" b="b"/>
              <a:pathLst>
                <a:path w="858079" h="304791">
                  <a:moveTo>
                    <a:pt x="0" y="0"/>
                  </a:moveTo>
                  <a:lnTo>
                    <a:pt x="858079" y="0"/>
                  </a:lnTo>
                  <a:lnTo>
                    <a:pt x="858079" y="304791"/>
                  </a:lnTo>
                  <a:lnTo>
                    <a:pt x="0" y="304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8079" cy="342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067858" y="8389261"/>
            <a:ext cx="2871878" cy="942367"/>
          </a:xfrm>
          <a:custGeom>
            <a:avLst/>
            <a:gdLst/>
            <a:ahLst/>
            <a:cxnLst/>
            <a:rect l="l" t="t" r="r" b="b"/>
            <a:pathLst>
              <a:path w="2871878" h="942367">
                <a:moveTo>
                  <a:pt x="0" y="0"/>
                </a:moveTo>
                <a:lnTo>
                  <a:pt x="2871878" y="0"/>
                </a:lnTo>
                <a:lnTo>
                  <a:pt x="2871878" y="942367"/>
                </a:lnTo>
                <a:lnTo>
                  <a:pt x="0" y="94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magine 2" descr="Immagine che contiene nuvola, edificio, notte, skyline&#10;&#10;Il contenuto generato dall'IA potrebbe non essere corretto.">
            <a:extLst>
              <a:ext uri="{FF2B5EF4-FFF2-40B4-BE49-F238E27FC236}">
                <a16:creationId xmlns:a16="http://schemas.microsoft.com/office/drawing/2014/main" id="{C01E40A0-5E11-0A29-EFDB-E89807FB5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D547107-B73E-7343-976D-BAEC0447E54C}"/>
              </a:ext>
            </a:extLst>
          </p:cNvPr>
          <p:cNvSpPr txBox="1"/>
          <p:nvPr/>
        </p:nvSpPr>
        <p:spPr>
          <a:xfrm>
            <a:off x="914400" y="7239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Are </a:t>
            </a:r>
            <a:r>
              <a:rPr lang="it-IT" sz="4000" b="1" dirty="0" err="1">
                <a:solidFill>
                  <a:schemeClr val="bg1"/>
                </a:solidFill>
              </a:rPr>
              <a:t>we</a:t>
            </a:r>
            <a:r>
              <a:rPr lang="it-IT" sz="4000" b="1" dirty="0">
                <a:solidFill>
                  <a:schemeClr val="bg1"/>
                </a:solidFill>
              </a:rPr>
              <a:t> selling the </a:t>
            </a:r>
            <a:r>
              <a:rPr lang="it-IT" sz="4000" b="1" dirty="0" err="1">
                <a:solidFill>
                  <a:schemeClr val="bg1"/>
                </a:solidFill>
              </a:rPr>
              <a:t>needed</a:t>
            </a:r>
            <a:r>
              <a:rPr lang="it-IT" sz="4000" b="1" dirty="0">
                <a:solidFill>
                  <a:schemeClr val="bg1"/>
                </a:solidFill>
              </a:rPr>
              <a:t> product? </a:t>
            </a:r>
          </a:p>
        </p:txBody>
      </p:sp>
    </p:spTree>
    <p:extLst>
      <p:ext uri="{BB962C8B-B14F-4D97-AF65-F5344CB8AC3E}">
        <p14:creationId xmlns:p14="http://schemas.microsoft.com/office/powerpoint/2010/main" val="92858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FEB2-5CFF-38CA-8459-7BC76C8D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81D8445-85BD-C2FC-505A-2CDA3B7DB4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48BC7D-E207-E91C-D2C8-F0F2475D9D4A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BFD4EF-9668-0892-8172-103555D41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214244"/>
            <a:ext cx="9395470" cy="9772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D0F0027-2020-5860-BA02-5481D3648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484" y="2118077"/>
            <a:ext cx="3731201" cy="4497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A3E4BE-FF7F-7ED0-B3B3-847C55019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7116" y="2575658"/>
            <a:ext cx="11784137" cy="64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1A1A2-65E5-80C1-0381-E189E108A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F2ABAF-3F42-12E4-2432-9A50F09A156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E4108D1-9AD4-6467-E288-325739F1554F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56403E-F0AB-4DBD-4C45-CD53DAEF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86528"/>
            <a:ext cx="6539455" cy="11746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99F70B-57A6-30FD-8B24-4FE4F2835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3049" y="1725203"/>
            <a:ext cx="5564047" cy="4973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FD6E0FC-1606-6210-F174-6DAF3E20E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031570"/>
            <a:ext cx="13742211" cy="58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A7B9-9989-1E3C-192F-A393CAD54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FF5DF9-5357-EF76-B758-98C8D287737A}"/>
              </a:ext>
            </a:extLst>
          </p:cNvPr>
          <p:cNvSpPr/>
          <p:nvPr/>
        </p:nvSpPr>
        <p:spPr>
          <a:xfrm>
            <a:off x="0" y="3408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it-IT" dirty="0">
                <a:effectLst/>
                <a:latin typeface="Helvetica" pitchFamily="2" charset="0"/>
              </a:rPr>
              <a:t>B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84B71C9-9EC4-327F-4BF8-E98D64479A61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9D899C-F0A9-B3F3-EA15-E83381C7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81" y="1298514"/>
            <a:ext cx="6796452" cy="13483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087E7E-A6AE-FFE1-9E89-DEC159629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4600" y="1950514"/>
            <a:ext cx="3098800" cy="571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E44126-F0D8-6E8A-E157-C4B247077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074" y="2769664"/>
            <a:ext cx="10668000" cy="67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6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D2CA3-9A88-AD56-359F-7091C9555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4AA728-970D-FF7D-B603-84460BF3992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83AB4CA-3E11-11F9-01E5-2F74624C8A6E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BBB7A3-3D47-8483-58BF-D915AD855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450833"/>
            <a:ext cx="7451475" cy="9060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62BC09-06C7-C133-4CA0-813C7D4BA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1740964"/>
            <a:ext cx="4239707" cy="44552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13AC42-4075-0592-CA26-71762EEEF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75" y="2395031"/>
            <a:ext cx="9753600" cy="70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CD8B13-05B1-868C-53C0-6939AFFDB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22769E-8C82-127A-E726-49D02A287A9B}"/>
              </a:ext>
            </a:extLst>
          </p:cNvPr>
          <p:cNvSpPr txBox="1"/>
          <p:nvPr/>
        </p:nvSpPr>
        <p:spPr>
          <a:xfrm>
            <a:off x="914400" y="7239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chemeClr val="bg1"/>
                </a:solidFill>
              </a:rPr>
              <a:t>Opportunities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6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B36D9-83CB-A827-2A54-5B8F1D54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D314B7-E366-5626-434A-60B61C9145A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51E33FB-25A0-C52D-7EF8-56CC2A3EF171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31997B-3E39-3E47-3AA5-230E0759B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695700"/>
            <a:ext cx="11345059" cy="16226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94756F-41C4-1577-1DE7-D3462E0F9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453" y="5143500"/>
            <a:ext cx="6286500" cy="698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0531CFC-EBDD-B9B9-A446-40B15FB85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3559" y="2943422"/>
            <a:ext cx="4749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76478-B6F9-449B-29B9-B4074ED11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67E66B6-C4D9-F0B4-DF6A-B79A27D8495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5D8A984-9F42-D12E-2648-5F75EC202E98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5389FA-C0D5-85FF-1AE4-1CC7A517E527}"/>
              </a:ext>
            </a:extLst>
          </p:cNvPr>
          <p:cNvSpPr txBox="1"/>
          <p:nvPr/>
        </p:nvSpPr>
        <p:spPr>
          <a:xfrm>
            <a:off x="2286000" y="2781300"/>
            <a:ext cx="1493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Integrate national/</a:t>
            </a:r>
            <a:r>
              <a:rPr lang="it-IT" sz="4400" dirty="0" err="1"/>
              <a:t>european</a:t>
            </a:r>
            <a:r>
              <a:rPr lang="it-IT" sz="4400" dirty="0"/>
              <a:t> data with </a:t>
            </a:r>
            <a:r>
              <a:rPr lang="it-IT" sz="4400" dirty="0" err="1"/>
              <a:t>nutritional</a:t>
            </a:r>
            <a:r>
              <a:rPr lang="it-IT" sz="4400" dirty="0"/>
              <a:t> information.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Reach out </a:t>
            </a:r>
            <a:r>
              <a:rPr lang="it-IT" sz="4400" dirty="0" err="1"/>
              <a:t>patients</a:t>
            </a:r>
            <a:r>
              <a:rPr lang="it-IT" sz="4400" dirty="0"/>
              <a:t> and </a:t>
            </a:r>
            <a:r>
              <a:rPr lang="it-IT" sz="4400" dirty="0" err="1"/>
              <a:t>lay</a:t>
            </a:r>
            <a:r>
              <a:rPr lang="it-IT" sz="4400" dirty="0"/>
              <a:t>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 err="1"/>
              <a:t>Define</a:t>
            </a:r>
            <a:r>
              <a:rPr lang="it-IT" sz="4400" dirty="0"/>
              <a:t> more </a:t>
            </a:r>
            <a:r>
              <a:rPr lang="it-IT" sz="4400" dirty="0" err="1"/>
              <a:t>appealing</a:t>
            </a:r>
            <a:r>
              <a:rPr lang="it-IT" sz="4400" dirty="0"/>
              <a:t> </a:t>
            </a:r>
            <a:r>
              <a:rPr lang="it-IT" sz="4400" dirty="0" err="1"/>
              <a:t>outcome</a:t>
            </a:r>
            <a:r>
              <a:rPr lang="it-IT" sz="4400" dirty="0"/>
              <a:t> </a:t>
            </a:r>
            <a:r>
              <a:rPr lang="it-IT" sz="4400" dirty="0" err="1"/>
              <a:t>measures</a:t>
            </a:r>
            <a:r>
              <a:rPr lang="it-IT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/>
              <a:t>Pilot studies </a:t>
            </a:r>
            <a:r>
              <a:rPr lang="it-IT" sz="4400" dirty="0" err="1"/>
              <a:t>assessing</a:t>
            </a:r>
            <a:r>
              <a:rPr lang="it-IT" sz="4400" dirty="0"/>
              <a:t> the long </a:t>
            </a:r>
            <a:r>
              <a:rPr lang="it-IT" sz="4400" dirty="0" err="1"/>
              <a:t>term</a:t>
            </a:r>
            <a:r>
              <a:rPr lang="it-IT" sz="4400" dirty="0"/>
              <a:t> </a:t>
            </a:r>
            <a:r>
              <a:rPr lang="it-IT" sz="4400" dirty="0" err="1"/>
              <a:t>efficacy</a:t>
            </a:r>
            <a:r>
              <a:rPr lang="it-IT" sz="4400" dirty="0"/>
              <a:t> of </a:t>
            </a:r>
            <a:r>
              <a:rPr lang="it-IT" sz="4400" dirty="0" err="1"/>
              <a:t>nutritional</a:t>
            </a:r>
            <a:r>
              <a:rPr lang="it-IT" sz="4400" dirty="0"/>
              <a:t> care on </a:t>
            </a:r>
            <a:r>
              <a:rPr lang="it-IT" sz="4400" dirty="0" err="1"/>
              <a:t>hospitalization</a:t>
            </a:r>
            <a:r>
              <a:rPr lang="it-IT" sz="4400" dirty="0"/>
              <a:t> and </a:t>
            </a:r>
            <a:r>
              <a:rPr lang="it-IT" sz="4400" dirty="0" err="1"/>
              <a:t>chronoc</a:t>
            </a:r>
            <a:r>
              <a:rPr lang="it-IT" sz="4400" dirty="0"/>
              <a:t> </a:t>
            </a:r>
            <a:r>
              <a:rPr lang="it-IT" sz="4400" dirty="0" err="1"/>
              <a:t>disease</a:t>
            </a:r>
            <a:r>
              <a:rPr lang="it-IT" sz="4400" dirty="0"/>
              <a:t> </a:t>
            </a:r>
            <a:r>
              <a:rPr lang="it-IT" sz="4400" dirty="0" err="1"/>
              <a:t>progression</a:t>
            </a:r>
            <a:r>
              <a:rPr lang="it-IT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2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magine 4" descr="Immagine che contiene aria aperta, nuvola, cielo, edificio&#10;&#10;Descrizione generata automaticamente">
            <a:extLst>
              <a:ext uri="{FF2B5EF4-FFF2-40B4-BE49-F238E27FC236}">
                <a16:creationId xmlns:a16="http://schemas.microsoft.com/office/drawing/2014/main" id="{205419A8-4DC9-A27F-DC0A-00B72D60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3428" cy="10287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D0B03F-BF3E-3824-BA01-AFC8BD59938E}"/>
              </a:ext>
            </a:extLst>
          </p:cNvPr>
          <p:cNvSpPr txBox="1"/>
          <p:nvPr/>
        </p:nvSpPr>
        <p:spPr>
          <a:xfrm>
            <a:off x="-2286" y="9114443"/>
            <a:ext cx="7445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it-IT" sz="2700" dirty="0">
                <a:solidFill>
                  <a:prstClr val="white"/>
                </a:solidFill>
                <a:latin typeface="Calibri" panose="020F0502020204030204"/>
              </a:rPr>
              <a:t>Francesco Borromini (1599-1667)</a:t>
            </a:r>
          </a:p>
          <a:p>
            <a:pPr defTabSz="1371600">
              <a:defRPr/>
            </a:pPr>
            <a:r>
              <a:rPr lang="it-IT" sz="2700" i="1" dirty="0">
                <a:solidFill>
                  <a:prstClr val="white"/>
                </a:solidFill>
                <a:latin typeface="Calibri" panose="020F0502020204030204"/>
              </a:rPr>
              <a:t>Sant’Ivo alla Sapienza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AD9D84-E88F-D319-B075-21834DB22B4B}"/>
              </a:ext>
            </a:extLst>
          </p:cNvPr>
          <p:cNvSpPr txBox="1"/>
          <p:nvPr/>
        </p:nvSpPr>
        <p:spPr>
          <a:xfrm>
            <a:off x="914400" y="72390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</a:rPr>
              <a:t>Thank </a:t>
            </a:r>
            <a:r>
              <a:rPr lang="it-IT" sz="4000" b="1" dirty="0" err="1">
                <a:solidFill>
                  <a:schemeClr val="bg1"/>
                </a:solidFill>
              </a:rPr>
              <a:t>you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9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5797F0-5A5C-94A4-D04A-27339439CDC3}"/>
              </a:ext>
            </a:extLst>
          </p:cNvPr>
          <p:cNvSpPr txBox="1"/>
          <p:nvPr/>
        </p:nvSpPr>
        <p:spPr>
          <a:xfrm>
            <a:off x="2209800" y="2881342"/>
            <a:ext cx="1592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EU Session: </a:t>
            </a:r>
            <a:r>
              <a:rPr lang="it-IT" sz="4000" b="1" dirty="0" err="1">
                <a:solidFill>
                  <a:srgbClr val="0070C0"/>
                </a:solidFill>
              </a:rPr>
              <a:t>Opportunities</a:t>
            </a:r>
            <a:r>
              <a:rPr lang="it-IT" sz="4000" b="1" dirty="0">
                <a:solidFill>
                  <a:srgbClr val="0070C0"/>
                </a:solidFill>
              </a:rPr>
              <a:t> for </a:t>
            </a:r>
            <a:r>
              <a:rPr lang="it-IT" sz="4000" b="1" dirty="0" err="1">
                <a:solidFill>
                  <a:srgbClr val="0070C0"/>
                </a:solidFill>
              </a:rPr>
              <a:t>Member</a:t>
            </a:r>
            <a:r>
              <a:rPr lang="it-IT" sz="4000" b="1" dirty="0">
                <a:solidFill>
                  <a:srgbClr val="0070C0"/>
                </a:solidFill>
              </a:rPr>
              <a:t> State Actions on </a:t>
            </a:r>
            <a:r>
              <a:rPr lang="it-IT" sz="4000" b="1" dirty="0" err="1">
                <a:solidFill>
                  <a:srgbClr val="0070C0"/>
                </a:solidFill>
              </a:rPr>
              <a:t>Nutritional</a:t>
            </a:r>
            <a:r>
              <a:rPr lang="it-IT" sz="4000" b="1" dirty="0">
                <a:solidFill>
                  <a:srgbClr val="0070C0"/>
                </a:solidFill>
              </a:rPr>
              <a:t> Care</a:t>
            </a:r>
          </a:p>
          <a:p>
            <a:pPr algn="ctr"/>
            <a:endParaRPr lang="it-IT" sz="4000" b="1" dirty="0">
              <a:solidFill>
                <a:srgbClr val="0070C0"/>
              </a:solidFill>
            </a:endParaRPr>
          </a:p>
          <a:p>
            <a:pPr algn="ctr"/>
            <a:endParaRPr lang="it-IT" sz="3200" b="1" dirty="0">
              <a:solidFill>
                <a:srgbClr val="0070C0"/>
              </a:solidFill>
            </a:endParaRPr>
          </a:p>
          <a:p>
            <a:pPr algn="ctr"/>
            <a:r>
              <a:rPr lang="it-IT" sz="4000" dirty="0" err="1"/>
              <a:t>Creating</a:t>
            </a:r>
            <a:r>
              <a:rPr lang="it-IT" sz="4000" dirty="0"/>
              <a:t> </a:t>
            </a:r>
            <a:r>
              <a:rPr lang="it-IT" sz="4000" dirty="0" err="1"/>
              <a:t>evidence</a:t>
            </a:r>
            <a:r>
              <a:rPr lang="it-IT" sz="4000" dirty="0"/>
              <a:t> to support clinical practice</a:t>
            </a:r>
          </a:p>
          <a:p>
            <a:pPr algn="ctr"/>
            <a:endParaRPr lang="it-IT" sz="4000" dirty="0"/>
          </a:p>
          <a:p>
            <a:pPr algn="ctr"/>
            <a:r>
              <a:rPr lang="it-IT" sz="3200" i="1" dirty="0"/>
              <a:t>Alessandro Laviano</a:t>
            </a:r>
          </a:p>
          <a:p>
            <a:pPr algn="ctr"/>
            <a:r>
              <a:rPr lang="it-IT" sz="3200" i="1" dirty="0"/>
              <a:t>Sapienza University, Rome, </a:t>
            </a:r>
            <a:r>
              <a:rPr lang="it-IT" sz="3200" i="1" dirty="0" err="1"/>
              <a:t>Italy</a:t>
            </a:r>
            <a:endParaRPr lang="it-IT" sz="3200" i="1" dirty="0"/>
          </a:p>
          <a:p>
            <a:pPr algn="ctr"/>
            <a:r>
              <a:rPr lang="it-IT" sz="3200" i="1" dirty="0"/>
              <a:t>alessandro.laviano@uniroma1.it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44A4-2819-AA95-084B-D71025E17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5295F4-1508-FAF8-FEE2-B27F9198722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44C0C52-B68E-1ED0-2687-8D88BD9E41AC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C643616-9A7D-4F6D-7EFE-8B743448612A}"/>
              </a:ext>
            </a:extLst>
          </p:cNvPr>
          <p:cNvSpPr txBox="1">
            <a:spLocks/>
          </p:cNvSpPr>
          <p:nvPr/>
        </p:nvSpPr>
        <p:spPr bwMode="auto">
          <a:xfrm>
            <a:off x="2197440" y="2057400"/>
            <a:ext cx="10079567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8224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2243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it-IT" sz="5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disclosures</a:t>
            </a:r>
            <a:endParaRPr lang="it-IT" sz="5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59DC563-7E7E-3E50-5CD0-1268A3D7E139}"/>
              </a:ext>
            </a:extLst>
          </p:cNvPr>
          <p:cNvSpPr txBox="1">
            <a:spLocks/>
          </p:cNvSpPr>
          <p:nvPr/>
        </p:nvSpPr>
        <p:spPr bwMode="auto">
          <a:xfrm>
            <a:off x="2197440" y="3771900"/>
            <a:ext cx="1548096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082748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6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641534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Honoraria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lectures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industry-sponsored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Board of Directors, Danone Nutricia Campus.</a:t>
            </a:r>
          </a:p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Consultant for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nutrition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industries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5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magine 2" descr="Immagine che contiene natura, cielo, grotta, notte&#10;&#10;Il contenuto generato dall'IA potrebbe non essere corretto.">
            <a:extLst>
              <a:ext uri="{FF2B5EF4-FFF2-40B4-BE49-F238E27FC236}">
                <a16:creationId xmlns:a16="http://schemas.microsoft.com/office/drawing/2014/main" id="{B3E344F5-AEAC-37BD-C98D-E655B03B3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" b="9062"/>
          <a:stretch/>
        </p:blipFill>
        <p:spPr>
          <a:xfrm>
            <a:off x="30" y="1923"/>
            <a:ext cx="18287970" cy="1028507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E4C51B-4A2D-1B37-8A17-9129FDE08FEB}"/>
              </a:ext>
            </a:extLst>
          </p:cNvPr>
          <p:cNvSpPr txBox="1"/>
          <p:nvPr/>
        </p:nvSpPr>
        <p:spPr>
          <a:xfrm>
            <a:off x="914400" y="7239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chemeClr val="bg1"/>
                </a:solidFill>
              </a:rPr>
              <a:t>Is</a:t>
            </a:r>
            <a:r>
              <a:rPr lang="it-IT" sz="4000" b="1" dirty="0">
                <a:solidFill>
                  <a:schemeClr val="bg1"/>
                </a:solidFill>
              </a:rPr>
              <a:t> </a:t>
            </a:r>
            <a:r>
              <a:rPr lang="it-IT" sz="4000" b="1" dirty="0" err="1">
                <a:solidFill>
                  <a:schemeClr val="bg1"/>
                </a:solidFill>
              </a:rPr>
              <a:t>nutrition</a:t>
            </a:r>
            <a:r>
              <a:rPr lang="it-IT" sz="4000" b="1" dirty="0">
                <a:solidFill>
                  <a:schemeClr val="bg1"/>
                </a:solidFill>
              </a:rPr>
              <a:t> the </a:t>
            </a:r>
            <a:r>
              <a:rPr lang="it-IT" sz="4000" b="1" dirty="0" err="1">
                <a:solidFill>
                  <a:schemeClr val="bg1"/>
                </a:solidFill>
              </a:rPr>
              <a:t>only</a:t>
            </a:r>
            <a:r>
              <a:rPr lang="it-IT" sz="4000" b="1" dirty="0">
                <a:solidFill>
                  <a:schemeClr val="bg1"/>
                </a:solidFill>
              </a:rPr>
              <a:t> «ugly </a:t>
            </a:r>
            <a:r>
              <a:rPr lang="it-IT" sz="4000" b="1" dirty="0" err="1">
                <a:solidFill>
                  <a:schemeClr val="bg1"/>
                </a:solidFill>
              </a:rPr>
              <a:t>duckling</a:t>
            </a:r>
            <a:r>
              <a:rPr lang="it-IT" sz="4000" b="1" dirty="0">
                <a:solidFill>
                  <a:schemeClr val="bg1"/>
                </a:solidFill>
              </a:rPr>
              <a:t>»? </a:t>
            </a:r>
          </a:p>
        </p:txBody>
      </p:sp>
    </p:spTree>
    <p:extLst>
      <p:ext uri="{BB962C8B-B14F-4D97-AF65-F5344CB8AC3E}">
        <p14:creationId xmlns:p14="http://schemas.microsoft.com/office/powerpoint/2010/main" val="259855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C543-CBB4-DD55-638E-DB09A3FF7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A77B59-ADA8-DEE0-DA47-BC64B49B92A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713CB03-6167-87BE-5C3A-1854F74DEB64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26EF1E-7F41-F512-B1C1-E4F96548B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099" y="2035342"/>
            <a:ext cx="11186962" cy="69819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EE5374F-85A0-5E4B-0D49-B6BD2D022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099" y="2540391"/>
            <a:ext cx="7177901" cy="6981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1C6539-F580-9DDF-4101-BC60342FE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5910" y="2134352"/>
            <a:ext cx="4398646" cy="4651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4336B6-896E-8954-AF4A-37EFDC6FBE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3837216"/>
            <a:ext cx="14341140" cy="50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9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549F-F0FE-A1D1-2EFE-4EC9A45A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0B81F5-454D-8A1F-3773-BF50DFC419B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E86C93F-6B41-6572-42C3-A545676D2C00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07A076-D5FC-2CD7-A23B-8859C035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489309"/>
            <a:ext cx="6953966" cy="8670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6B46DA-8E25-C2E4-0451-FB0DDDEE2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147" y="2356387"/>
            <a:ext cx="4033041" cy="4299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5733E3D-B441-B927-7689-B11DDF731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21228"/>
            <a:ext cx="13275594" cy="54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6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A0E30-7327-BB22-406B-B3244E5E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76B97F-1EA5-4DA6-5F4E-E9F8958EEA7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D759084-C67A-48A0-628E-9924D47C9273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41C8CE-F437-BCE3-C3CB-2E021F860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943100"/>
            <a:ext cx="7772400" cy="13009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A2814AA-1145-7454-F216-67558B81E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0772" y="2396712"/>
            <a:ext cx="4051300" cy="3937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3F2217-4A40-0D49-7D4C-1AE90FDDA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177" y="4909507"/>
            <a:ext cx="15684354" cy="33001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99C3C2-DA32-93A7-838C-FF2BCFC6F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326" y="8841026"/>
            <a:ext cx="6032056" cy="59137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A36B080-6D7C-1B89-012A-0AED59F8F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3339933"/>
            <a:ext cx="6489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8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40C0B-908B-899A-FA27-F304B3D7F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57537D-C8E6-ACBA-3F9C-A88862252D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B5D989D-ED7D-FAE8-3051-A6168C4160CE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E3C554-FBEE-653A-FFD9-E1F7569D5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011" y="1108454"/>
            <a:ext cx="6248400" cy="18953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03B4552-E9AE-669F-F842-7F7E4A79C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011" y="3021879"/>
            <a:ext cx="6248400" cy="5349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8CD44C-1B59-6A42-7ACF-FEA5BD0D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9422" y="1724972"/>
            <a:ext cx="1944563" cy="10314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9CDFF71-5E6D-C397-F53C-24AD46471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6633" y="2578636"/>
            <a:ext cx="6134100" cy="3556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73196E4-0121-FD65-3605-9B90B487E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3526727"/>
            <a:ext cx="9060746" cy="66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45BC4-245E-8C6E-9BC5-7C49A99EE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0A92C04-FEBE-FF1E-B006-71C62D65A0B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AB57D4F-6954-13BD-7973-628E605109DD}"/>
              </a:ext>
            </a:extLst>
          </p:cNvPr>
          <p:cNvSpPr/>
          <p:nvPr/>
        </p:nvSpPr>
        <p:spPr>
          <a:xfrm>
            <a:off x="12277007" y="354536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43E9B9-AD0D-3E92-BC24-B7C1D189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702864"/>
            <a:ext cx="9222184" cy="10535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D8CF809-D1CE-8C81-C082-072DD65E0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756436"/>
            <a:ext cx="7772400" cy="5987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45DA5B2-4C03-FA30-F96C-FBFDBF6CF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486227"/>
            <a:ext cx="11734800" cy="66697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CCBE9AF-0501-DDBB-4EAE-33A1BED21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9422" y="1724972"/>
            <a:ext cx="1944563" cy="10314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E3393C8-5EFB-B897-B724-F869A9527F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2224" y="2519129"/>
            <a:ext cx="5981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7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123</Words>
  <Application>Microsoft Macintosh PowerPoint</Application>
  <PresentationFormat>Personalizzato</PresentationFormat>
  <Paragraphs>24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Calibri Light</vt:lpstr>
      <vt:lpstr>Aptos</vt:lpstr>
      <vt:lpstr>Arial</vt:lpstr>
      <vt:lpstr>Helvetica</vt:lpstr>
      <vt:lpstr>Calibri</vt:lpstr>
      <vt:lpstr>Office Theme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ONCA Athens 2025.pptx</dc:title>
  <cp:lastModifiedBy>Alessandro Laviano</cp:lastModifiedBy>
  <cp:revision>7</cp:revision>
  <dcterms:created xsi:type="dcterms:W3CDTF">2006-08-16T00:00:00Z</dcterms:created>
  <dcterms:modified xsi:type="dcterms:W3CDTF">2025-05-04T14:39:01Z</dcterms:modified>
  <dc:identifier>DAGlWnBGCG8</dc:identifier>
</cp:coreProperties>
</file>