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78" r:id="rId3"/>
    <p:sldId id="2145706818" r:id="rId4"/>
    <p:sldId id="285" r:id="rId5"/>
    <p:sldId id="287" r:id="rId6"/>
    <p:sldId id="2145706826" r:id="rId7"/>
    <p:sldId id="2145706819" r:id="rId8"/>
    <p:sldId id="2145706820" r:id="rId9"/>
    <p:sldId id="2145706814" r:id="rId10"/>
    <p:sldId id="2145706817" r:id="rId11"/>
    <p:sldId id="2145706821" r:id="rId12"/>
    <p:sldId id="2145706822" r:id="rId13"/>
    <p:sldId id="2145706823" r:id="rId14"/>
    <p:sldId id="2145706824" r:id="rId15"/>
    <p:sldId id="2145706813" r:id="rId16"/>
    <p:sldId id="2145706812" r:id="rId17"/>
    <p:sldId id="2145706827" r:id="rId18"/>
    <p:sldId id="2145706825" r:id="rId19"/>
    <p:sldId id="288" r:id="rId20"/>
    <p:sldId id="2145706808" r:id="rId21"/>
    <p:sldId id="2145706815" r:id="rId22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397A0D-6A75-46FF-D2F4-66839891BF9D}" name="Charlotte Maule" initials="CM" userId="S::charlottemaule@anthem-pr.com::661e48ab-c9da-4465-8f2e-327875316762" providerId="AD"/>
  <p188:author id="{8A6C5347-C0D6-91AA-50C2-1D3567FBD18C}" name="Camilla Wakeford" initials="A" userId="Camilla Wakeford" providerId="None"/>
  <p188:author id="{022E615B-06BB-2772-3745-098E9C73917A}" name="Joost Wesseling" initials="JW" userId="426a2a75ddaa792b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50"/>
    <p:restoredTop sz="88163"/>
  </p:normalViewPr>
  <p:slideViewPr>
    <p:cSldViewPr>
      <p:cViewPr varScale="1">
        <p:scale>
          <a:sx n="112" d="100"/>
          <a:sy n="112" d="100"/>
        </p:scale>
        <p:origin x="952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AE5A8-E181-A744-A542-8E590D256AFF}" type="datetimeFigureOut">
              <a:rPr lang="en-US" smtClean="0"/>
              <a:t>5/3/25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902466-3A0D-CA4B-829C-2173B8A264C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914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FF124-A738-FEC3-163C-54A7F698D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817597-EFC4-BF5E-CDF0-2526738367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B1B35F-38E3-2A0A-55EE-5EFC1E48D9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0B4E8-8885-42D0-A3ED-4D9170BE52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02466-3A0D-CA4B-829C-2173B8A264C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985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1D230-F028-56E0-0831-391BC5388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1864B2-A3B0-A4C1-8875-F871F7499D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55407B-9F9B-19DF-2EE5-9078BE177D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88F335-55FC-AEA8-2A31-B06461EAD7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02466-3A0D-CA4B-829C-2173B8A264C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447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FCE29-8F21-B4CB-7C3F-67A52BB12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1173F6-755F-14C0-9F20-55EC88AF2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4B8422-200C-936A-6E72-A67E55829F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0A514-CB24-10BE-19A0-4338B7989E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02466-3A0D-CA4B-829C-2173B8A264C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033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2A891-0894-6805-DCE8-FD085BB96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1322DC-E80E-027C-AF35-84D6E6D5AB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313551-E01C-5BF7-5881-45C55221E2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828B2-C944-2F17-00D8-F4AE95CF95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02466-3A0D-CA4B-829C-2173B8A264C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569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A6CDA-63FE-F0CA-35C2-5B8C71373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767176-76D4-8177-ED9E-42029BE30A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70FBEE-908C-817C-D23A-C03F9C08BE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27B5E0-42CD-7D7F-6AF9-F31C70706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02466-3A0D-CA4B-829C-2173B8A264C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032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B4264-907F-AB94-7054-9409BA194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D8EC40-3430-8875-D1F5-DBF9CB8B9A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5BDE1D-70E5-8D70-AF5A-E5B48D33FD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CB94B-FE15-0E43-0D05-64209B25C7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02466-3A0D-CA4B-829C-2173B8A264C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618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0FF73-9E94-C431-270D-78B0F683B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D6C163-8372-20E1-8ABF-B22CFBD926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B9F6F9-55C1-94EE-E90A-0C57C18804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A95DB-76E5-D2DA-FF91-F57E84F11B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02466-3A0D-CA4B-829C-2173B8A264C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174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8D4B7-B3D7-1E78-CFD9-548861D2E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AD6A6B-CD31-7268-07A0-8C480CC718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70A7EB-2854-1A57-1687-FA4E325F6E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8D24D-A487-0854-AFD1-A1FF22A986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02466-3A0D-CA4B-829C-2173B8A264C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539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648AD-68FD-D87D-7D97-40F93EC1E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17D545-A603-BC41-6BA6-827C7693AB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9A9E36-785B-AAA0-C147-59B8E3E730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75281-6DBB-4D3B-7C9E-667CF53622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02466-3A0D-CA4B-829C-2173B8A264C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570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11E6F-93B2-BC83-9371-96A42F7F3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009AEF-D3D2-3B92-9159-21C6EFFB05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CA4735-4AF1-17C6-430D-E0CF630570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310DF-3D52-2F39-2891-B10D7CBE3A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02466-3A0D-CA4B-829C-2173B8A264C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9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g object 17"/>
          <p:cNvSpPr/>
          <p:nvPr/>
        </p:nvSpPr>
        <p:spPr>
          <a:xfrm>
            <a:off x="9261677" y="6047214"/>
            <a:ext cx="246379" cy="588010"/>
          </a:xfrm>
          <a:custGeom>
            <a:avLst/>
            <a:gdLst/>
            <a:ahLst/>
            <a:cxnLst/>
            <a:rect l="l" t="t" r="r" b="b"/>
            <a:pathLst>
              <a:path w="246379" h="588009">
                <a:moveTo>
                  <a:pt x="122897" y="0"/>
                </a:moveTo>
                <a:lnTo>
                  <a:pt x="80616" y="48021"/>
                </a:lnTo>
                <a:lnTo>
                  <a:pt x="57326" y="84611"/>
                </a:lnTo>
                <a:lnTo>
                  <a:pt x="35470" y="128959"/>
                </a:lnTo>
                <a:lnTo>
                  <a:pt x="17197" y="180593"/>
                </a:lnTo>
                <a:lnTo>
                  <a:pt x="4657" y="239042"/>
                </a:lnTo>
                <a:lnTo>
                  <a:pt x="0" y="303834"/>
                </a:lnTo>
                <a:lnTo>
                  <a:pt x="4657" y="367871"/>
                </a:lnTo>
                <a:lnTo>
                  <a:pt x="17197" y="424274"/>
                </a:lnTo>
                <a:lnTo>
                  <a:pt x="35470" y="472925"/>
                </a:lnTo>
                <a:lnTo>
                  <a:pt x="57326" y="513703"/>
                </a:lnTo>
                <a:lnTo>
                  <a:pt x="80616" y="546489"/>
                </a:lnTo>
                <a:lnTo>
                  <a:pt x="122897" y="587603"/>
                </a:lnTo>
                <a:lnTo>
                  <a:pt x="142605" y="571162"/>
                </a:lnTo>
                <a:lnTo>
                  <a:pt x="188469" y="513703"/>
                </a:lnTo>
                <a:lnTo>
                  <a:pt x="210325" y="472925"/>
                </a:lnTo>
                <a:lnTo>
                  <a:pt x="228598" y="424274"/>
                </a:lnTo>
                <a:lnTo>
                  <a:pt x="241138" y="367871"/>
                </a:lnTo>
                <a:lnTo>
                  <a:pt x="245795" y="303834"/>
                </a:lnTo>
                <a:lnTo>
                  <a:pt x="241138" y="239042"/>
                </a:lnTo>
                <a:lnTo>
                  <a:pt x="228598" y="180593"/>
                </a:lnTo>
                <a:lnTo>
                  <a:pt x="210325" y="128959"/>
                </a:lnTo>
                <a:lnTo>
                  <a:pt x="188469" y="84611"/>
                </a:lnTo>
                <a:lnTo>
                  <a:pt x="165179" y="48021"/>
                </a:lnTo>
                <a:lnTo>
                  <a:pt x="122897" y="0"/>
                </a:lnTo>
                <a:close/>
              </a:path>
            </a:pathLst>
          </a:custGeom>
          <a:solidFill>
            <a:srgbClr val="FFFD7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g object 18"/>
          <p:cNvSpPr/>
          <p:nvPr/>
        </p:nvSpPr>
        <p:spPr>
          <a:xfrm>
            <a:off x="9418866" y="6047214"/>
            <a:ext cx="246379" cy="588010"/>
          </a:xfrm>
          <a:custGeom>
            <a:avLst/>
            <a:gdLst/>
            <a:ahLst/>
            <a:cxnLst/>
            <a:rect l="l" t="t" r="r" b="b"/>
            <a:pathLst>
              <a:path w="246379" h="588009">
                <a:moveTo>
                  <a:pt x="122897" y="0"/>
                </a:moveTo>
                <a:lnTo>
                  <a:pt x="80616" y="48021"/>
                </a:lnTo>
                <a:lnTo>
                  <a:pt x="57326" y="84611"/>
                </a:lnTo>
                <a:lnTo>
                  <a:pt x="35470" y="128959"/>
                </a:lnTo>
                <a:lnTo>
                  <a:pt x="17197" y="180593"/>
                </a:lnTo>
                <a:lnTo>
                  <a:pt x="4657" y="239042"/>
                </a:lnTo>
                <a:lnTo>
                  <a:pt x="0" y="303834"/>
                </a:lnTo>
                <a:lnTo>
                  <a:pt x="4657" y="367871"/>
                </a:lnTo>
                <a:lnTo>
                  <a:pt x="17197" y="424274"/>
                </a:lnTo>
                <a:lnTo>
                  <a:pt x="35470" y="472925"/>
                </a:lnTo>
                <a:lnTo>
                  <a:pt x="57326" y="513703"/>
                </a:lnTo>
                <a:lnTo>
                  <a:pt x="80616" y="546489"/>
                </a:lnTo>
                <a:lnTo>
                  <a:pt x="122897" y="587603"/>
                </a:lnTo>
                <a:lnTo>
                  <a:pt x="142605" y="571162"/>
                </a:lnTo>
                <a:lnTo>
                  <a:pt x="188469" y="513703"/>
                </a:lnTo>
                <a:lnTo>
                  <a:pt x="210325" y="472925"/>
                </a:lnTo>
                <a:lnTo>
                  <a:pt x="228598" y="424274"/>
                </a:lnTo>
                <a:lnTo>
                  <a:pt x="241138" y="367871"/>
                </a:lnTo>
                <a:lnTo>
                  <a:pt x="245795" y="303834"/>
                </a:lnTo>
                <a:lnTo>
                  <a:pt x="241138" y="239042"/>
                </a:lnTo>
                <a:lnTo>
                  <a:pt x="228598" y="180593"/>
                </a:lnTo>
                <a:lnTo>
                  <a:pt x="210325" y="128959"/>
                </a:lnTo>
                <a:lnTo>
                  <a:pt x="188469" y="84611"/>
                </a:lnTo>
                <a:lnTo>
                  <a:pt x="165179" y="48021"/>
                </a:lnTo>
                <a:lnTo>
                  <a:pt x="122897" y="0"/>
                </a:lnTo>
                <a:close/>
              </a:path>
            </a:pathLst>
          </a:custGeom>
          <a:solidFill>
            <a:srgbClr val="D6DC4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bg object 19"/>
          <p:cNvSpPr/>
          <p:nvPr/>
        </p:nvSpPr>
        <p:spPr>
          <a:xfrm>
            <a:off x="9576056" y="6047214"/>
            <a:ext cx="246379" cy="588010"/>
          </a:xfrm>
          <a:custGeom>
            <a:avLst/>
            <a:gdLst/>
            <a:ahLst/>
            <a:cxnLst/>
            <a:rect l="l" t="t" r="r" b="b"/>
            <a:pathLst>
              <a:path w="246379" h="588009">
                <a:moveTo>
                  <a:pt x="122897" y="0"/>
                </a:moveTo>
                <a:lnTo>
                  <a:pt x="80616" y="48021"/>
                </a:lnTo>
                <a:lnTo>
                  <a:pt x="57326" y="84611"/>
                </a:lnTo>
                <a:lnTo>
                  <a:pt x="35470" y="128959"/>
                </a:lnTo>
                <a:lnTo>
                  <a:pt x="17197" y="180593"/>
                </a:lnTo>
                <a:lnTo>
                  <a:pt x="4657" y="239042"/>
                </a:lnTo>
                <a:lnTo>
                  <a:pt x="0" y="303834"/>
                </a:lnTo>
                <a:lnTo>
                  <a:pt x="4657" y="367871"/>
                </a:lnTo>
                <a:lnTo>
                  <a:pt x="17197" y="424274"/>
                </a:lnTo>
                <a:lnTo>
                  <a:pt x="35470" y="472925"/>
                </a:lnTo>
                <a:lnTo>
                  <a:pt x="57326" y="513703"/>
                </a:lnTo>
                <a:lnTo>
                  <a:pt x="80616" y="546489"/>
                </a:lnTo>
                <a:lnTo>
                  <a:pt x="122897" y="587603"/>
                </a:lnTo>
                <a:lnTo>
                  <a:pt x="142605" y="571162"/>
                </a:lnTo>
                <a:lnTo>
                  <a:pt x="188469" y="513703"/>
                </a:lnTo>
                <a:lnTo>
                  <a:pt x="210325" y="472925"/>
                </a:lnTo>
                <a:lnTo>
                  <a:pt x="228598" y="424274"/>
                </a:lnTo>
                <a:lnTo>
                  <a:pt x="241138" y="367871"/>
                </a:lnTo>
                <a:lnTo>
                  <a:pt x="245795" y="303834"/>
                </a:lnTo>
                <a:lnTo>
                  <a:pt x="241138" y="239042"/>
                </a:lnTo>
                <a:lnTo>
                  <a:pt x="228598" y="180593"/>
                </a:lnTo>
                <a:lnTo>
                  <a:pt x="210325" y="128959"/>
                </a:lnTo>
                <a:lnTo>
                  <a:pt x="188469" y="84611"/>
                </a:lnTo>
                <a:lnTo>
                  <a:pt x="165179" y="48021"/>
                </a:lnTo>
                <a:lnTo>
                  <a:pt x="122897" y="0"/>
                </a:lnTo>
                <a:close/>
              </a:path>
            </a:pathLst>
          </a:custGeom>
          <a:solidFill>
            <a:srgbClr val="55BB4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0" name="bg 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13682" y="6171586"/>
            <a:ext cx="1834409" cy="34191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72153" y="1773428"/>
            <a:ext cx="5133975" cy="1565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5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‹N°›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75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‹N°›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5/3/25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‹N°›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5/3/25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‹N°›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5/3/25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‹N°›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2140" y="352044"/>
            <a:ext cx="10828464" cy="1092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26746" y="1642364"/>
            <a:ext cx="10506075" cy="24974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5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‹N°›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 descr="Afbeelding met tekst, Lettertype, schermopname, Elektrisch blauw  Door AI gegenereerde inhoud is mogelijk onjuist.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9916525" y="5592841"/>
            <a:ext cx="2172013" cy="771503"/>
            <a:chOff x="0" y="0"/>
            <a:chExt cx="858079" cy="3047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58079" cy="304791"/>
            </a:xfrm>
            <a:custGeom>
              <a:avLst/>
              <a:gdLst/>
              <a:ahLst/>
              <a:cxnLst/>
              <a:rect l="l" t="t" r="r" b="b"/>
              <a:pathLst>
                <a:path w="858079" h="304791">
                  <a:moveTo>
                    <a:pt x="0" y="0"/>
                  </a:moveTo>
                  <a:lnTo>
                    <a:pt x="858079" y="0"/>
                  </a:lnTo>
                  <a:lnTo>
                    <a:pt x="858079" y="304791"/>
                  </a:lnTo>
                  <a:lnTo>
                    <a:pt x="0" y="3047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58079" cy="34289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045239" y="5592841"/>
            <a:ext cx="1914585" cy="628245"/>
          </a:xfrm>
          <a:custGeom>
            <a:avLst/>
            <a:gdLst/>
            <a:ahLst/>
            <a:cxnLst/>
            <a:rect l="l" t="t" r="r" b="b"/>
            <a:pathLst>
              <a:path w="2871878" h="942367">
                <a:moveTo>
                  <a:pt x="0" y="0"/>
                </a:moveTo>
                <a:lnTo>
                  <a:pt x="2871878" y="0"/>
                </a:lnTo>
                <a:lnTo>
                  <a:pt x="2871878" y="942367"/>
                </a:lnTo>
                <a:lnTo>
                  <a:pt x="0" y="9423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71F5C-409A-60EA-75F0-525A3FA76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50353B9-CCD6-01CB-C3F9-D1C370EF7F63}"/>
              </a:ext>
            </a:extLst>
          </p:cNvPr>
          <p:cNvSpPr txBox="1"/>
          <p:nvPr/>
        </p:nvSpPr>
        <p:spPr>
          <a:xfrm>
            <a:off x="254000" y="381000"/>
            <a:ext cx="820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latin typeface="+mj-lt"/>
              </a:rPr>
              <a:t>MANIFESTO</a:t>
            </a:r>
            <a:r>
              <a:rPr lang="en-US" sz="28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b="1" dirty="0">
                <a:solidFill>
                  <a:schemeClr val="accent3"/>
                </a:solidFill>
                <a:latin typeface="+mj-lt"/>
              </a:rPr>
              <a:t>RECOMMENDATIONS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46729A7-9042-C20A-94CA-2E91D05DF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727" y="228600"/>
            <a:ext cx="1415473" cy="102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E016F96E-E9A8-73FC-CE53-74EBB55BA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010" y="6172200"/>
            <a:ext cx="1415473" cy="605872"/>
          </a:xfrm>
          <a:prstGeom prst="rect">
            <a:avLst/>
          </a:prstGeom>
        </p:spPr>
      </p:pic>
      <p:pic>
        <p:nvPicPr>
          <p:cNvPr id="3" name="Image 2" descr="Une image contenant texte, capture d’écran, Police, menu&#10;&#10;Le contenu généré par l’IA peut être incorrect.">
            <a:extLst>
              <a:ext uri="{FF2B5EF4-FFF2-40B4-BE49-F238E27FC236}">
                <a16:creationId xmlns:a16="http://schemas.microsoft.com/office/drawing/2014/main" id="{3F08DBA7-E2E6-426E-0634-22B287AA55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402"/>
            <a:ext cx="12212342" cy="47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15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90E5A-DB19-912E-8AA5-10FAD7B21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31E5DFEB-1FFC-504B-130D-FE510C104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727" y="228600"/>
            <a:ext cx="1415473" cy="102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71A464A9-ADE2-E9AC-A1A3-E790C29C3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010" y="6172200"/>
            <a:ext cx="1415473" cy="605872"/>
          </a:xfrm>
          <a:prstGeom prst="rect">
            <a:avLst/>
          </a:prstGeom>
        </p:spPr>
      </p:pic>
      <p:pic>
        <p:nvPicPr>
          <p:cNvPr id="3" name="Image 2" descr="Une image contenant texte, capture d’écran, Police, menu&#10;&#10;Le contenu généré par l’IA peut être incorrect.">
            <a:extLst>
              <a:ext uri="{FF2B5EF4-FFF2-40B4-BE49-F238E27FC236}">
                <a16:creationId xmlns:a16="http://schemas.microsoft.com/office/drawing/2014/main" id="{32BBC2A4-0D1C-84B3-6E68-0E6E51DA3C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14"/>
          <a:stretch/>
        </p:blipFill>
        <p:spPr>
          <a:xfrm>
            <a:off x="329517" y="278968"/>
            <a:ext cx="3711636" cy="6300063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316B9629-943B-51B4-BCAA-5476859E13FA}"/>
              </a:ext>
            </a:extLst>
          </p:cNvPr>
          <p:cNvSpPr txBox="1"/>
          <p:nvPr/>
        </p:nvSpPr>
        <p:spPr>
          <a:xfrm>
            <a:off x="4495800" y="2551836"/>
            <a:ext cx="42828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/>
                </a:solidFill>
                <a:latin typeface="+mj-lt"/>
              </a:rPr>
              <a:t>FEEDBACK, BRAINSTORM </a:t>
            </a:r>
          </a:p>
          <a:p>
            <a:r>
              <a:rPr lang="en-US" sz="3600" b="1" dirty="0">
                <a:solidFill>
                  <a:schemeClr val="bg1"/>
                </a:solidFill>
                <a:latin typeface="+mj-lt"/>
              </a:rPr>
              <a:t>AND DISCUSSION</a:t>
            </a:r>
          </a:p>
        </p:txBody>
      </p:sp>
    </p:spTree>
    <p:extLst>
      <p:ext uri="{BB962C8B-B14F-4D97-AF65-F5344CB8AC3E}">
        <p14:creationId xmlns:p14="http://schemas.microsoft.com/office/powerpoint/2010/main" val="2071034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42459-DEDB-7934-42FA-48D2EA5DD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C4557525-B2A0-5561-DE35-27E38AA23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727" y="228600"/>
            <a:ext cx="1415473" cy="102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9574AABD-A686-0688-C1B0-29CFEFCED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010" y="6172200"/>
            <a:ext cx="1415473" cy="605872"/>
          </a:xfrm>
          <a:prstGeom prst="rect">
            <a:avLst/>
          </a:prstGeom>
        </p:spPr>
      </p:pic>
      <p:pic>
        <p:nvPicPr>
          <p:cNvPr id="3" name="Image 2" descr="Une image contenant texte, capture d’écran, Police, menu&#10;&#10;Le contenu généré par l’IA peut être incorrect.">
            <a:extLst>
              <a:ext uri="{FF2B5EF4-FFF2-40B4-BE49-F238E27FC236}">
                <a16:creationId xmlns:a16="http://schemas.microsoft.com/office/drawing/2014/main" id="{99AADB50-2638-8534-C769-EF4A47672F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7" r="53827"/>
          <a:stretch/>
        </p:blipFill>
        <p:spPr>
          <a:xfrm>
            <a:off x="2286000" y="367500"/>
            <a:ext cx="3607320" cy="6123000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AA8FF4D5-BE53-D159-281E-89101303F967}"/>
              </a:ext>
            </a:extLst>
          </p:cNvPr>
          <p:cNvSpPr txBox="1"/>
          <p:nvPr/>
        </p:nvSpPr>
        <p:spPr>
          <a:xfrm>
            <a:off x="6164195" y="2362200"/>
            <a:ext cx="42828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latin typeface="+mj-lt"/>
              </a:rPr>
              <a:t>FEEDBACK, BRAINSTORM </a:t>
            </a:r>
          </a:p>
          <a:p>
            <a:r>
              <a:rPr lang="en-US" sz="3600" b="1" dirty="0">
                <a:solidFill>
                  <a:schemeClr val="bg1"/>
                </a:solidFill>
                <a:latin typeface="+mj-lt"/>
              </a:rPr>
              <a:t>AND DISCUSSION</a:t>
            </a:r>
          </a:p>
        </p:txBody>
      </p:sp>
    </p:spTree>
    <p:extLst>
      <p:ext uri="{BB962C8B-B14F-4D97-AF65-F5344CB8AC3E}">
        <p14:creationId xmlns:p14="http://schemas.microsoft.com/office/powerpoint/2010/main" val="3763221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2A765-8439-EA40-DDCD-53EE607FB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B287E3C1-521E-3E39-C03D-DAD20B675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727" y="228600"/>
            <a:ext cx="1415473" cy="102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5F6F381C-8413-4635-B557-C12378F26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010" y="6172200"/>
            <a:ext cx="1415473" cy="605872"/>
          </a:xfrm>
          <a:prstGeom prst="rect">
            <a:avLst/>
          </a:prstGeom>
        </p:spPr>
      </p:pic>
      <p:pic>
        <p:nvPicPr>
          <p:cNvPr id="3" name="Image 2" descr="Une image contenant texte, capture d’écran, Police, menu&#10;&#10;Le contenu généré par l’IA peut être incorrect.">
            <a:extLst>
              <a:ext uri="{FF2B5EF4-FFF2-40B4-BE49-F238E27FC236}">
                <a16:creationId xmlns:a16="http://schemas.microsoft.com/office/drawing/2014/main" id="{5B04F455-FEBA-67D9-C9AC-44534639C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9" r="31365"/>
          <a:stretch/>
        </p:blipFill>
        <p:spPr>
          <a:xfrm>
            <a:off x="3893127" y="77063"/>
            <a:ext cx="3815877" cy="6477000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BC657ADF-519D-D10E-732B-8292BD9A6DE2}"/>
              </a:ext>
            </a:extLst>
          </p:cNvPr>
          <p:cNvSpPr txBox="1"/>
          <p:nvPr/>
        </p:nvSpPr>
        <p:spPr>
          <a:xfrm>
            <a:off x="200892" y="2438400"/>
            <a:ext cx="36575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accent3"/>
                </a:solidFill>
                <a:latin typeface="+mj-lt"/>
              </a:rPr>
              <a:t>FEEDBACK, BRAINSTORM </a:t>
            </a:r>
          </a:p>
          <a:p>
            <a:pPr algn="r"/>
            <a:r>
              <a:rPr lang="en-US" sz="3600" b="1" dirty="0">
                <a:solidFill>
                  <a:schemeClr val="bg1"/>
                </a:solidFill>
                <a:latin typeface="+mj-lt"/>
              </a:rPr>
              <a:t>AND DISCUSSION</a:t>
            </a:r>
          </a:p>
        </p:txBody>
      </p:sp>
    </p:spTree>
    <p:extLst>
      <p:ext uri="{BB962C8B-B14F-4D97-AF65-F5344CB8AC3E}">
        <p14:creationId xmlns:p14="http://schemas.microsoft.com/office/powerpoint/2010/main" val="846971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B6C71-7F28-F522-9CC5-3BA0313F1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7113EEFA-5724-3908-0C2E-A8FA2B31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727" y="228600"/>
            <a:ext cx="1415473" cy="102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3096E5BE-1957-C64C-3831-971DFB7C9D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010" y="6172200"/>
            <a:ext cx="1415473" cy="605872"/>
          </a:xfrm>
          <a:prstGeom prst="rect">
            <a:avLst/>
          </a:prstGeom>
        </p:spPr>
      </p:pic>
      <p:pic>
        <p:nvPicPr>
          <p:cNvPr id="3" name="Image 2" descr="Une image contenant texte, capture d’écran, Police, menu&#10;&#10;Le contenu généré par l’IA peut être incorrect.">
            <a:extLst>
              <a:ext uri="{FF2B5EF4-FFF2-40B4-BE49-F238E27FC236}">
                <a16:creationId xmlns:a16="http://schemas.microsoft.com/office/drawing/2014/main" id="{743DE8CE-417D-8980-9B70-0F2F4EE2C4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6"/>
          <a:stretch/>
        </p:blipFill>
        <p:spPr>
          <a:xfrm>
            <a:off x="5068246" y="152400"/>
            <a:ext cx="5103514" cy="6376290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AD20A8B8-A859-9756-094C-C93E5140F0F3}"/>
              </a:ext>
            </a:extLst>
          </p:cNvPr>
          <p:cNvSpPr txBox="1"/>
          <p:nvPr/>
        </p:nvSpPr>
        <p:spPr>
          <a:xfrm>
            <a:off x="1135397" y="2551837"/>
            <a:ext cx="36575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accent6"/>
                </a:solidFill>
                <a:latin typeface="+mj-lt"/>
              </a:rPr>
              <a:t>FEEDBACK, BRAINSTORM </a:t>
            </a:r>
          </a:p>
          <a:p>
            <a:pPr algn="r"/>
            <a:r>
              <a:rPr lang="en-US" sz="3600" b="1" dirty="0">
                <a:solidFill>
                  <a:schemeClr val="bg1"/>
                </a:solidFill>
                <a:latin typeface="+mj-lt"/>
              </a:rPr>
              <a:t>AND DISCUSSION</a:t>
            </a:r>
          </a:p>
        </p:txBody>
      </p:sp>
    </p:spTree>
    <p:extLst>
      <p:ext uri="{BB962C8B-B14F-4D97-AF65-F5344CB8AC3E}">
        <p14:creationId xmlns:p14="http://schemas.microsoft.com/office/powerpoint/2010/main" val="3627989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7CE5D-DDBB-0F98-E8A9-C90EA6AB1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4DD8162-6605-DF00-D076-BB1F763E4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841" y="5638800"/>
            <a:ext cx="2911368" cy="1123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44CAD7-BF8E-94D2-A693-C18037AA8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2729" y="95250"/>
            <a:ext cx="2363480" cy="11239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92CD78A-2F1F-63FF-9EEE-89886EE5FC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54864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AC5443-7F4F-73AC-AC7A-7D8413463E96}"/>
              </a:ext>
            </a:extLst>
          </p:cNvPr>
          <p:cNvSpPr txBox="1"/>
          <p:nvPr/>
        </p:nvSpPr>
        <p:spPr>
          <a:xfrm>
            <a:off x="254000" y="381000"/>
            <a:ext cx="820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+mj-lt"/>
              </a:rPr>
              <a:t>UPDATE ON </a:t>
            </a:r>
            <a:r>
              <a:rPr lang="en-US" sz="2800" b="1" dirty="0">
                <a:solidFill>
                  <a:schemeClr val="accent3"/>
                </a:solidFill>
                <a:latin typeface="+mj-lt"/>
              </a:rPr>
              <a:t>SURVEY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007BDD60-0DBF-E7F7-37F5-774665AC9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727" y="228600"/>
            <a:ext cx="1415473" cy="102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2DC29C-F686-EB78-3096-261F496A4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764" y="1545328"/>
            <a:ext cx="6051436" cy="4254814"/>
          </a:xfrm>
          <a:prstGeom prst="rect">
            <a:avLst/>
          </a:prstGeom>
        </p:spPr>
      </p:pic>
      <p:pic>
        <p:nvPicPr>
          <p:cNvPr id="4" name="Picture 3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F6F3C360-8F49-421D-9B6E-C21B0AF455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010" y="6172200"/>
            <a:ext cx="1415473" cy="6058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21A6BE-C227-7E80-FCD7-AC46930C48FD}"/>
              </a:ext>
            </a:extLst>
          </p:cNvPr>
          <p:cNvSpPr txBox="1"/>
          <p:nvPr/>
        </p:nvSpPr>
        <p:spPr>
          <a:xfrm>
            <a:off x="227850" y="1716107"/>
            <a:ext cx="4434170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Survey populated in Q1 2025</a:t>
            </a:r>
          </a:p>
          <a:p>
            <a:pPr marL="342900" lvl="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Analysis of results</a:t>
            </a:r>
          </a:p>
          <a:p>
            <a:pPr marL="342900" lvl="0" indent="-342900">
              <a:lnSpc>
                <a:spcPct val="150000"/>
              </a:lnSpc>
              <a:buFont typeface="Wingdings" pitchFamily="2" charset="2"/>
              <a:buChar char="Ø"/>
            </a:pPr>
            <a:endParaRPr lang="en-GB" sz="2400" dirty="0">
              <a:solidFill>
                <a:schemeClr val="accent1"/>
              </a:solidFill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730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7F423-F798-7947-820D-8E253FFD0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D4EE7A-58AA-5B35-AB1D-43EB1B9EF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2729" y="95250"/>
            <a:ext cx="2363480" cy="11239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E85D663-0B2C-00B0-35FF-3F5E86883B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54864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9C0633-C4B4-F7BB-E49E-8DAD3690D54E}"/>
              </a:ext>
            </a:extLst>
          </p:cNvPr>
          <p:cNvSpPr txBox="1"/>
          <p:nvPr/>
        </p:nvSpPr>
        <p:spPr>
          <a:xfrm>
            <a:off x="254000" y="381000"/>
            <a:ext cx="820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latin typeface="+mj-lt"/>
              </a:rPr>
              <a:t>LIFE &amp; 1F DAY </a:t>
            </a:r>
            <a:br>
              <a:rPr lang="en-US" sz="2800" b="1" dirty="0">
                <a:solidFill>
                  <a:schemeClr val="accent3"/>
                </a:solidFill>
                <a:latin typeface="+mj-lt"/>
              </a:rPr>
            </a:br>
            <a:r>
              <a:rPr lang="en-US" sz="2800" b="1" dirty="0">
                <a:solidFill>
                  <a:schemeClr val="accent1"/>
                </a:solidFill>
                <a:latin typeface="+mj-lt"/>
              </a:rPr>
              <a:t>COMMUNICATION ACTIVITES</a:t>
            </a:r>
          </a:p>
          <a:p>
            <a:r>
              <a:rPr lang="en-US" sz="2800" b="1" dirty="0">
                <a:solidFill>
                  <a:schemeClr val="accent1"/>
                </a:solidFill>
                <a:latin typeface="+mj-lt"/>
              </a:rPr>
              <a:t>FOR </a:t>
            </a:r>
            <a:r>
              <a:rPr lang="en-US" sz="2800" b="1" dirty="0">
                <a:solidFill>
                  <a:schemeClr val="accent3"/>
                </a:solidFill>
                <a:latin typeface="+mj-lt"/>
              </a:rPr>
              <a:t>1F DAY 2025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0A07128-9F63-BEBA-CDDC-DFD4661BF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727" y="228600"/>
            <a:ext cx="1415473" cy="102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03A30E-E015-045B-6E87-B4742FF81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460" y="604025"/>
            <a:ext cx="2188673" cy="309519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869FF1-9EB3-763E-78D9-A3DA36894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7750" y="5407538"/>
            <a:ext cx="2145437" cy="1126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5C4D63-6701-FC9A-FEAE-D95FFD5370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9971" y="4114800"/>
            <a:ext cx="2140994" cy="1126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E6D4E0-ACC5-8912-56BE-EB5B8DDFB7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1184" y="4136825"/>
            <a:ext cx="1837211" cy="9675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9F8EBD-C98E-C35C-53F2-FAD7082E973F}"/>
              </a:ext>
            </a:extLst>
          </p:cNvPr>
          <p:cNvSpPr txBox="1"/>
          <p:nvPr/>
        </p:nvSpPr>
        <p:spPr>
          <a:xfrm>
            <a:off x="254000" y="2036197"/>
            <a:ext cx="4434170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Brand</a:t>
            </a:r>
          </a:p>
          <a:p>
            <a:pPr marL="342900" lvl="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Core messaging document 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Webpage</a:t>
            </a:r>
          </a:p>
          <a:p>
            <a:pPr marL="342900" lvl="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Poster</a:t>
            </a:r>
          </a:p>
          <a:p>
            <a:pPr marL="342900" lvl="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Press release</a:t>
            </a:r>
          </a:p>
          <a:p>
            <a:pPr marL="342900" lvl="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Social media posts</a:t>
            </a:r>
          </a:p>
          <a:p>
            <a:pPr marL="342900" lvl="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Guidance document and email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670C4F-2090-4D56-A3BB-8EC79C434DEF}"/>
              </a:ext>
            </a:extLst>
          </p:cNvPr>
          <p:cNvSpPr txBox="1"/>
          <p:nvPr/>
        </p:nvSpPr>
        <p:spPr>
          <a:xfrm>
            <a:off x="5727943" y="299616"/>
            <a:ext cx="1574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Poster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3B0C4E-6B82-6D9A-5472-41B045715EE5}"/>
              </a:ext>
            </a:extLst>
          </p:cNvPr>
          <p:cNvSpPr txBox="1"/>
          <p:nvPr/>
        </p:nvSpPr>
        <p:spPr>
          <a:xfrm>
            <a:off x="8076980" y="286316"/>
            <a:ext cx="1574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Press release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F05DA4-643D-2F6D-7616-5E457E488489}"/>
              </a:ext>
            </a:extLst>
          </p:cNvPr>
          <p:cNvSpPr txBox="1"/>
          <p:nvPr/>
        </p:nvSpPr>
        <p:spPr>
          <a:xfrm>
            <a:off x="5752981" y="3754707"/>
            <a:ext cx="2392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LIFE landing page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7ED0CF-17E9-36AB-BDAD-EA74D7C963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6548" y="4092775"/>
            <a:ext cx="3521159" cy="26890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767FE0B-C1FD-D3FE-88FA-E5D35833F8BB}"/>
              </a:ext>
            </a:extLst>
          </p:cNvPr>
          <p:cNvSpPr txBox="1"/>
          <p:nvPr/>
        </p:nvSpPr>
        <p:spPr>
          <a:xfrm>
            <a:off x="9526017" y="3754707"/>
            <a:ext cx="2392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Social post assets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2C80340-F817-0F6B-CA52-2A35135095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7943" y="585128"/>
            <a:ext cx="2188673" cy="309724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42063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36CB0-BE48-48F8-B94E-FFEB70F6E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9AFC33-8B11-7E84-932F-83343020A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2729" y="95250"/>
            <a:ext cx="2363480" cy="112395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96D0E1E-1C39-E97E-B21A-630995025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727" y="228600"/>
            <a:ext cx="1415473" cy="102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E259C75-3006-7098-ADB7-91156E5C2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894" y="21131"/>
            <a:ext cx="4846211" cy="6858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28543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36CB0-BE48-48F8-B94E-FFEB70F6E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9AFC33-8B11-7E84-932F-83343020A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2729" y="95250"/>
            <a:ext cx="2363480" cy="112395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96D0E1E-1C39-E97E-B21A-630995025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727" y="228600"/>
            <a:ext cx="1415473" cy="102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E259C75-3006-7098-ADB7-91156E5C2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2107" y="3784372"/>
            <a:ext cx="2085093" cy="29506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6">
            <a:extLst>
              <a:ext uri="{FF2B5EF4-FFF2-40B4-BE49-F238E27FC236}">
                <a16:creationId xmlns:a16="http://schemas.microsoft.com/office/drawing/2014/main" id="{699AD563-2ADF-17A2-7917-A347DB051612}"/>
              </a:ext>
            </a:extLst>
          </p:cNvPr>
          <p:cNvSpPr/>
          <p:nvPr/>
        </p:nvSpPr>
        <p:spPr>
          <a:xfrm>
            <a:off x="0" y="0"/>
            <a:ext cx="92964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59549139-FB6C-ACDA-0C4C-BE0B6C5BEEE4}"/>
              </a:ext>
            </a:extLst>
          </p:cNvPr>
          <p:cNvSpPr txBox="1"/>
          <p:nvPr/>
        </p:nvSpPr>
        <p:spPr>
          <a:xfrm>
            <a:off x="206572" y="4510490"/>
            <a:ext cx="8328891" cy="1111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2800" b="1" dirty="0">
                <a:solidFill>
                  <a:schemeClr val="accent6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1F Day Communication </a:t>
            </a:r>
            <a:r>
              <a:rPr lang="en-GB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(activities first week of January 2026, </a:t>
            </a:r>
            <a:br>
              <a:rPr lang="en-GB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press release social media posts, guidance document and email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643ED4B7-65CD-8F06-2898-BA6739C9F5DF}"/>
              </a:ext>
            </a:extLst>
          </p:cNvPr>
          <p:cNvSpPr txBox="1"/>
          <p:nvPr/>
        </p:nvSpPr>
        <p:spPr>
          <a:xfrm>
            <a:off x="254000" y="381000"/>
            <a:ext cx="622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+mj-lt"/>
              </a:rPr>
              <a:t>LIFE &amp; 1F DAY </a:t>
            </a:r>
            <a:r>
              <a:rPr lang="en-US" sz="2800" b="1" dirty="0">
                <a:solidFill>
                  <a:schemeClr val="accent1"/>
                </a:solidFill>
                <a:latin typeface="+mj-lt"/>
              </a:rPr>
              <a:t>PLANS FOR </a:t>
            </a:r>
            <a:r>
              <a:rPr lang="en-US" sz="2800" b="1" dirty="0">
                <a:solidFill>
                  <a:schemeClr val="accent6"/>
                </a:solidFill>
                <a:latin typeface="+mj-lt"/>
              </a:rPr>
              <a:t>1F DAY 2026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E0B38C6-5981-7536-23E3-6167ACE8A962}"/>
              </a:ext>
            </a:extLst>
          </p:cNvPr>
          <p:cNvSpPr txBox="1"/>
          <p:nvPr/>
        </p:nvSpPr>
        <p:spPr>
          <a:xfrm>
            <a:off x="206572" y="869584"/>
            <a:ext cx="8501009" cy="1526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2800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LIFE 1F Day Ambassadors group</a:t>
            </a:r>
          </a:p>
          <a:p>
            <a:pPr lvl="0">
              <a:lnSpc>
                <a:spcPct val="150000"/>
              </a:lnSpc>
            </a:pPr>
            <a:r>
              <a:rPr lang="en-GB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reference centres, gather feedback, coordinate activities, share best practices, keep momentum, on-line workshop September/October 2025  (mailing, WhatsApp, FB Group)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B1B6BD-910B-A9EB-7EEA-31FB8439B5BC}"/>
              </a:ext>
            </a:extLst>
          </p:cNvPr>
          <p:cNvSpPr txBox="1"/>
          <p:nvPr/>
        </p:nvSpPr>
        <p:spPr>
          <a:xfrm>
            <a:off x="9802107" y="3167390"/>
            <a:ext cx="2085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1F DAY 2026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09828AD-7BA2-30B2-3640-18BCC21D2200}"/>
              </a:ext>
            </a:extLst>
          </p:cNvPr>
          <p:cNvSpPr txBox="1"/>
          <p:nvPr/>
        </p:nvSpPr>
        <p:spPr>
          <a:xfrm>
            <a:off x="206572" y="2329267"/>
            <a:ext cx="8356600" cy="1111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2800" b="1" dirty="0">
                <a:solidFill>
                  <a:schemeClr val="accent6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LIFE newsletter </a:t>
            </a:r>
            <a:r>
              <a:rPr lang="en-GB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(Q2, Q3, Q4 2025 + Q1 2026 update &amp; provide ideas, keep the fire burning :) 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E4B64B9-E17B-CFF2-F892-9DA3891C99FA}"/>
              </a:ext>
            </a:extLst>
          </p:cNvPr>
          <p:cNvSpPr txBox="1"/>
          <p:nvPr/>
        </p:nvSpPr>
        <p:spPr>
          <a:xfrm>
            <a:off x="206572" y="3426997"/>
            <a:ext cx="8260681" cy="1111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2800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Patients’ STORIES </a:t>
            </a:r>
            <a:r>
              <a:rPr lang="en-GB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(reaching out to the reference centres, patients' organizations, reflect different needs and situation)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05060BCC-0413-2C7E-2FAC-7D96ABDBE8BD}"/>
              </a:ext>
            </a:extLst>
          </p:cNvPr>
          <p:cNvSpPr txBox="1"/>
          <p:nvPr/>
        </p:nvSpPr>
        <p:spPr>
          <a:xfrm>
            <a:off x="206571" y="5600910"/>
            <a:ext cx="8260681" cy="1111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2800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Evaluation </a:t>
            </a:r>
            <a:r>
              <a:rPr lang="en-GB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(gather impact and summary from country/local events, activities,  create best practices document, make video/photo compilation)</a:t>
            </a:r>
          </a:p>
        </p:txBody>
      </p:sp>
    </p:spTree>
    <p:extLst>
      <p:ext uri="{BB962C8B-B14F-4D97-AF65-F5344CB8AC3E}">
        <p14:creationId xmlns:p14="http://schemas.microsoft.com/office/powerpoint/2010/main" val="2805279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>
            <a:extLst>
              <a:ext uri="{FF2B5EF4-FFF2-40B4-BE49-F238E27FC236}">
                <a16:creationId xmlns:a16="http://schemas.microsoft.com/office/drawing/2014/main" id="{59EA3971-3D05-2A16-38AB-9D84A891B79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89" y="8021"/>
            <a:ext cx="12209889" cy="68617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0">
                <a:schemeClr val="accent1">
                  <a:lumMod val="0"/>
                  <a:lumOff val="100000"/>
                </a:schemeClr>
              </a:gs>
              <a:gs pos="14000">
                <a:schemeClr val="accent1">
                  <a:lumMod val="100000"/>
                </a:schemeClr>
              </a:gs>
            </a:gsLst>
            <a:lin ang="2700000" scaled="1"/>
            <a:tileRect/>
          </a:gradFill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6FCAC16-524A-C26B-D64E-31C3C722BF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52400" y="0"/>
            <a:ext cx="60198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FCE223-75C8-70BA-F4D0-8C90766081B0}"/>
              </a:ext>
            </a:extLst>
          </p:cNvPr>
          <p:cNvSpPr txBox="1"/>
          <p:nvPr/>
        </p:nvSpPr>
        <p:spPr>
          <a:xfrm>
            <a:off x="380232" y="2514600"/>
            <a:ext cx="42828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3"/>
                </a:solidFill>
                <a:latin typeface="+mj-lt"/>
              </a:rPr>
              <a:t>FEEDBACK, BRAINSTORM </a:t>
            </a:r>
            <a:r>
              <a:rPr lang="en-US" sz="4400" b="1" dirty="0">
                <a:solidFill>
                  <a:schemeClr val="accent1"/>
                </a:solidFill>
                <a:latin typeface="+mj-lt"/>
              </a:rPr>
              <a:t>AND DISCUSSION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6386EAD-6882-107C-1FF6-19943866F45C}"/>
              </a:ext>
            </a:extLst>
          </p:cNvPr>
          <p:cNvSpPr/>
          <p:nvPr/>
        </p:nvSpPr>
        <p:spPr>
          <a:xfrm>
            <a:off x="-152400" y="381000"/>
            <a:ext cx="6248400" cy="69465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7EE0E949-A2C4-14FC-8DD8-6670C90EF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727" y="228600"/>
            <a:ext cx="1415473" cy="102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AA7E5E58-C4A6-B8CC-919D-9C76A7E74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010" y="6172200"/>
            <a:ext cx="1415473" cy="60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90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EAB9B40-307E-A85F-733D-1D19CF375A30}"/>
              </a:ext>
            </a:extLst>
          </p:cNvPr>
          <p:cNvSpPr txBox="1"/>
          <p:nvPr/>
        </p:nvSpPr>
        <p:spPr>
          <a:xfrm>
            <a:off x="533400" y="3581400"/>
            <a:ext cx="111252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Leading </a:t>
            </a:r>
            <a:r>
              <a:rPr lang="en-US" sz="4000" b="1" dirty="0">
                <a:solidFill>
                  <a:schemeClr val="accent3"/>
                </a:solidFill>
                <a:latin typeface="+mj-lt"/>
              </a:rPr>
              <a:t>I</a:t>
            </a:r>
            <a:r>
              <a:rPr lang="en-US" sz="4000" b="1" dirty="0">
                <a:solidFill>
                  <a:schemeClr val="bg1"/>
                </a:solidFill>
                <a:latin typeface="+mj-lt"/>
              </a:rPr>
              <a:t>ntestinal </a:t>
            </a:r>
            <a:r>
              <a:rPr lang="en-US" sz="4000" b="1" dirty="0">
                <a:solidFill>
                  <a:schemeClr val="accent3"/>
                </a:solidFill>
                <a:latin typeface="+mj-lt"/>
              </a:rPr>
              <a:t>F</a:t>
            </a:r>
            <a:r>
              <a:rPr lang="en-US" sz="4000" b="1" dirty="0">
                <a:solidFill>
                  <a:schemeClr val="bg1"/>
                </a:solidFill>
                <a:latin typeface="+mj-lt"/>
              </a:rPr>
              <a:t>ailure Equality (L</a:t>
            </a:r>
            <a:r>
              <a:rPr lang="en-US" sz="4000" b="1" dirty="0">
                <a:solidFill>
                  <a:schemeClr val="accent3"/>
                </a:solidFill>
                <a:latin typeface="+mj-lt"/>
              </a:rPr>
              <a:t>IF</a:t>
            </a:r>
            <a:r>
              <a:rPr lang="en-US" sz="4000" b="1" dirty="0">
                <a:solidFill>
                  <a:schemeClr val="bg1"/>
                </a:solidFill>
                <a:latin typeface="+mj-lt"/>
              </a:rPr>
              <a:t>E) Initiative </a:t>
            </a:r>
          </a:p>
          <a:p>
            <a:pPr algn="l"/>
            <a:endParaRPr lang="en-US" sz="32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Stéphane Schneider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Chair &amp;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Marek Lichota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Co-Chair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ONCA Conference - Athens, 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06. May 2025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58B3D56-3B70-E6EC-7917-72AB2AF82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59173"/>
            <a:ext cx="3911600" cy="282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58589348-232C-5AA5-8F47-2C4F63B67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010" y="6172200"/>
            <a:ext cx="1415473" cy="60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2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058E38-807B-AF41-226B-08AD3104E385}"/>
              </a:ext>
            </a:extLst>
          </p:cNvPr>
          <p:cNvSpPr txBox="1"/>
          <p:nvPr/>
        </p:nvSpPr>
        <p:spPr>
          <a:xfrm>
            <a:off x="1524000" y="53340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EB52200B-8E18-F390-E456-5B8EB8B6E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016823"/>
            <a:ext cx="3911600" cy="282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7D5BF682-F570-0901-2C75-5D6EAC746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010" y="6172200"/>
            <a:ext cx="1415473" cy="60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04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B8C36-A53E-F45C-2ABB-DD4EDEDDE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E35131F-4E09-6D72-E8A2-55F2D3C6FDA9}"/>
              </a:ext>
            </a:extLst>
          </p:cNvPr>
          <p:cNvSpPr txBox="1"/>
          <p:nvPr/>
        </p:nvSpPr>
        <p:spPr>
          <a:xfrm>
            <a:off x="254000" y="381000"/>
            <a:ext cx="820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latin typeface="+mj-lt"/>
              </a:rPr>
              <a:t>2024-2025 PLANNING (LONG TERM GOALS) </a:t>
            </a:r>
            <a:endParaRPr lang="en-US" sz="2800" b="1" dirty="0">
              <a:solidFill>
                <a:srgbClr val="0170C0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E16F8C-FD25-DC35-0934-1BF4DF0BA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50" y="1066800"/>
            <a:ext cx="9867900" cy="555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74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B6D58-A0C4-44C8-8CEE-67C280EE3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CFE719E-47E7-E507-08C0-9A2FD558B4F8}"/>
              </a:ext>
            </a:extLst>
          </p:cNvPr>
          <p:cNvSpPr>
            <a:spLocks/>
          </p:cNvSpPr>
          <p:nvPr/>
        </p:nvSpPr>
        <p:spPr>
          <a:xfrm>
            <a:off x="0" y="0"/>
            <a:ext cx="80772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8914AA-492A-25B0-52AA-DE815E543A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54000" y="381000"/>
            <a:ext cx="820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+mj-lt"/>
              </a:rPr>
              <a:t>THE STEERING</a:t>
            </a:r>
            <a:r>
              <a:rPr lang="en-US" sz="2800" b="1" dirty="0">
                <a:solidFill>
                  <a:schemeClr val="accent3"/>
                </a:solidFill>
                <a:latin typeface="+mj-lt"/>
              </a:rPr>
              <a:t> COMMITTEE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7F75666E-444B-867A-7E4A-E41376368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727" y="228600"/>
            <a:ext cx="1415473" cy="102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3C90B360-4F69-88D5-944C-830D191C1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010" y="6172200"/>
            <a:ext cx="1415473" cy="605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01D324-EF81-64CC-31C5-A899AB90ECC1}"/>
              </a:ext>
            </a:extLst>
          </p:cNvPr>
          <p:cNvSpPr txBox="1"/>
          <p:nvPr/>
        </p:nvSpPr>
        <p:spPr>
          <a:xfrm>
            <a:off x="333664" y="1003399"/>
            <a:ext cx="7514936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Professor </a:t>
            </a:r>
            <a:r>
              <a:rPr lang="en-GB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PALLE BEKKER JEPPESEN </a:t>
            </a:r>
            <a:r>
              <a:rPr lang="en-GB" sz="1400" b="1" dirty="0">
                <a:solidFill>
                  <a:schemeClr val="accent1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en-GB" sz="1400" b="0" i="0" u="none" strike="noStrike" dirty="0">
                <a:solidFill>
                  <a:schemeClr val="accent1"/>
                </a:solidFill>
                <a:effectLst/>
                <a:latin typeface="+mn-lt"/>
              </a:rPr>
              <a:t>Copenhagen University Hospital, Denmark</a:t>
            </a:r>
            <a:endParaRPr lang="en-GB" sz="1400" b="1" dirty="0">
              <a:solidFill>
                <a:schemeClr val="accent1"/>
              </a:solidFill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1200"/>
              </a:spcAft>
            </a:pPr>
            <a:r>
              <a:rPr lang="en-GB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Professor</a:t>
            </a:r>
            <a:r>
              <a:rPr lang="en-GB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FRANCISCA JOLY </a:t>
            </a:r>
            <a:r>
              <a:rPr lang="en-GB" sz="1400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en-GB" sz="1400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Hospital Beaujon AP-HP, Paris, France </a:t>
            </a:r>
          </a:p>
          <a:p>
            <a:pPr lvl="0">
              <a:spcAft>
                <a:spcPts val="1200"/>
              </a:spcAft>
            </a:pPr>
            <a:r>
              <a:rPr lang="en-GB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VALERIE JOUBERT </a:t>
            </a:r>
            <a:r>
              <a:rPr lang="en-GB" sz="1400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en-GB" sz="1400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President, La Vie par un Fil, Paris, France </a:t>
            </a:r>
          </a:p>
          <a:p>
            <a:pPr lvl="0">
              <a:spcAft>
                <a:spcPts val="1200"/>
              </a:spcAft>
            </a:pPr>
            <a:r>
              <a:rPr lang="en-GB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Professor</a:t>
            </a:r>
            <a:r>
              <a:rPr lang="en-GB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SIMON LAL </a:t>
            </a:r>
            <a:r>
              <a:rPr lang="en-GB" sz="1400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en-GB" sz="1400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Salford Royal NHS Foundation Trust, Salford, UK</a:t>
            </a:r>
          </a:p>
          <a:p>
            <a:pPr lvl="0">
              <a:spcAft>
                <a:spcPts val="1200"/>
              </a:spcAft>
            </a:pPr>
            <a:r>
              <a:rPr lang="en-GB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NATHALIE LAUWERS </a:t>
            </a:r>
            <a:r>
              <a:rPr lang="en-GB" sz="1400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en-GB" sz="1400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Clinical Nurse Specialist IF, UZ Leuven, Belgium</a:t>
            </a:r>
          </a:p>
          <a:p>
            <a:pPr lvl="0">
              <a:spcAft>
                <a:spcPts val="1200"/>
              </a:spcAft>
            </a:pPr>
            <a:r>
              <a:rPr lang="en-GB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MAREK LICHOTA </a:t>
            </a:r>
            <a:r>
              <a:rPr lang="en-GB" sz="1400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en-GB" sz="1400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Chair, Appetite for Life and IF patient, Krakow, Poland</a:t>
            </a:r>
          </a:p>
          <a:p>
            <a:pPr lvl="0">
              <a:spcAft>
                <a:spcPts val="1200"/>
              </a:spcAft>
            </a:pPr>
            <a:r>
              <a:rPr lang="en-GB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Professor </a:t>
            </a:r>
            <a:r>
              <a:rPr lang="en-GB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ANIBAL MARINHO </a:t>
            </a:r>
            <a:r>
              <a:rPr lang="en-GB" sz="1400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en-GB" sz="1400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Hospital Geral de Santo Antonio, Porto, Portugal</a:t>
            </a:r>
          </a:p>
          <a:p>
            <a:pPr>
              <a:spcAft>
                <a:spcPts val="1200"/>
              </a:spcAft>
            </a:pPr>
            <a:r>
              <a:rPr lang="en-GB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Doctor</a:t>
            </a:r>
            <a:r>
              <a:rPr lang="en-GB" sz="1600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NADA ROTOVNIK KOZJEK - </a:t>
            </a:r>
            <a:r>
              <a:rPr lang="en-GB" sz="1400" b="0" i="0" u="none" strike="noStrike" dirty="0">
                <a:solidFill>
                  <a:schemeClr val="accent1"/>
                </a:solidFill>
                <a:effectLst/>
                <a:latin typeface="-apple-system"/>
              </a:rPr>
              <a:t>Faculty of Medicine, University of Ljubljana</a:t>
            </a:r>
            <a:endParaRPr lang="en-GB" sz="1400" b="1" dirty="0">
              <a:solidFill>
                <a:schemeClr val="accent1"/>
              </a:solidFill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1200"/>
              </a:spcAft>
            </a:pPr>
            <a:r>
              <a:rPr lang="en-GB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Professor </a:t>
            </a:r>
            <a:r>
              <a:rPr lang="en-GB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STÉPHANE SCHNEIDER </a:t>
            </a:r>
            <a:r>
              <a:rPr lang="en-GB" sz="1400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en-GB" sz="1400" dirty="0" err="1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Archet</a:t>
            </a:r>
            <a:r>
              <a:rPr lang="en-GB" sz="1400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Hospital, Nice, France</a:t>
            </a:r>
          </a:p>
          <a:p>
            <a:pPr lvl="0">
              <a:spcAft>
                <a:spcPts val="1200"/>
              </a:spcAft>
            </a:pPr>
            <a:r>
              <a:rPr lang="en-GB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Professor</a:t>
            </a:r>
            <a:r>
              <a:rPr lang="en-GB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TIM VANUYTSEL </a:t>
            </a:r>
            <a:r>
              <a:rPr lang="en-GB" sz="1400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en-GB" sz="1400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UZ Leuven, Belgium</a:t>
            </a:r>
            <a:endParaRPr lang="en-GB" sz="1400" b="1" dirty="0">
              <a:solidFill>
                <a:schemeClr val="accent1"/>
              </a:solidFill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1200"/>
              </a:spcAft>
            </a:pPr>
            <a:r>
              <a:rPr lang="en-GB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ROB WALTON </a:t>
            </a:r>
            <a:r>
              <a:rPr lang="en-GB" sz="1400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en-GB" sz="1400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Independent policy expert, Farnham, UK</a:t>
            </a:r>
          </a:p>
          <a:p>
            <a:pPr lvl="0">
              <a:spcAft>
                <a:spcPts val="1200"/>
              </a:spcAft>
            </a:pPr>
            <a:r>
              <a:rPr lang="en-GB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JOOST WESSELING </a:t>
            </a:r>
            <a:r>
              <a:rPr lang="en-GB" sz="1400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en-GB" sz="1400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Executive Director, ENHA, Amsterdam, The Netherlands</a:t>
            </a:r>
          </a:p>
          <a:p>
            <a:pPr lvl="0">
              <a:spcAft>
                <a:spcPts val="1200"/>
              </a:spcAft>
            </a:pPr>
            <a:r>
              <a:rPr lang="en-GB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CAROLYN WHEATLEY </a:t>
            </a:r>
            <a:r>
              <a:rPr lang="en-GB" sz="1400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en-GB" sz="1400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Chair, PINNT and IF patient, Christchurch, UK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93D3599-21B4-B2DA-27C5-7640B5281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200" y="2971800"/>
            <a:ext cx="3429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11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4657A41-C5D4-C59E-2FE3-0D229544A305}"/>
              </a:ext>
            </a:extLst>
          </p:cNvPr>
          <p:cNvSpPr txBox="1"/>
          <p:nvPr/>
        </p:nvSpPr>
        <p:spPr>
          <a:xfrm>
            <a:off x="96458" y="1225768"/>
            <a:ext cx="10825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3600" b="1" kern="100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Roles and responsibilities</a:t>
            </a:r>
            <a:endParaRPr lang="en-GB" sz="3600" b="1" kern="100" dirty="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FCE223-75C8-70BA-F4D0-8C90766081B0}"/>
              </a:ext>
            </a:extLst>
          </p:cNvPr>
          <p:cNvSpPr txBox="1"/>
          <p:nvPr/>
        </p:nvSpPr>
        <p:spPr>
          <a:xfrm>
            <a:off x="254000" y="381000"/>
            <a:ext cx="820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REVIEW AND CONSENSUS ON </a:t>
            </a:r>
            <a:r>
              <a:rPr lang="en-US" sz="28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TERMS OF REFERENCE</a:t>
            </a:r>
            <a:endParaRPr lang="en-US" sz="2800" b="1" dirty="0">
              <a:solidFill>
                <a:schemeClr val="accent3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3" name="Graphic 2" descr="Group of men outline">
            <a:extLst>
              <a:ext uri="{FF2B5EF4-FFF2-40B4-BE49-F238E27FC236}">
                <a16:creationId xmlns:a16="http://schemas.microsoft.com/office/drawing/2014/main" id="{445E7853-4240-CFAD-E165-52F8135C2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126" y="2307320"/>
            <a:ext cx="601066" cy="6010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62ACE9-CE69-2CC3-B452-FF16DC9A9672}"/>
              </a:ext>
            </a:extLst>
          </p:cNvPr>
          <p:cNvSpPr txBox="1"/>
          <p:nvPr/>
        </p:nvSpPr>
        <p:spPr>
          <a:xfrm>
            <a:off x="922406" y="2278351"/>
            <a:ext cx="27782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2400" b="1" kern="100" dirty="0">
                <a:solidFill>
                  <a:schemeClr val="bg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Steering Committee </a:t>
            </a:r>
          </a:p>
          <a:p>
            <a:pPr lvl="0"/>
            <a:r>
              <a:rPr lang="en-GB" sz="2400" b="1" kern="100" dirty="0">
                <a:solidFill>
                  <a:schemeClr val="bg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Members</a:t>
            </a:r>
            <a:endParaRPr lang="en-GB" sz="24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A8663B-1571-63F6-CE95-D52854666866}"/>
              </a:ext>
            </a:extLst>
          </p:cNvPr>
          <p:cNvSpPr txBox="1"/>
          <p:nvPr/>
        </p:nvSpPr>
        <p:spPr>
          <a:xfrm>
            <a:off x="-226579" y="3089195"/>
            <a:ext cx="392720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endParaRPr lang="en-GB" sz="2400" dirty="0">
              <a:solidFill>
                <a:schemeClr val="bg1"/>
              </a:solidFill>
              <a:effectLst/>
            </a:endParaRPr>
          </a:p>
          <a:p>
            <a:pPr marL="800100" lvl="1" indent="-342900">
              <a:buSzPct val="80000"/>
              <a:buFont typeface="Wingdings" pitchFamily="2" charset="2"/>
              <a:buChar char="ü"/>
              <a:tabLst>
                <a:tab pos="914400" algn="l"/>
              </a:tabLst>
            </a:pP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Provide </a:t>
            </a:r>
            <a:r>
              <a:rPr lang="en-GB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expertise and guidance 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 IF awareness and care.</a:t>
            </a:r>
          </a:p>
          <a:p>
            <a:pPr marL="457200" lvl="1">
              <a:buSzPct val="80000"/>
              <a:tabLst>
                <a:tab pos="914400" algn="l"/>
              </a:tabLst>
            </a:pPr>
            <a:endParaRPr lang="en-GB" sz="16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SzPct val="80000"/>
              <a:buFont typeface="Wingdings" pitchFamily="2" charset="2"/>
              <a:buChar char="ü"/>
              <a:tabLst>
                <a:tab pos="914400" algn="l"/>
              </a:tabLst>
            </a:pP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Actively participate in </a:t>
            </a:r>
            <a:r>
              <a:rPr lang="en-GB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face-to-face meetings</a:t>
            </a:r>
            <a:r>
              <a:rPr lang="en-GB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twice a year, review materials and provide input and feedback to aid completion of the proposed activities.</a:t>
            </a:r>
          </a:p>
          <a:p>
            <a:pPr marL="457200" lvl="1">
              <a:buSzPct val="80000"/>
              <a:tabLst>
                <a:tab pos="914400" algn="l"/>
              </a:tabLst>
            </a:pPr>
            <a:endParaRPr lang="en-GB" sz="16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SzPct val="80000"/>
              <a:buFont typeface="Wingdings" pitchFamily="2" charset="2"/>
              <a:buChar char="ü"/>
              <a:tabLst>
                <a:tab pos="914400" algn="l"/>
              </a:tabLst>
            </a:pPr>
            <a:r>
              <a:rPr lang="en-GB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Collaborate with key stakeholders 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shape and implement policies.</a:t>
            </a:r>
            <a:endParaRPr lang="en-GB" sz="16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endParaRPr lang="en-US" sz="16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3A69C35-6563-A940-0881-D0C07064A4AC}"/>
              </a:ext>
            </a:extLst>
          </p:cNvPr>
          <p:cNvCxnSpPr>
            <a:cxnSpLocks/>
          </p:cNvCxnSpPr>
          <p:nvPr/>
        </p:nvCxnSpPr>
        <p:spPr>
          <a:xfrm>
            <a:off x="0" y="2024515"/>
            <a:ext cx="5029200" cy="0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366173A-4E9D-92E0-C1CA-3DA4C6470815}"/>
              </a:ext>
            </a:extLst>
          </p:cNvPr>
          <p:cNvSpPr txBox="1"/>
          <p:nvPr/>
        </p:nvSpPr>
        <p:spPr>
          <a:xfrm>
            <a:off x="5257800" y="2314265"/>
            <a:ext cx="190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2800" b="1" kern="100" dirty="0">
                <a:solidFill>
                  <a:schemeClr val="bg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Chair</a:t>
            </a:r>
            <a:endParaRPr lang="en-GB" sz="28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13830C-53F5-C51B-2E62-F0BBCDBD562F}"/>
              </a:ext>
            </a:extLst>
          </p:cNvPr>
          <p:cNvSpPr txBox="1"/>
          <p:nvPr/>
        </p:nvSpPr>
        <p:spPr>
          <a:xfrm>
            <a:off x="3631430" y="3424315"/>
            <a:ext cx="42672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itchFamily="2" charset="2"/>
              <a:buChar char="ü"/>
            </a:pP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Leads the </a:t>
            </a:r>
            <a:r>
              <a:rPr lang="en-GB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strategic direction 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 the Steering Committee, focusing on </a:t>
            </a:r>
            <a:r>
              <a:rPr lang="en-GB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long-term objectives</a:t>
            </a:r>
            <a:r>
              <a:rPr lang="en-GB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facilitation of the decision-making process among members.</a:t>
            </a:r>
          </a:p>
          <a:p>
            <a:pPr marL="457200" lvl="1"/>
            <a:endParaRPr lang="en-GB" sz="14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Acts as </a:t>
            </a:r>
            <a:r>
              <a:rPr lang="en-GB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central point of communication 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represents the group in front of external stakeholders.</a:t>
            </a:r>
          </a:p>
          <a:p>
            <a:pPr marL="457200" lvl="1"/>
            <a:endParaRPr lang="en-GB" sz="14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en-GB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Leads meetings 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ensures </a:t>
            </a:r>
            <a:r>
              <a:rPr lang="en-GB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inclusivity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members, providing support and guidance where needed.</a:t>
            </a:r>
            <a:endParaRPr lang="en-GB" sz="14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Graphic 17" descr="Director's Chair outline">
            <a:extLst>
              <a:ext uri="{FF2B5EF4-FFF2-40B4-BE49-F238E27FC236}">
                <a16:creationId xmlns:a16="http://schemas.microsoft.com/office/drawing/2014/main" id="{98E55949-B457-C6AE-921F-DE64E093B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87672" y="2278351"/>
            <a:ext cx="703798" cy="7037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E3CFAC6-9778-D570-99DE-D8F9D284186C}"/>
              </a:ext>
            </a:extLst>
          </p:cNvPr>
          <p:cNvSpPr txBox="1"/>
          <p:nvPr/>
        </p:nvSpPr>
        <p:spPr>
          <a:xfrm>
            <a:off x="8920126" y="2280692"/>
            <a:ext cx="3048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2800" b="1" kern="100" dirty="0">
                <a:solidFill>
                  <a:schemeClr val="accent6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Patient Co-Chair</a:t>
            </a:r>
            <a:endParaRPr lang="en-GB" sz="2800" b="1" kern="100" dirty="0">
              <a:solidFill>
                <a:schemeClr val="accent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CC6298-8F2D-DCD0-233D-E040BB3F3716}"/>
              </a:ext>
            </a:extLst>
          </p:cNvPr>
          <p:cNvSpPr txBox="1"/>
          <p:nvPr/>
        </p:nvSpPr>
        <p:spPr>
          <a:xfrm>
            <a:off x="7740161" y="3422522"/>
            <a:ext cx="418897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itchFamily="2" charset="2"/>
              <a:buChar char="ü"/>
            </a:pP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Shares leadership responsibilities with Chair, ensuring </a:t>
            </a:r>
            <a:r>
              <a:rPr lang="en-GB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patient-centricity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 decision making.</a:t>
            </a:r>
          </a:p>
          <a:p>
            <a:pPr marL="457200" lvl="1"/>
            <a:endParaRPr lang="en-GB" sz="14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Provides insights based on lived experience, helping to </a:t>
            </a:r>
            <a:r>
              <a:rPr lang="en-GB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bridge communication 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between the Committee and the wider patient community.</a:t>
            </a:r>
          </a:p>
          <a:p>
            <a:pPr marL="457200" lvl="1"/>
            <a:endParaRPr lang="en-GB" sz="14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en-GB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Co-facilitates 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face-to-face meetings (as required).</a:t>
            </a:r>
            <a:endParaRPr lang="en-GB" sz="14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Graphic 20" descr="Man and woman outline">
            <a:extLst>
              <a:ext uri="{FF2B5EF4-FFF2-40B4-BE49-F238E27FC236}">
                <a16:creationId xmlns:a16="http://schemas.microsoft.com/office/drawing/2014/main" id="{7D073949-494A-2F44-0EDA-0D9FC57E69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30783" y="2248213"/>
            <a:ext cx="685799" cy="703806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BBD17BE9-24C7-FAD6-6124-2F9DF7F7A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727" y="228600"/>
            <a:ext cx="1415473" cy="102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40230A0E-C6D5-431D-0CBB-41100A1A91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010" y="6172200"/>
            <a:ext cx="1415473" cy="60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0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5" grpId="0"/>
      <p:bldP spid="17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4657A41-C5D4-C59E-2FE3-0D229544A305}"/>
              </a:ext>
            </a:extLst>
          </p:cNvPr>
          <p:cNvSpPr txBox="1"/>
          <p:nvPr/>
        </p:nvSpPr>
        <p:spPr>
          <a:xfrm>
            <a:off x="96458" y="1244831"/>
            <a:ext cx="10825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3600" b="1" kern="100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Roles and responsibilities</a:t>
            </a:r>
            <a:endParaRPr lang="en-GB" sz="3600" b="1" kern="100" dirty="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FCE223-75C8-70BA-F4D0-8C90766081B0}"/>
              </a:ext>
            </a:extLst>
          </p:cNvPr>
          <p:cNvSpPr txBox="1"/>
          <p:nvPr/>
        </p:nvSpPr>
        <p:spPr>
          <a:xfrm>
            <a:off x="254000" y="381000"/>
            <a:ext cx="820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REVIEW AND CONSENSUS ON </a:t>
            </a:r>
            <a:r>
              <a:rPr lang="en-US" sz="28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TERMS OF REFERENCE</a:t>
            </a:r>
            <a:endParaRPr lang="en-US" sz="2800" b="1" dirty="0">
              <a:solidFill>
                <a:schemeClr val="accent3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62ACE9-CE69-2CC3-B452-FF16DC9A9672}"/>
              </a:ext>
            </a:extLst>
          </p:cNvPr>
          <p:cNvSpPr txBox="1"/>
          <p:nvPr/>
        </p:nvSpPr>
        <p:spPr>
          <a:xfrm>
            <a:off x="2052258" y="2524964"/>
            <a:ext cx="36539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2800" b="1" kern="100" dirty="0">
                <a:solidFill>
                  <a:schemeClr val="bg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Industry partners</a:t>
            </a:r>
            <a:endParaRPr lang="en-GB" sz="28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A8663B-1571-63F6-CE95-D52854666866}"/>
              </a:ext>
            </a:extLst>
          </p:cNvPr>
          <p:cNvSpPr txBox="1"/>
          <p:nvPr/>
        </p:nvSpPr>
        <p:spPr>
          <a:xfrm>
            <a:off x="1201382" y="3048184"/>
            <a:ext cx="45047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dirty="0">
              <a:effectLst/>
            </a:endParaRPr>
          </a:p>
          <a:p>
            <a:pPr marL="742950" lvl="1" indent="-285750">
              <a:buSzPts val="1000"/>
              <a:buFont typeface="Wingdings" pitchFamily="2" charset="2"/>
              <a:buChar char="ü"/>
              <a:tabLst>
                <a:tab pos="914400" algn="l"/>
              </a:tabLst>
            </a:pP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Provide </a:t>
            </a:r>
            <a:r>
              <a:rPr lang="en-GB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financial support 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through an annual (educational) grant.</a:t>
            </a:r>
          </a:p>
          <a:p>
            <a:pPr marL="457200" lvl="1">
              <a:buSzPts val="1000"/>
              <a:tabLst>
                <a:tab pos="914400" algn="l"/>
              </a:tabLst>
            </a:pPr>
            <a:endParaRPr lang="en-GB" sz="16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Wingdings" pitchFamily="2" charset="2"/>
              <a:buChar char="ü"/>
              <a:tabLst>
                <a:tab pos="914400" algn="l"/>
              </a:tabLst>
            </a:pP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Engage with </a:t>
            </a:r>
            <a:r>
              <a:rPr lang="en-GB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key opinion leaders 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support campaign activities.</a:t>
            </a:r>
          </a:p>
          <a:p>
            <a:pPr marL="457200" lvl="1">
              <a:buSzPts val="1000"/>
              <a:tabLst>
                <a:tab pos="914400" algn="l"/>
              </a:tabLst>
            </a:pPr>
            <a:endParaRPr lang="en-GB" sz="16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Wingdings" pitchFamily="2" charset="2"/>
              <a:buChar char="ü"/>
              <a:tabLst>
                <a:tab pos="914400" algn="l"/>
              </a:tabLst>
            </a:pP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Participate in meetings and events to share insights and </a:t>
            </a:r>
            <a:r>
              <a:rPr lang="en-GB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promote best practices</a:t>
            </a:r>
            <a:r>
              <a:rPr lang="en-GB" sz="105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br>
              <a:rPr lang="en-GB" sz="105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GB" sz="1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lvl="1"/>
            <a:endParaRPr lang="en-GB" sz="14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A3B82-9FEA-2914-1E51-91D7BACEA9F9}"/>
              </a:ext>
            </a:extLst>
          </p:cNvPr>
          <p:cNvSpPr txBox="1"/>
          <p:nvPr/>
        </p:nvSpPr>
        <p:spPr>
          <a:xfrm>
            <a:off x="7012165" y="2394327"/>
            <a:ext cx="42533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2800" b="1" kern="100" dirty="0">
                <a:solidFill>
                  <a:schemeClr val="bg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HCPs and </a:t>
            </a:r>
            <a:r>
              <a:rPr lang="en-GB" sz="2800" b="1" kern="100" dirty="0">
                <a:solidFill>
                  <a:schemeClr val="accent6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patient advocates</a:t>
            </a:r>
            <a:endParaRPr lang="en-GB" sz="2800" b="1" kern="100" dirty="0">
              <a:solidFill>
                <a:schemeClr val="accent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3670D4-9C8E-AE54-726E-42334881F179}"/>
              </a:ext>
            </a:extLst>
          </p:cNvPr>
          <p:cNvSpPr txBox="1"/>
          <p:nvPr/>
        </p:nvSpPr>
        <p:spPr>
          <a:xfrm>
            <a:off x="6341868" y="3002017"/>
            <a:ext cx="437936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>
              <a:solidFill>
                <a:schemeClr val="bg1"/>
              </a:solidFill>
              <a:effectLst/>
            </a:endParaRPr>
          </a:p>
          <a:p>
            <a:pPr marL="742950" lvl="1" indent="-285750">
              <a:buSzPts val="1000"/>
              <a:buFont typeface="Wingdings" pitchFamily="2" charset="2"/>
              <a:buChar char="ü"/>
              <a:tabLst>
                <a:tab pos="914400" algn="l"/>
              </a:tabLst>
            </a:pP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Contribute to </a:t>
            </a:r>
            <a:r>
              <a:rPr lang="en-GB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research and data collection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lvl="1">
              <a:buSzPts val="1000"/>
              <a:tabLst>
                <a:tab pos="914400" algn="l"/>
              </a:tabLst>
            </a:pPr>
            <a:endParaRPr lang="en-GB" sz="16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Wingdings" pitchFamily="2" charset="2"/>
              <a:buChar char="ü"/>
              <a:tabLst>
                <a:tab pos="914400" algn="l"/>
              </a:tabLst>
            </a:pP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 </a:t>
            </a:r>
            <a:r>
              <a:rPr lang="en-GB" sz="1400" b="1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patient stories 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experiences to highlight the impact of IF.</a:t>
            </a:r>
          </a:p>
          <a:p>
            <a:pPr marL="457200" lvl="1">
              <a:buSzPts val="1000"/>
              <a:tabLst>
                <a:tab pos="914400" algn="l"/>
              </a:tabLst>
            </a:pPr>
            <a:endParaRPr lang="en-GB" sz="16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Wingdings" pitchFamily="2" charset="2"/>
              <a:buChar char="ü"/>
              <a:tabLst>
                <a:tab pos="914400" algn="l"/>
              </a:tabLst>
            </a:pP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Advocate for </a:t>
            </a:r>
            <a:r>
              <a:rPr lang="en-GB" sz="1400" b="1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improved care 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support services.</a:t>
            </a:r>
            <a:endParaRPr lang="en-GB" sz="16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phic 2" descr="Handshake outline">
            <a:extLst>
              <a:ext uri="{FF2B5EF4-FFF2-40B4-BE49-F238E27FC236}">
                <a16:creationId xmlns:a16="http://schemas.microsoft.com/office/drawing/2014/main" id="{3491613E-5710-EC0A-5DF7-8761E8EC5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6856" y="2394327"/>
            <a:ext cx="914400" cy="914400"/>
          </a:xfrm>
          <a:prstGeom prst="rect">
            <a:avLst/>
          </a:prstGeom>
        </p:spPr>
      </p:pic>
      <p:pic>
        <p:nvPicPr>
          <p:cNvPr id="14" name="Graphic 13" descr="Doctor female outline">
            <a:extLst>
              <a:ext uri="{FF2B5EF4-FFF2-40B4-BE49-F238E27FC236}">
                <a16:creationId xmlns:a16="http://schemas.microsoft.com/office/drawing/2014/main" id="{4DB5C2E4-1E55-16FE-7B63-5C3DA7C33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19800" y="2361638"/>
            <a:ext cx="914400" cy="9144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F8F967-FEAE-5EDB-943A-E00A0EA88640}"/>
              </a:ext>
            </a:extLst>
          </p:cNvPr>
          <p:cNvCxnSpPr>
            <a:cxnSpLocks/>
          </p:cNvCxnSpPr>
          <p:nvPr/>
        </p:nvCxnSpPr>
        <p:spPr>
          <a:xfrm>
            <a:off x="0" y="2024515"/>
            <a:ext cx="5029200" cy="0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>
            <a:extLst>
              <a:ext uri="{FF2B5EF4-FFF2-40B4-BE49-F238E27FC236}">
                <a16:creationId xmlns:a16="http://schemas.microsoft.com/office/drawing/2014/main" id="{4C4E5182-A1E6-4AF9-7143-CC4CB42BF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727" y="228600"/>
            <a:ext cx="1415473" cy="102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6C4AE8D9-DC70-80B2-466B-202B3BBCAE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010" y="6172200"/>
            <a:ext cx="1415473" cy="60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1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E2599-99C6-6ECB-6CFD-B8203829C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2B93253-2B6E-3D78-313B-062D6A55C76C}"/>
              </a:ext>
            </a:extLst>
          </p:cNvPr>
          <p:cNvSpPr txBox="1"/>
          <p:nvPr/>
        </p:nvSpPr>
        <p:spPr>
          <a:xfrm>
            <a:off x="254000" y="381000"/>
            <a:ext cx="820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LIFE </a:t>
            </a:r>
            <a:r>
              <a:rPr lang="en-US" sz="28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SPONSORS</a:t>
            </a:r>
            <a:endParaRPr lang="en-US" sz="2800" b="1" dirty="0">
              <a:solidFill>
                <a:srgbClr val="92D050"/>
              </a:solidFill>
              <a:latin typeface="+mj-lt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0FDE3B7-26FF-EE51-09C0-A372EB75E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727" y="228600"/>
            <a:ext cx="1415473" cy="102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8A291BF6-25E9-CCE6-4FD1-0863535DC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010" y="6172200"/>
            <a:ext cx="1415473" cy="605872"/>
          </a:xfrm>
          <a:prstGeom prst="rect">
            <a:avLst/>
          </a:prstGeom>
        </p:spPr>
      </p:pic>
      <p:pic>
        <p:nvPicPr>
          <p:cNvPr id="4" name="Image 3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C4329A8F-B0AE-93A3-9952-1F09D9515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49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78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7C13E-E530-C733-7A9B-751393B46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93CED8F-DF25-0748-E2EF-8A233C9A444D}"/>
              </a:ext>
            </a:extLst>
          </p:cNvPr>
          <p:cNvSpPr txBox="1"/>
          <p:nvPr/>
        </p:nvSpPr>
        <p:spPr>
          <a:xfrm>
            <a:off x="254000" y="381000"/>
            <a:ext cx="820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latin typeface="+mj-lt"/>
              </a:rPr>
              <a:t>LIFE 2025 TIMELINE</a:t>
            </a:r>
            <a:endParaRPr lang="en-US" sz="2800" b="1" dirty="0">
              <a:solidFill>
                <a:srgbClr val="0170C0"/>
              </a:solidFill>
              <a:latin typeface="+mj-lt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2DACD9D-C3C6-84B9-1A49-3394E23F9FDA}"/>
              </a:ext>
            </a:extLst>
          </p:cNvPr>
          <p:cNvSpPr txBox="1"/>
          <p:nvPr/>
        </p:nvSpPr>
        <p:spPr>
          <a:xfrm>
            <a:off x="9296400" y="1143000"/>
            <a:ext cx="2225964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92D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Q4 2025</a:t>
            </a:r>
          </a:p>
          <a:p>
            <a:endParaRPr lang="pl-PL" dirty="0">
              <a:solidFill>
                <a:srgbClr val="92D05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pl-PL" dirty="0" err="1">
                <a:solidFill>
                  <a:srgbClr val="92D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Malnutrition</a:t>
            </a:r>
            <a:r>
              <a:rPr lang="pl-PL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rgbClr val="92D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Awareness</a:t>
            </a:r>
            <a:r>
              <a:rPr lang="pl-PL" dirty="0">
                <a:solidFill>
                  <a:srgbClr val="92D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rgbClr val="92D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Weeks</a:t>
            </a:r>
            <a:endParaRPr lang="pl-PL" dirty="0">
              <a:solidFill>
                <a:srgbClr val="92D05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pl-PL" dirty="0">
              <a:solidFill>
                <a:srgbClr val="92D05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pl-PL" dirty="0" err="1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Launch</a:t>
            </a:r>
            <a:r>
              <a:rPr lang="pl-PL" dirty="0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campaign</a:t>
            </a:r>
            <a:r>
              <a:rPr lang="pl-PL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brand</a:t>
            </a:r>
            <a:r>
              <a:rPr lang="pl-PL" dirty="0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dirty="0" err="1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website</a:t>
            </a:r>
            <a:r>
              <a:rPr lang="pl-PL" dirty="0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IF </a:t>
            </a:r>
            <a:r>
              <a:rPr lang="pl-PL" dirty="0" err="1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Journal</a:t>
            </a:r>
            <a:endParaRPr lang="pl-PL" dirty="0">
              <a:solidFill>
                <a:schemeClr val="accent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pl-PL" dirty="0">
              <a:solidFill>
                <a:schemeClr val="accent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pl-PL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1F Day </a:t>
            </a:r>
            <a:r>
              <a:rPr lang="pl-PL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Ambassadors</a:t>
            </a:r>
            <a:r>
              <a:rPr lang="pl-PL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on-line </a:t>
            </a:r>
            <a:r>
              <a:rPr lang="pl-PL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</a:t>
            </a:r>
            <a:endParaRPr lang="pl-PL" dirty="0">
              <a:solidFill>
                <a:schemeClr val="accent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pl-PL" dirty="0">
              <a:solidFill>
                <a:srgbClr val="92D05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pl-PL" dirty="0">
                <a:solidFill>
                  <a:srgbClr val="92D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Policy </a:t>
            </a:r>
            <a:r>
              <a:rPr lang="pl-PL" dirty="0" err="1">
                <a:solidFill>
                  <a:srgbClr val="92D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brief</a:t>
            </a:r>
            <a:endParaRPr lang="pl-PL" dirty="0">
              <a:solidFill>
                <a:srgbClr val="92D05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DFBBB79-E239-9731-2277-4689CD5D327C}"/>
              </a:ext>
            </a:extLst>
          </p:cNvPr>
          <p:cNvSpPr txBox="1"/>
          <p:nvPr/>
        </p:nvSpPr>
        <p:spPr>
          <a:xfrm>
            <a:off x="3408218" y="1143000"/>
            <a:ext cx="25908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92D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Q2 2025</a:t>
            </a:r>
          </a:p>
          <a:p>
            <a:endParaRPr lang="pl-PL" dirty="0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pl-PL" dirty="0" err="1">
                <a:solidFill>
                  <a:srgbClr val="92D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Steering</a:t>
            </a:r>
            <a:r>
              <a:rPr lang="pl-PL" dirty="0">
                <a:solidFill>
                  <a:srgbClr val="92D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rgbClr val="92D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group</a:t>
            </a:r>
            <a:r>
              <a:rPr lang="pl-PL" dirty="0">
                <a:solidFill>
                  <a:srgbClr val="92D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rgbClr val="92D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meeting</a:t>
            </a:r>
            <a:r>
              <a:rPr lang="pl-PL" dirty="0">
                <a:solidFill>
                  <a:srgbClr val="92D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ONCA </a:t>
            </a:r>
            <a:r>
              <a:rPr lang="pl-PL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Conference </a:t>
            </a:r>
            <a:r>
              <a:rPr lang="pl-PL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Athens</a:t>
            </a:r>
            <a:endParaRPr lang="pl-PL" dirty="0">
              <a:solidFill>
                <a:srgbClr val="92D05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pl-PL" dirty="0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pl-PL" dirty="0" err="1">
                <a:solidFill>
                  <a:srgbClr val="92D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Survey</a:t>
            </a:r>
            <a:r>
              <a:rPr lang="pl-PL" dirty="0">
                <a:solidFill>
                  <a:srgbClr val="92D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rgbClr val="92D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endParaRPr lang="pl-PL" dirty="0">
              <a:solidFill>
                <a:srgbClr val="92D05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pl-PL" dirty="0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pl-PL" dirty="0" err="1">
                <a:solidFill>
                  <a:srgbClr val="92D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Publish</a:t>
            </a:r>
            <a:r>
              <a:rPr lang="pl-PL" dirty="0">
                <a:solidFill>
                  <a:srgbClr val="92D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Policy </a:t>
            </a:r>
            <a:r>
              <a:rPr lang="pl-PL" dirty="0" err="1">
                <a:solidFill>
                  <a:srgbClr val="92D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toolkit</a:t>
            </a:r>
            <a:r>
              <a:rPr lang="pl-PL" dirty="0">
                <a:solidFill>
                  <a:srgbClr val="92D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pl-PL" dirty="0" err="1">
                <a:solidFill>
                  <a:srgbClr val="92D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pl-PL" dirty="0">
                <a:solidFill>
                  <a:srgbClr val="92D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EU </a:t>
            </a:r>
            <a:r>
              <a:rPr lang="pl-PL" dirty="0" err="1">
                <a:solidFill>
                  <a:srgbClr val="92D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policymakers</a:t>
            </a:r>
            <a:endParaRPr lang="pl-PL" dirty="0">
              <a:solidFill>
                <a:srgbClr val="92D05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pl-PL" dirty="0">
              <a:solidFill>
                <a:srgbClr val="92D05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pl-PL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Strenghten</a:t>
            </a:r>
            <a:r>
              <a:rPr lang="pl-PL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relationship</a:t>
            </a:r>
            <a:r>
              <a:rPr lang="pl-PL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EURODIS &amp; </a:t>
            </a:r>
            <a:r>
              <a:rPr lang="pl-PL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ERNica</a:t>
            </a:r>
            <a:endParaRPr lang="pl-PL" dirty="0">
              <a:solidFill>
                <a:schemeClr val="accent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dirty="0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dirty="0">
              <a:solidFill>
                <a:srgbClr val="92D050"/>
              </a:solidFill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DBF1306-3BBF-4943-9741-ACFCAAC3C80E}"/>
              </a:ext>
            </a:extLst>
          </p:cNvPr>
          <p:cNvSpPr txBox="1"/>
          <p:nvPr/>
        </p:nvSpPr>
        <p:spPr>
          <a:xfrm>
            <a:off x="6483929" y="1143000"/>
            <a:ext cx="259080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Q3 2025</a:t>
            </a:r>
          </a:p>
          <a:p>
            <a:endParaRPr lang="pl-PL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pl-PL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Steering</a:t>
            </a:r>
            <a:r>
              <a:rPr lang="pl-PL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group</a:t>
            </a:r>
            <a:r>
              <a:rPr lang="pl-PL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meeting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ESPEN 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Congress</a:t>
            </a:r>
            <a:r>
              <a:rPr lang="pl-PL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Wingdings" pitchFamily="2" charset="2"/>
              <a:buChar char="q"/>
            </a:pPr>
            <a:endParaRPr lang="pl-PL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Publish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Journal</a:t>
            </a:r>
            <a:endParaRPr lang="pl-PL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Clinical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Nutrition</a:t>
            </a:r>
            <a:endParaRPr lang="pl-PL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DAE5699-D162-D0DA-7273-92E1F81B0552}"/>
              </a:ext>
            </a:extLst>
          </p:cNvPr>
          <p:cNvSpPr txBox="1"/>
          <p:nvPr/>
        </p:nvSpPr>
        <p:spPr>
          <a:xfrm>
            <a:off x="547255" y="1143000"/>
            <a:ext cx="25908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Q1 2025</a:t>
            </a:r>
          </a:p>
          <a:p>
            <a:endParaRPr lang="pl-PL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pl-PL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Steering</a:t>
            </a:r>
            <a:r>
              <a:rPr lang="pl-PL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group</a:t>
            </a:r>
            <a:r>
              <a:rPr lang="pl-PL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pl-PL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on-line </a:t>
            </a:r>
            <a:r>
              <a:rPr lang="pl-PL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meeting</a:t>
            </a:r>
            <a:endParaRPr lang="pl-PL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 IF 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survey</a:t>
            </a:r>
            <a:endParaRPr lang="pl-PL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1F Day 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pilotage</a:t>
            </a:r>
            <a:endParaRPr lang="pl-PL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44802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C1278-5464-CCA7-7DD4-3BB87B372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653F3BF-A4DC-8773-87C2-A3F6E912929B}"/>
              </a:ext>
            </a:extLst>
          </p:cNvPr>
          <p:cNvSpPr txBox="1"/>
          <p:nvPr/>
        </p:nvSpPr>
        <p:spPr>
          <a:xfrm>
            <a:off x="254000" y="381000"/>
            <a:ext cx="820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latin typeface="+mj-lt"/>
              </a:rPr>
              <a:t>LIFE long–term AGENDA</a:t>
            </a:r>
            <a:endParaRPr lang="en-US" sz="2800" b="1" dirty="0">
              <a:solidFill>
                <a:srgbClr val="0170C0"/>
              </a:solidFill>
              <a:latin typeface="+mj-lt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EB02F68-6E1B-5957-04A7-CD2E47265A1A}"/>
              </a:ext>
            </a:extLst>
          </p:cNvPr>
          <p:cNvSpPr txBox="1"/>
          <p:nvPr/>
        </p:nvSpPr>
        <p:spPr>
          <a:xfrm>
            <a:off x="302492" y="5398991"/>
            <a:ext cx="99992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2400" b="1" u="sng" dirty="0">
                <a:solidFill>
                  <a:srgbClr val="92D050"/>
                </a:solidFill>
                <a:effectLst/>
                <a:latin typeface="+mn-lt"/>
              </a:rPr>
              <a:t>DEVELOP STRATEGY FOR IMPLEMENTING QUALITY STANDARDS:</a:t>
            </a:r>
          </a:p>
          <a:p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E.g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.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Create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and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implement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guidelines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to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ensure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high-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quality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care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for IF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patients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,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such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as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training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for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healthcare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providers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and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quality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assessments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7411649-373B-6F0B-5FCF-2E2A5254E834}"/>
              </a:ext>
            </a:extLst>
          </p:cNvPr>
          <p:cNvSpPr txBox="1"/>
          <p:nvPr/>
        </p:nvSpPr>
        <p:spPr>
          <a:xfrm>
            <a:off x="254000" y="1105515"/>
            <a:ext cx="99992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sz="2400" b="1" u="sng" dirty="0">
                <a:solidFill>
                  <a:schemeClr val="bg1"/>
                </a:solidFill>
                <a:effectLst/>
                <a:latin typeface="+mn-lt"/>
              </a:rPr>
              <a:t>RESEARCH ON PREVALENCE OF IF:</a:t>
            </a:r>
          </a:p>
          <a:p>
            <a:pPr>
              <a:buNone/>
            </a:pPr>
            <a:r>
              <a:rPr lang="pl-PL" sz="1600" dirty="0" err="1">
                <a:solidFill>
                  <a:schemeClr val="bg1"/>
                </a:solidFill>
                <a:effectLst/>
                <a:latin typeface="+mn-lt"/>
              </a:rPr>
              <a:t>Conduct</a:t>
            </a:r>
            <a:r>
              <a:rPr lang="pl-PL" sz="160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pl-PL" sz="1600" dirty="0" err="1">
                <a:solidFill>
                  <a:schemeClr val="bg1"/>
                </a:solidFill>
                <a:effectLst/>
                <a:latin typeface="+mn-lt"/>
              </a:rPr>
              <a:t>studies</a:t>
            </a:r>
            <a:r>
              <a:rPr lang="pl-PL" sz="1600" dirty="0">
                <a:solidFill>
                  <a:schemeClr val="bg1"/>
                </a:solidFill>
                <a:effectLst/>
                <a:latin typeface="+mn-lt"/>
              </a:rPr>
              <a:t> to </a:t>
            </a:r>
            <a:r>
              <a:rPr lang="pl-PL" sz="1600" dirty="0" err="1">
                <a:solidFill>
                  <a:schemeClr val="bg1"/>
                </a:solidFill>
                <a:effectLst/>
                <a:latin typeface="+mn-lt"/>
              </a:rPr>
              <a:t>understand</a:t>
            </a:r>
            <a:r>
              <a:rPr lang="pl-PL" sz="160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pl-PL" sz="1600" dirty="0" err="1">
                <a:solidFill>
                  <a:schemeClr val="bg1"/>
                </a:solidFill>
                <a:effectLst/>
                <a:latin typeface="+mn-lt"/>
              </a:rPr>
              <a:t>how</a:t>
            </a:r>
            <a:r>
              <a:rPr lang="pl-PL" sz="160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pl-PL" sz="1600" dirty="0" err="1">
                <a:solidFill>
                  <a:schemeClr val="bg1"/>
                </a:solidFill>
                <a:effectLst/>
                <a:latin typeface="+mn-lt"/>
              </a:rPr>
              <a:t>common</a:t>
            </a:r>
            <a:r>
              <a:rPr lang="pl-PL" sz="160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pl-PL" sz="1600" dirty="0" err="1">
                <a:solidFill>
                  <a:schemeClr val="bg1"/>
                </a:solidFill>
                <a:effectLst/>
                <a:latin typeface="+mn-lt"/>
              </a:rPr>
              <a:t>Intestinal</a:t>
            </a:r>
            <a:r>
              <a:rPr lang="pl-PL" sz="160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pl-PL" sz="1600" dirty="0" err="1">
                <a:solidFill>
                  <a:schemeClr val="bg1"/>
                </a:solidFill>
                <a:effectLst/>
                <a:latin typeface="+mn-lt"/>
              </a:rPr>
              <a:t>Failure</a:t>
            </a:r>
            <a:r>
              <a:rPr lang="pl-PL" sz="1600" dirty="0">
                <a:solidFill>
                  <a:schemeClr val="bg1"/>
                </a:solidFill>
                <a:effectLst/>
                <a:latin typeface="+mn-lt"/>
              </a:rPr>
              <a:t> (IF) </a:t>
            </a:r>
            <a:r>
              <a:rPr lang="pl-PL" sz="1600" dirty="0" err="1">
                <a:solidFill>
                  <a:schemeClr val="bg1"/>
                </a:solidFill>
                <a:effectLst/>
                <a:latin typeface="+mn-lt"/>
              </a:rPr>
              <a:t>is</a:t>
            </a:r>
            <a:r>
              <a:rPr lang="pl-PL" sz="1600" dirty="0">
                <a:solidFill>
                  <a:schemeClr val="bg1"/>
                </a:solidFill>
                <a:effectLst/>
                <a:latin typeface="+mn-lt"/>
              </a:rPr>
              <a:t>, </a:t>
            </a:r>
            <a:r>
              <a:rPr lang="pl-PL" sz="1600" dirty="0" err="1">
                <a:solidFill>
                  <a:schemeClr val="bg1"/>
                </a:solidFill>
                <a:effectLst/>
                <a:latin typeface="+mn-lt"/>
              </a:rPr>
              <a:t>identify</a:t>
            </a:r>
            <a:r>
              <a:rPr lang="pl-PL" sz="160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pl-PL" sz="1600" dirty="0" err="1">
                <a:solidFill>
                  <a:schemeClr val="bg1"/>
                </a:solidFill>
                <a:effectLst/>
                <a:latin typeface="+mn-lt"/>
              </a:rPr>
              <a:t>causes</a:t>
            </a:r>
            <a:r>
              <a:rPr lang="pl-PL" sz="1600" dirty="0">
                <a:solidFill>
                  <a:schemeClr val="bg1"/>
                </a:solidFill>
                <a:effectLst/>
                <a:latin typeface="+mn-lt"/>
              </a:rPr>
              <a:t>, and </a:t>
            </a:r>
            <a:r>
              <a:rPr lang="pl-PL" sz="1600" dirty="0" err="1">
                <a:solidFill>
                  <a:schemeClr val="bg1"/>
                </a:solidFill>
                <a:effectLst/>
                <a:latin typeface="+mn-lt"/>
              </a:rPr>
              <a:t>assess</a:t>
            </a:r>
            <a:r>
              <a:rPr lang="pl-PL" sz="160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pl-PL" sz="1600" dirty="0" err="1">
                <a:solidFill>
                  <a:schemeClr val="bg1"/>
                </a:solidFill>
                <a:effectLst/>
                <a:latin typeface="+mn-lt"/>
              </a:rPr>
              <a:t>its</a:t>
            </a:r>
            <a:r>
              <a:rPr lang="pl-PL" sz="160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pl-PL" sz="1600" dirty="0" err="1">
                <a:solidFill>
                  <a:schemeClr val="bg1"/>
                </a:solidFill>
                <a:effectLst/>
                <a:latin typeface="+mn-lt"/>
              </a:rPr>
              <a:t>impact</a:t>
            </a:r>
            <a:r>
              <a:rPr lang="pl-PL" sz="1600" dirty="0">
                <a:solidFill>
                  <a:schemeClr val="bg1"/>
                </a:solidFill>
                <a:effectLst/>
                <a:latin typeface="+mn-lt"/>
              </a:rPr>
              <a:t> on </a:t>
            </a:r>
            <a:r>
              <a:rPr lang="pl-PL" sz="1600" dirty="0" err="1">
                <a:solidFill>
                  <a:schemeClr val="bg1"/>
                </a:solidFill>
                <a:effectLst/>
                <a:latin typeface="+mn-lt"/>
              </a:rPr>
              <a:t>patients</a:t>
            </a:r>
            <a:r>
              <a:rPr lang="pl-PL" sz="1600" dirty="0">
                <a:solidFill>
                  <a:schemeClr val="bg1"/>
                </a:solidFill>
                <a:effectLst/>
                <a:latin typeface="+mn-lt"/>
              </a:rPr>
              <a:t>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A462ED6-6CC8-B524-0041-BED4DDCF87C7}"/>
              </a:ext>
            </a:extLst>
          </p:cNvPr>
          <p:cNvSpPr txBox="1"/>
          <p:nvPr/>
        </p:nvSpPr>
        <p:spPr>
          <a:xfrm>
            <a:off x="274782" y="2055306"/>
            <a:ext cx="1066800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sz="2400" b="1" u="sng" dirty="0">
                <a:solidFill>
                  <a:srgbClr val="92D050"/>
                </a:solidFill>
                <a:effectLst/>
                <a:latin typeface="+mn-lt"/>
              </a:rPr>
              <a:t>EXPAND CAMPAIGN TO OTHER COUNTRIES AND EXPAND PROFESSIONAL NETWORKS:</a:t>
            </a:r>
          </a:p>
          <a:p>
            <a:pPr>
              <a:buNone/>
            </a:pP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Extend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the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current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awareness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and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advocacy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campaign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to 7-10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more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countries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,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adapting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into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local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contexts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and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collaborating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with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local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centres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and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organizations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.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Strengthen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and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expand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networks of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healthcare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professionals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and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researchers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both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within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and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across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countries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to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share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knowledge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and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best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 </a:t>
            </a:r>
            <a:r>
              <a:rPr lang="pl-PL" dirty="0" err="1">
                <a:solidFill>
                  <a:srgbClr val="92D050"/>
                </a:solidFill>
                <a:effectLst/>
                <a:latin typeface="+mn-lt"/>
              </a:rPr>
              <a:t>practices</a:t>
            </a:r>
            <a:r>
              <a:rPr lang="pl-PL" dirty="0">
                <a:solidFill>
                  <a:srgbClr val="92D050"/>
                </a:solidFill>
                <a:effectLst/>
                <a:latin typeface="+mn-lt"/>
              </a:rPr>
              <a:t>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92808AD-C426-B58C-68EB-6582ACE8C3FD}"/>
              </a:ext>
            </a:extLst>
          </p:cNvPr>
          <p:cNvSpPr txBox="1"/>
          <p:nvPr/>
        </p:nvSpPr>
        <p:spPr>
          <a:xfrm>
            <a:off x="288637" y="3850259"/>
            <a:ext cx="999923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sz="2400" b="1" u="sng" dirty="0">
                <a:solidFill>
                  <a:schemeClr val="accent6"/>
                </a:solidFill>
                <a:effectLst/>
                <a:latin typeface="+mn-lt"/>
              </a:rPr>
              <a:t>CONNECT TO LOCAL AND EU POLICYMAKERS AND ADDITIONAL PATIENT ORGANISATIONS  TO FURTHER STRENGTHEN NETWORK AND ADVOCACY</a:t>
            </a:r>
            <a:r>
              <a:rPr lang="pl-PL" sz="2400" dirty="0">
                <a:solidFill>
                  <a:schemeClr val="accent6"/>
                </a:solidFill>
                <a:effectLst/>
                <a:latin typeface="+mn-lt"/>
              </a:rPr>
              <a:t>:</a:t>
            </a:r>
          </a:p>
          <a:p>
            <a:pPr>
              <a:buNone/>
            </a:pPr>
            <a:r>
              <a:rPr lang="pl-PL" dirty="0">
                <a:solidFill>
                  <a:schemeClr val="accent6"/>
                </a:solidFill>
                <a:effectLst/>
                <a:latin typeface="+mn-lt"/>
              </a:rPr>
              <a:t>Link </a:t>
            </a:r>
            <a:r>
              <a:rPr lang="pl-PL" dirty="0" err="1">
                <a:solidFill>
                  <a:schemeClr val="accent6"/>
                </a:solidFill>
                <a:effectLst/>
                <a:latin typeface="+mn-lt"/>
              </a:rPr>
              <a:t>more</a:t>
            </a:r>
            <a:r>
              <a:rPr lang="pl-PL" dirty="0">
                <a:solidFill>
                  <a:schemeClr val="accent6"/>
                </a:solidFill>
                <a:effectLst/>
                <a:latin typeface="+mn-lt"/>
              </a:rPr>
              <a:t> </a:t>
            </a:r>
            <a:r>
              <a:rPr lang="pl-PL" dirty="0" err="1">
                <a:solidFill>
                  <a:schemeClr val="accent6"/>
                </a:solidFill>
                <a:effectLst/>
                <a:latin typeface="+mn-lt"/>
              </a:rPr>
              <a:t>patient</a:t>
            </a:r>
            <a:r>
              <a:rPr lang="pl-PL" dirty="0">
                <a:solidFill>
                  <a:schemeClr val="accent6"/>
                </a:solidFill>
                <a:effectLst/>
                <a:latin typeface="+mn-lt"/>
              </a:rPr>
              <a:t> </a:t>
            </a:r>
            <a:r>
              <a:rPr lang="pl-PL" dirty="0" err="1">
                <a:solidFill>
                  <a:schemeClr val="accent6"/>
                </a:solidFill>
                <a:effectLst/>
                <a:latin typeface="+mn-lt"/>
              </a:rPr>
              <a:t>organizations</a:t>
            </a:r>
            <a:r>
              <a:rPr lang="pl-PL" dirty="0">
                <a:solidFill>
                  <a:schemeClr val="accent6"/>
                </a:solidFill>
                <a:effectLst/>
                <a:latin typeface="+mn-lt"/>
              </a:rPr>
              <a:t> to </a:t>
            </a:r>
            <a:r>
              <a:rPr lang="pl-PL" dirty="0" err="1">
                <a:solidFill>
                  <a:schemeClr val="accent6"/>
                </a:solidFill>
                <a:effectLst/>
                <a:latin typeface="+mn-lt"/>
              </a:rPr>
              <a:t>create</a:t>
            </a:r>
            <a:r>
              <a:rPr lang="pl-PL" dirty="0">
                <a:solidFill>
                  <a:schemeClr val="accent6"/>
                </a:solidFill>
                <a:effectLst/>
                <a:latin typeface="+mn-lt"/>
              </a:rPr>
              <a:t> a </a:t>
            </a:r>
            <a:r>
              <a:rPr lang="pl-PL" dirty="0" err="1">
                <a:solidFill>
                  <a:schemeClr val="accent6"/>
                </a:solidFill>
                <a:effectLst/>
                <a:latin typeface="+mn-lt"/>
              </a:rPr>
              <a:t>stronger</a:t>
            </a:r>
            <a:r>
              <a:rPr lang="pl-PL" dirty="0">
                <a:solidFill>
                  <a:schemeClr val="accent6"/>
                </a:solidFill>
                <a:effectLst/>
                <a:latin typeface="+mn-lt"/>
              </a:rPr>
              <a:t> </a:t>
            </a:r>
            <a:r>
              <a:rPr lang="pl-PL" dirty="0" err="1">
                <a:solidFill>
                  <a:schemeClr val="accent6"/>
                </a:solidFill>
                <a:effectLst/>
                <a:latin typeface="+mn-lt"/>
              </a:rPr>
              <a:t>support</a:t>
            </a:r>
            <a:r>
              <a:rPr lang="pl-PL" dirty="0">
                <a:solidFill>
                  <a:schemeClr val="accent6"/>
                </a:solidFill>
                <a:effectLst/>
                <a:latin typeface="+mn-lt"/>
              </a:rPr>
              <a:t> network and </a:t>
            </a:r>
            <a:r>
              <a:rPr lang="pl-PL" dirty="0" err="1">
                <a:solidFill>
                  <a:schemeClr val="accent6"/>
                </a:solidFill>
                <a:effectLst/>
                <a:latin typeface="+mn-lt"/>
              </a:rPr>
              <a:t>enhance</a:t>
            </a:r>
            <a:r>
              <a:rPr lang="pl-PL" dirty="0">
                <a:solidFill>
                  <a:schemeClr val="accent6"/>
                </a:solidFill>
                <a:effectLst/>
                <a:latin typeface="+mn-lt"/>
              </a:rPr>
              <a:t> joint </a:t>
            </a:r>
            <a:r>
              <a:rPr lang="pl-PL" dirty="0" err="1">
                <a:solidFill>
                  <a:schemeClr val="accent6"/>
                </a:solidFill>
                <a:effectLst/>
                <a:latin typeface="+mn-lt"/>
              </a:rPr>
              <a:t>advocacy</a:t>
            </a:r>
            <a:r>
              <a:rPr lang="pl-PL" dirty="0">
                <a:solidFill>
                  <a:schemeClr val="accent6"/>
                </a:solidFill>
                <a:effectLst/>
                <a:latin typeface="+mn-lt"/>
              </a:rPr>
              <a:t> </a:t>
            </a:r>
            <a:r>
              <a:rPr lang="pl-PL" dirty="0" err="1">
                <a:solidFill>
                  <a:schemeClr val="accent6"/>
                </a:solidFill>
                <a:effectLst/>
                <a:latin typeface="+mn-lt"/>
              </a:rPr>
              <a:t>efforts</a:t>
            </a:r>
            <a:r>
              <a:rPr lang="pl-PL" dirty="0">
                <a:solidFill>
                  <a:schemeClr val="accent6"/>
                </a:solidFill>
                <a:effectLst/>
                <a:latin typeface="+mn-lt"/>
              </a:rPr>
              <a:t> </a:t>
            </a:r>
            <a:r>
              <a:rPr lang="pl-PL" dirty="0" err="1">
                <a:solidFill>
                  <a:schemeClr val="accent6"/>
                </a:solidFill>
                <a:effectLst/>
                <a:latin typeface="+mn-lt"/>
              </a:rPr>
              <a:t>toward</a:t>
            </a:r>
            <a:r>
              <a:rPr lang="pl-PL" dirty="0">
                <a:solidFill>
                  <a:schemeClr val="accent6"/>
                </a:solidFill>
                <a:effectLst/>
                <a:latin typeface="+mn-lt"/>
              </a:rPr>
              <a:t> </a:t>
            </a:r>
            <a:r>
              <a:rPr lang="pl-PL" dirty="0" err="1">
                <a:solidFill>
                  <a:schemeClr val="accent6"/>
                </a:solidFill>
                <a:effectLst/>
                <a:latin typeface="+mn-lt"/>
              </a:rPr>
              <a:t>policymakers</a:t>
            </a:r>
            <a:r>
              <a:rPr lang="pl-PL" dirty="0">
                <a:solidFill>
                  <a:schemeClr val="accent6"/>
                </a:solidFill>
                <a:effectLst/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0099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FAD28-7DE4-B949-85B7-2B8A91E3D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28C9218-BC2E-4A06-FDFA-7B4D22AC32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54864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2AD493-00E2-5838-9657-C1ADDDA57B91}"/>
              </a:ext>
            </a:extLst>
          </p:cNvPr>
          <p:cNvSpPr txBox="1"/>
          <p:nvPr/>
        </p:nvSpPr>
        <p:spPr>
          <a:xfrm>
            <a:off x="254000" y="381000"/>
            <a:ext cx="820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+mj-lt"/>
              </a:rPr>
              <a:t>UPDATE ON </a:t>
            </a:r>
            <a:r>
              <a:rPr lang="en-US" sz="2800" b="1" dirty="0">
                <a:solidFill>
                  <a:schemeClr val="accent3"/>
                </a:solidFill>
                <a:latin typeface="+mj-lt"/>
              </a:rPr>
              <a:t>MANIFESTO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BD936A6-C431-47CB-6FE5-E8B7BA282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727" y="228600"/>
            <a:ext cx="1415473" cy="102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E97A63-7756-2F3F-4E5A-911279E56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2399" y="1975723"/>
            <a:ext cx="2819840" cy="398496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27F90C-0FE5-C332-05C3-F7E2886F0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0039" y="1356343"/>
            <a:ext cx="2815461" cy="398496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B6C0D5-CE10-610D-A36B-9D25AEF074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642610"/>
            <a:ext cx="2825251" cy="398496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Picture 8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2F534ECD-FA5B-4B77-9F27-916CEE8103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010" y="6172200"/>
            <a:ext cx="1415473" cy="6058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7F3E43-0B47-8588-024F-F497E3206ED2}"/>
              </a:ext>
            </a:extLst>
          </p:cNvPr>
          <p:cNvSpPr txBox="1"/>
          <p:nvPr/>
        </p:nvSpPr>
        <p:spPr>
          <a:xfrm>
            <a:off x="227850" y="1716107"/>
            <a:ext cx="4434170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Process</a:t>
            </a:r>
          </a:p>
          <a:p>
            <a:pPr marL="342900" lvl="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Overview of Manifesto content</a:t>
            </a:r>
          </a:p>
          <a:p>
            <a:pPr marL="342900" lvl="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Manifesto Objectives  </a:t>
            </a:r>
          </a:p>
        </p:txBody>
      </p:sp>
    </p:spTree>
    <p:extLst>
      <p:ext uri="{BB962C8B-B14F-4D97-AF65-F5344CB8AC3E}">
        <p14:creationId xmlns:p14="http://schemas.microsoft.com/office/powerpoint/2010/main" val="3200594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17261</TotalTime>
  <Words>887</Words>
  <Application>Microsoft Macintosh PowerPoint</Application>
  <PresentationFormat>Grand écran</PresentationFormat>
  <Paragraphs>153</Paragraphs>
  <Slides>21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9" baseType="lpstr">
      <vt:lpstr>-apple-system</vt:lpstr>
      <vt:lpstr>Aptos</vt:lpstr>
      <vt:lpstr>Arial</vt:lpstr>
      <vt:lpstr>Calibri</vt:lpstr>
      <vt:lpstr>Calibri Light</vt:lpstr>
      <vt:lpstr>Courier New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Stephane Schneider</cp:lastModifiedBy>
  <cp:revision>58</cp:revision>
  <dcterms:created xsi:type="dcterms:W3CDTF">2024-08-28T12:35:36Z</dcterms:created>
  <dcterms:modified xsi:type="dcterms:W3CDTF">2025-05-04T09:04:17Z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2024-02-16T00:00:00Z</vt:filetime>
  </property>
  <property fmtid="{D5CDD505-2E9C-101B-9397-08002B2CF9AE}" pid="3" name="LastSaved">
    <vt:filetime>2024-08-28T00:00:00Z</vt:filetime>
  </property>
  <property fmtid="{D5CDD505-2E9C-101B-9397-08002B2CF9AE}" pid="4" name="Producer">
    <vt:lpwstr>macOS Version 14.2.1 (Build 23C71) Quartz PDFContext</vt:lpwstr>
  </property>
</Properties>
</file>