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8" r:id="rId3"/>
    <p:sldId id="265" r:id="rId4"/>
    <p:sldId id="598" r:id="rId5"/>
    <p:sldId id="599" r:id="rId6"/>
    <p:sldId id="259" r:id="rId7"/>
    <p:sldId id="594" r:id="rId8"/>
    <p:sldId id="280" r:id="rId9"/>
    <p:sldId id="595" r:id="rId10"/>
    <p:sldId id="281" r:id="rId11"/>
    <p:sldId id="596" r:id="rId12"/>
    <p:sldId id="283" r:id="rId13"/>
    <p:sldId id="282" r:id="rId14"/>
    <p:sldId id="600" r:id="rId15"/>
    <p:sldId id="261" r:id="rId16"/>
    <p:sldId id="263" r:id="rId17"/>
    <p:sldId id="269" r:id="rId18"/>
    <p:sldId id="267" r:id="rId19"/>
    <p:sldId id="268" r:id="rId20"/>
    <p:sldId id="589" r:id="rId21"/>
    <p:sldId id="549" r:id="rId22"/>
    <p:sldId id="550" r:id="rId23"/>
    <p:sldId id="601" r:id="rId24"/>
    <p:sldId id="591" r:id="rId25"/>
    <p:sldId id="592" r:id="rId26"/>
    <p:sldId id="593" r:id="rId27"/>
    <p:sldId id="271" r:id="rId28"/>
    <p:sldId id="590" r:id="rId29"/>
    <p:sldId id="602" r:id="rId30"/>
    <p:sldId id="284" r:id="rId31"/>
    <p:sldId id="597" r:id="rId32"/>
    <p:sldId id="603" r:id="rId33"/>
    <p:sldId id="604" r:id="rId3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9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C8671-6B0F-4D01-8827-C36CF8CDCFED}" type="datetimeFigureOut">
              <a:rPr lang="el-GR" smtClean="0"/>
              <a:t>2/5/2025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7FC87-A63F-4E9C-8EBC-F8F485B3D4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5540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585757"/>
                </a:solidFill>
                <a:latin typeface="Graphik-Regular"/>
              </a:rPr>
              <a:t>A planetary health plate should consist by volume of approximately half a plate of vegetables and fruits; the other half, displayed by contribution to calories, should consist of primarily whole grains, plant protein sources, unsaturated plant oils,</a:t>
            </a:r>
          </a:p>
          <a:p>
            <a:pPr algn="l"/>
            <a:r>
              <a:rPr lang="en-US" sz="1800" b="0" i="0" u="none" strike="noStrike" baseline="0" dirty="0">
                <a:solidFill>
                  <a:srgbClr val="585757"/>
                </a:solidFill>
                <a:latin typeface="Graphik-Regular"/>
              </a:rPr>
              <a:t>and (optionally) modest amounts of animal sources of protein.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7FC87-A63F-4E9C-8EBC-F8F485B3D435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8882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D08EA-698D-4ED1-A00D-326D9B3703EF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3440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35705B2-C214-5822-605F-6439E13F7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72EC467-FD92-C0E9-C270-60AAC3D58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6D42542-499B-4E5F-E55F-A0762F63B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A80-A6BD-48E6-8E91-F81579042FC9}" type="datetimeFigureOut">
              <a:rPr lang="el-GR" smtClean="0"/>
              <a:t>2/5/2025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06427B9-3F68-D449-0A28-7AB62AAF6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CBCD784-D6A1-F7B1-EAAE-D7A29D140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5762-E143-45AB-A722-26882EA18E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2793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1A6483-1715-1372-8A62-E437DC3F4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4164A4B-516B-63A6-0159-EAD82A6DA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881B88B-80FA-DF7F-FC33-19CCD4834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A80-A6BD-48E6-8E91-F81579042FC9}" type="datetimeFigureOut">
              <a:rPr lang="el-GR" smtClean="0"/>
              <a:t>2/5/2025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E5C2EAD-3C11-21BC-6293-363A364FA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571C05B-DBB5-4B19-D98A-4906C1E22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5762-E143-45AB-A722-26882EA18E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9810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BEEC8475-A55D-4BFF-2B3A-ADE8D55569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F3B96FF-52E8-7135-26F0-672A69388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89A7AFD-DB0A-53ED-FB16-0FC70793E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A80-A6BD-48E6-8E91-F81579042FC9}" type="datetimeFigureOut">
              <a:rPr lang="el-GR" smtClean="0"/>
              <a:t>2/5/2025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D0FA4CF-F6A8-59ED-5FDA-71817998F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7370A27-38F9-66A8-1610-22927C28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5762-E143-45AB-A722-26882EA18E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354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D297D-E4A8-3160-1C3F-CC62EF2B4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4DC71-17A9-D947-1C23-4A9A46CB8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A8A6C-8343-FDBB-EC4F-017322CC0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45603-2BFF-4919-992B-FA3A0D4A03D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0EBAC-56EA-8304-4B99-41F26EA3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CB134-91D0-41E3-D8E3-ACBD01795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C9DF-9AB9-486F-9637-CB0A3FF07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61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A052-A4B8-4ADA-F7E7-8C4DE28BC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75420-5234-9166-FED9-347E78BCF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A7BB7-52CD-A1D4-A69F-3A1162D99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45603-2BFF-4919-992B-FA3A0D4A03D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961CA-584A-8D94-5B40-727BB731B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C2AB3-4869-4F4D-B170-05A00355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C9DF-9AB9-486F-9637-CB0A3FF07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84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416A-6249-5F12-89DD-3E7A4237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78861-1B52-E7BE-E81D-A9D641F0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650DE-9BF3-56AE-1152-DA3EF0BA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45603-2BFF-4919-992B-FA3A0D4A03D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7C231-DBFD-31B9-1AA2-44ABDFC08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0D5AD-26E6-CF25-9498-02994BD78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C9DF-9AB9-486F-9637-CB0A3FF07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4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0C305-FC81-EEF7-F291-9E723EC3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0C041-E51D-E464-BACA-BC89BD5628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5797B-6260-8525-B297-376E7D7BD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F7C94-B639-76E6-2046-4085A7EE2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45603-2BFF-4919-992B-FA3A0D4A03D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99A45-3DCB-C1DC-AC97-6C3A3CFD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6646C-78C2-221A-C851-B3C4E7379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C9DF-9AB9-486F-9637-CB0A3FF07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12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E958B-2B82-A545-13E9-31CC1542F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B6E14-842A-7D7B-F122-1DB9C5B6D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1DFA17-22F9-BCD1-58C1-2B6480268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1FEBB1-15F4-D184-53D2-859CF438C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BCAF06-F3A5-65BE-2CCC-0D1F4601B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2BC9E7-4904-A2B1-2FC7-89669475D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45603-2BFF-4919-992B-FA3A0D4A03D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7A646B-47CA-D5AC-5AFC-14CE1D040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2D907A-14DE-7581-4CE4-5D6577C30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C9DF-9AB9-486F-9637-CB0A3FF07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8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22CD2-055F-497B-5372-F0D93AE7E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CB2EB8-B188-F9B7-80AE-A8C715FEE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45603-2BFF-4919-992B-FA3A0D4A03D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3721B-0236-DA25-E707-54E2B349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5138F-9660-09A1-AAC2-40E076614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C9DF-9AB9-486F-9637-CB0A3FF07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02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BD79B-F68D-1E1B-5A99-8DC2A2218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45603-2BFF-4919-992B-FA3A0D4A03D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AD2E80-D19A-A89C-AB2F-1EFE6331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42FB8-ECD4-DE2F-C83E-EC89A43F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C9DF-9AB9-486F-9637-CB0A3FF07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3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B0581-40D0-6DB9-CF32-ED3EA273C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819F2-0399-DD4B-CBA6-A1CD85CFF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C324E-9BC4-09F9-3C77-C78B0F96E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3692B-5AF8-32AD-2116-74F7D42F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45603-2BFF-4919-992B-FA3A0D4A03D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5381A-10F2-9F62-7D63-AB241F55F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A8B0B-8CB6-9A53-159A-A891AA578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C9DF-9AB9-486F-9637-CB0A3FF07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A12A06-EF7A-05E1-B0BD-C9F02DD11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71C0CC1-2DA5-3ADE-BD92-558CDF2A5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249316E-B8DA-0357-5E33-E1301615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A80-A6BD-48E6-8E91-F81579042FC9}" type="datetimeFigureOut">
              <a:rPr lang="el-GR" smtClean="0"/>
              <a:t>2/5/2025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868B425-088E-E70A-0C32-1F6616DC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251FAD6-8E0A-605D-EEA8-F805ABE70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5762-E143-45AB-A722-26882EA18E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8926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884E-CC13-8B04-711E-EA8EB9E89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ECB5CE-9062-EC03-75E7-8161A2EAD1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11974B-B935-11CA-6212-7672EFA95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83597-EBE3-BB4E-3DFB-6763ED787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45603-2BFF-4919-992B-FA3A0D4A03D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373B0-58A2-2ACC-011F-FDA090D1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D5E5C-10B0-0264-6442-C2640C54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C9DF-9AB9-486F-9637-CB0A3FF07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8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0710-42ED-A58D-42BA-F4672D208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405B7-531E-4D35-AF87-57805EA01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41ACE-AF94-27EB-2680-73EBCAB5A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45603-2BFF-4919-992B-FA3A0D4A03D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8E6AA-05E6-32FD-96DE-B06763A95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3A81B-AB95-AB6F-F04A-648D77A45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C9DF-9AB9-486F-9637-CB0A3FF07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00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EDA685-7FB0-B930-C0B9-7C66A14253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2799C-7405-3531-CCC2-FCEA8F989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1722C-B090-3CC3-A09A-B80107EE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45603-2BFF-4919-992B-FA3A0D4A03D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7F6B5-C861-5E31-7F29-1B8C19E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9AA69-08AF-1F14-240C-61DA9420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C9DF-9AB9-486F-9637-CB0A3FF07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4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23FF0D-3598-5DFE-0560-D9A1FDDD9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68B199C-3550-80E1-7553-92B86E507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694A266-EDBF-3D8A-229C-8EA857975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A80-A6BD-48E6-8E91-F81579042FC9}" type="datetimeFigureOut">
              <a:rPr lang="el-GR" smtClean="0"/>
              <a:t>2/5/2025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E27C4CF-FC73-B67F-518E-B621B0935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7C8A357-9073-83F5-36CE-BBC01CE8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5762-E143-45AB-A722-26882EA18E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686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0C7F34-9FEF-20F3-A1D5-9CE56C6AC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DD60F3C-0ED4-681E-692E-3C0F8EF70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A520CD8-203B-F887-5CDB-F69F30B32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DC0B370-DA10-D55F-D0E4-0C6B3F190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A80-A6BD-48E6-8E91-F81579042FC9}" type="datetimeFigureOut">
              <a:rPr lang="el-GR" smtClean="0"/>
              <a:t>2/5/2025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D880D13-5924-DC30-D6F5-2047F6363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7B7CD7B-59DC-47D4-8B93-56E8DCD0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5762-E143-45AB-A722-26882EA18E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6030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239183B-7B8B-6350-9D9B-6122A32C7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B7B3863-DB35-4AE8-6E6F-B48DC24BE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B8E91F5-D7AE-0F42-30F8-6BA71191F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9FEBFAA9-9F29-55E2-BF63-0DFC46FDA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58895EC-56C6-8BF6-5762-4277D888F2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17512235-5A1F-6559-A3DE-A45C6CA87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A80-A6BD-48E6-8E91-F81579042FC9}" type="datetimeFigureOut">
              <a:rPr lang="el-GR" smtClean="0"/>
              <a:t>2/5/2025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01FEAB2-AC14-DDB4-542F-3CCEBABF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7375064-C1C1-1690-DAED-2FBD57BD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5762-E143-45AB-A722-26882EA18E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642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709E6D-92D9-814E-2DFA-82EFC1621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0F44473F-73F2-0735-E83F-2F19C2F4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A80-A6BD-48E6-8E91-F81579042FC9}" type="datetimeFigureOut">
              <a:rPr lang="el-GR" smtClean="0"/>
              <a:t>2/5/2025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DB13A07-7CE8-7E8F-EC36-AA0798ED8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6094F48-FD41-B074-CAD9-965D8E58A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5762-E143-45AB-A722-26882EA18E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8037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84EFF8B6-13A7-C2C3-3EDA-FCFC890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A80-A6BD-48E6-8E91-F81579042FC9}" type="datetimeFigureOut">
              <a:rPr lang="el-GR" smtClean="0"/>
              <a:t>2/5/2025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2AF7107C-8764-503F-947F-0584A233E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6099B66-352C-AB6A-F26D-BB6F45FBB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5762-E143-45AB-A722-26882EA18E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4932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8D3142-8931-8DFF-3863-6006CAB27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0B9A3A4-E3F5-6CDC-F338-D436E55C5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45F38C4-B46A-CEDC-DA2B-D2B4C017A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4BDC612-C876-155F-5D62-73A2E04DB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A80-A6BD-48E6-8E91-F81579042FC9}" type="datetimeFigureOut">
              <a:rPr lang="el-GR" smtClean="0"/>
              <a:t>2/5/2025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52FC847-7111-72E6-5484-B8E2AD969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B7BBFE3-DFA8-8DB7-0697-8257F7F1A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5762-E143-45AB-A722-26882EA18E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256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DFD7BC-0DEC-0AD2-4A86-BB4D14EDB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C1E30521-22AB-9EAA-2315-760AEB96E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B385D35-D44D-ECF7-DB62-D0A23D068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176B4F1-45A0-A0D1-0D97-04D98D71F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A80-A6BD-48E6-8E91-F81579042FC9}" type="datetimeFigureOut">
              <a:rPr lang="el-GR" smtClean="0"/>
              <a:t>2/5/2025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4FFBD1F-15F0-DCD8-9790-A4204DCB7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275E3CC-C9B0-866F-1CE8-9B980E958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5762-E143-45AB-A722-26882EA18E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38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E749E16A-AE0A-D31D-ECBB-C520B94A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A924CB8-84B9-9602-414E-B17E59DC4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32A2F3C-B87E-1D49-C5C3-A7B7E18B8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F9A80-A6BD-48E6-8E91-F81579042FC9}" type="datetimeFigureOut">
              <a:rPr lang="el-GR" smtClean="0"/>
              <a:t>2/5/2025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F5BF165-A348-C694-FD3E-15C4F7A19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174155A-9C6B-DEAD-4E12-E652A7A4C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F5762-E143-45AB-A722-26882EA18E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233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4F2B9E-9C3A-9D04-091B-14548DEC7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DA7BB-8FD7-95C6-B835-94C9DFE22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4A08B-43ED-7164-8E79-394B9E8CF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545603-2BFF-4919-992B-FA3A0D4A03D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FB02C-49A6-28D4-4BEA-112D6556C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CDE13-42BA-687D-C33B-B6F07C86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0FC9DF-9AB9-486F-9637-CB0A3FF07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2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75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184671" y="236358"/>
            <a:ext cx="1805020" cy="898885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20D4A-DC70-E8C3-A0AB-1AA6C0E06B38}"/>
              </a:ext>
            </a:extLst>
          </p:cNvPr>
          <p:cNvSpPr txBox="1"/>
          <p:nvPr/>
        </p:nvSpPr>
        <p:spPr>
          <a:xfrm>
            <a:off x="1487129" y="1322909"/>
            <a:ext cx="909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22222"/>
                </a:solidFill>
                <a:latin typeface="+mj-lt"/>
              </a:rPr>
              <a:t>Workshop:</a:t>
            </a:r>
          </a:p>
          <a:p>
            <a:r>
              <a:rPr lang="en-US" sz="3600" b="1" dirty="0">
                <a:solidFill>
                  <a:srgbClr val="222222"/>
                </a:solidFill>
                <a:latin typeface="+mj-lt"/>
              </a:rPr>
              <a:t>Leveraging One Health to Drive Nutritional Care Policies for Patients</a:t>
            </a:r>
            <a:endParaRPr lang="el-GR" sz="3600" dirty="0">
              <a:latin typeface="+mj-lt"/>
            </a:endParaRPr>
          </a:p>
        </p:txBody>
      </p:sp>
      <p:sp>
        <p:nvSpPr>
          <p:cNvPr id="5" name="Υπότιτλος 2">
            <a:extLst>
              <a:ext uri="{FF2B5EF4-FFF2-40B4-BE49-F238E27FC236}">
                <a16:creationId xmlns:a16="http://schemas.microsoft.com/office/drawing/2014/main" id="{C872073F-8D93-DAD1-87D7-3453C1E7BD27}"/>
              </a:ext>
            </a:extLst>
          </p:cNvPr>
          <p:cNvSpPr txBox="1">
            <a:spLocks/>
          </p:cNvSpPr>
          <p:nvPr/>
        </p:nvSpPr>
        <p:spPr>
          <a:xfrm>
            <a:off x="7112000" y="3264901"/>
            <a:ext cx="4267200" cy="20371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+mj-lt"/>
              </a:rPr>
              <a:t>Mary Yannakoulia</a:t>
            </a: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Professor of Nutrition and Eating Behavior</a:t>
            </a:r>
          </a:p>
          <a:p>
            <a:pPr marL="0" indent="0">
              <a:buNone/>
            </a:pPr>
            <a:r>
              <a:rPr lang="en-US" sz="2000" dirty="0" err="1">
                <a:latin typeface="+mj-lt"/>
              </a:rPr>
              <a:t>Harokopio</a:t>
            </a:r>
            <a:r>
              <a:rPr lang="en-US" sz="2000" dirty="0">
                <a:latin typeface="+mj-lt"/>
              </a:rPr>
              <a:t> University Athens Greece</a:t>
            </a:r>
            <a:endParaRPr lang="el-GR" sz="2000" dirty="0">
              <a:latin typeface="+mj-lt"/>
            </a:endParaRPr>
          </a:p>
        </p:txBody>
      </p:sp>
      <p:sp>
        <p:nvSpPr>
          <p:cNvPr id="6" name="Υπότιτλος 2">
            <a:extLst>
              <a:ext uri="{FF2B5EF4-FFF2-40B4-BE49-F238E27FC236}">
                <a16:creationId xmlns:a16="http://schemas.microsoft.com/office/drawing/2014/main" id="{85124284-35D6-BED8-9AAB-E3D847E010ED}"/>
              </a:ext>
            </a:extLst>
          </p:cNvPr>
          <p:cNvSpPr txBox="1">
            <a:spLocks/>
          </p:cNvSpPr>
          <p:nvPr/>
        </p:nvSpPr>
        <p:spPr>
          <a:xfrm>
            <a:off x="1544320" y="3300449"/>
            <a:ext cx="4267200" cy="11684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latin typeface="+mj-lt"/>
              </a:rPr>
              <a:t>Flora Tiniakos</a:t>
            </a:r>
          </a:p>
          <a:p>
            <a:pPr marL="0" indent="0">
              <a:buNone/>
            </a:pPr>
            <a:r>
              <a:rPr lang="en-US" sz="2200" dirty="0">
                <a:latin typeface="+mj-lt"/>
              </a:rPr>
              <a:t>Nutrition Strategy Consultant</a:t>
            </a:r>
          </a:p>
          <a:p>
            <a:pPr marL="0" indent="0">
              <a:buNone/>
            </a:pPr>
            <a:r>
              <a:rPr lang="en-US" sz="2200" dirty="0">
                <a:latin typeface="+mj-lt"/>
              </a:rPr>
              <a:t>ASETA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2604E-3FF1-E222-34B0-BD946802A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7BB9E1-769A-04A4-1E2B-18A30D5D7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55" y="1766254"/>
            <a:ext cx="7398413" cy="50769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F60F6D-3709-2871-1157-B23B6B8FE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2615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DA3FB-A5DC-F64E-5AD4-D283758A7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16" y="-1"/>
            <a:ext cx="11092684" cy="1065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B6EDF4-BFA8-73B6-94E0-6A05EFE5BFAE}"/>
              </a:ext>
            </a:extLst>
          </p:cNvPr>
          <p:cNvSpPr txBox="1"/>
          <p:nvPr/>
        </p:nvSpPr>
        <p:spPr>
          <a:xfrm>
            <a:off x="1590367" y="924649"/>
            <a:ext cx="9011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Production &amp; land use impacts 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22695D6D-32F5-ED43-F785-0393BB8334BB}"/>
              </a:ext>
            </a:extLst>
          </p:cNvPr>
          <p:cNvSpPr/>
          <p:nvPr/>
        </p:nvSpPr>
        <p:spPr>
          <a:xfrm rot="5400000">
            <a:off x="7244531" y="4219125"/>
            <a:ext cx="3178320" cy="250133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07FD2F-47A1-61D8-1A5F-DB1FDC76808A}"/>
              </a:ext>
            </a:extLst>
          </p:cNvPr>
          <p:cNvSpPr/>
          <p:nvPr/>
        </p:nvSpPr>
        <p:spPr>
          <a:xfrm>
            <a:off x="9117872" y="3429000"/>
            <a:ext cx="2882087" cy="20000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2B2CDC-B1A7-54B3-6FD2-3D2691A04A22}"/>
              </a:ext>
            </a:extLst>
          </p:cNvPr>
          <p:cNvSpPr txBox="1"/>
          <p:nvPr/>
        </p:nvSpPr>
        <p:spPr>
          <a:xfrm>
            <a:off x="9387558" y="3613429"/>
            <a:ext cx="23427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Agricultural production and land use are the big drivers of food GHG emissions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2B5336-0524-482A-4EF1-D2E0D573D1F3}"/>
              </a:ext>
            </a:extLst>
          </p:cNvPr>
          <p:cNvSpPr/>
          <p:nvPr/>
        </p:nvSpPr>
        <p:spPr>
          <a:xfrm>
            <a:off x="1126155" y="1708523"/>
            <a:ext cx="7423355" cy="491350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112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45EB1-8587-F44D-8372-E3D6ECFDC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8CA75B-735F-8FA7-AF54-D14B021AC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55" y="1708524"/>
            <a:ext cx="7864739" cy="51494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3C86B8-84D2-2369-A2A9-21BC42B45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2615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CE416C-F12E-4171-6FF0-3F74CD466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16" y="-1"/>
            <a:ext cx="11092684" cy="1065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D2F21C-CB85-35EB-627A-2686FA2EC285}"/>
              </a:ext>
            </a:extLst>
          </p:cNvPr>
          <p:cNvSpPr txBox="1"/>
          <p:nvPr/>
        </p:nvSpPr>
        <p:spPr>
          <a:xfrm>
            <a:off x="1590367" y="921317"/>
            <a:ext cx="9011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Land use efficiency for global nutrition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00B067-6480-4283-10E2-B8A22282DECF}"/>
              </a:ext>
            </a:extLst>
          </p:cNvPr>
          <p:cNvSpPr/>
          <p:nvPr/>
        </p:nvSpPr>
        <p:spPr>
          <a:xfrm>
            <a:off x="931595" y="4096013"/>
            <a:ext cx="3794407" cy="24039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3ACB49-D656-9205-30D3-4C6FA69F86D2}"/>
              </a:ext>
            </a:extLst>
          </p:cNvPr>
          <p:cNvSpPr/>
          <p:nvPr/>
        </p:nvSpPr>
        <p:spPr>
          <a:xfrm>
            <a:off x="9185454" y="3095976"/>
            <a:ext cx="2852062" cy="23756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D74794-D975-B927-8CE0-4EF9559E9E09}"/>
              </a:ext>
            </a:extLst>
          </p:cNvPr>
          <p:cNvSpPr txBox="1"/>
          <p:nvPr/>
        </p:nvSpPr>
        <p:spPr>
          <a:xfrm>
            <a:off x="9251833" y="3159877"/>
            <a:ext cx="27337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80%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 agricultural land is used for livestock pasture &amp; feed production. This provides only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17%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 global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calories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38%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 global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protein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32EDC0-87E1-2B6D-8697-194005165627}"/>
              </a:ext>
            </a:extLst>
          </p:cNvPr>
          <p:cNvSpPr/>
          <p:nvPr/>
        </p:nvSpPr>
        <p:spPr>
          <a:xfrm>
            <a:off x="1126155" y="1708523"/>
            <a:ext cx="7864739" cy="464803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762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60E5A-DF2A-1070-6844-4DEC836D4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E526B9-A753-B1D2-65DC-04BF09723BB5}"/>
              </a:ext>
            </a:extLst>
          </p:cNvPr>
          <p:cNvSpPr txBox="1"/>
          <p:nvPr/>
        </p:nvSpPr>
        <p:spPr>
          <a:xfrm>
            <a:off x="1634612" y="1820858"/>
            <a:ext cx="29668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The Food system needs to change for planet and human health, for ONE HEALTH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4EEEBA-95BB-B82C-BF6C-8A3D6D879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615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6D3F33-7AF7-9C5F-FE03-04A3588E3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16" y="-1"/>
            <a:ext cx="11092684" cy="1065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79D681-5F10-040D-2D8B-96F8500A5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795" y="1562029"/>
            <a:ext cx="661987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86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12D79-411A-2002-DC09-5D88F424E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852" y="2090686"/>
            <a:ext cx="10058400" cy="171132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+mj-lt"/>
              </a:rPr>
              <a:t>Let’s brainstorm on how the principles of One Health could be integrated into the Nutrition care Policies and Processes</a:t>
            </a:r>
            <a:endParaRPr lang="el-GR" sz="3600" dirty="0">
              <a:solidFill>
                <a:srgbClr val="002060"/>
              </a:solidFill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F2B60715-589E-EF29-46F6-B3451C939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4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9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17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17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17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9CC944C-D335-30FF-E16D-088DF00C6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5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can we leverage One Health to Drive Nutritional Care Policies for Patients?</a:t>
            </a: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90109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219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A84138-D0CE-A295-9D93-7A0551A36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526" y="1723801"/>
            <a:ext cx="6408836" cy="325914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011D4B32-9D7F-B6FA-ACB5-6CE3D988B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14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45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FE6090D-891A-D336-0D5D-84C1B5F8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en-US" sz="5000" b="0" i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EAT-Lancet Commission</a:t>
            </a:r>
            <a:endParaRPr lang="el-GR" sz="50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B9F09E2-9DB5-8F63-4BB4-7165627DD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882315"/>
            <a:ext cx="5254754" cy="5294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0" i="0" dirty="0">
                <a:effectLst/>
                <a:latin typeface="+mj-lt"/>
              </a:rPr>
              <a:t>Brought together 19 Commissioners and 18 co-authors from 16 countries in various fields including human health, agriculture, political science and environmental sustainability </a:t>
            </a:r>
          </a:p>
          <a:p>
            <a:pPr marL="0" indent="0">
              <a:buNone/>
            </a:pPr>
            <a:r>
              <a:rPr lang="en-US" sz="2200" dirty="0">
                <a:latin typeface="+mj-lt"/>
              </a:rPr>
              <a:t>Aim:</a:t>
            </a:r>
          </a:p>
          <a:p>
            <a:pPr marL="0" indent="0">
              <a:buNone/>
            </a:pPr>
            <a:r>
              <a:rPr lang="en-US" sz="2200" b="0" i="0" dirty="0">
                <a:effectLst/>
                <a:latin typeface="+mj-lt"/>
              </a:rPr>
              <a:t>	to develop </a:t>
            </a:r>
            <a:r>
              <a:rPr lang="en-US" sz="2200" b="1" i="0" dirty="0">
                <a:effectLst/>
                <a:latin typeface="+mj-lt"/>
              </a:rPr>
              <a:t>global scientific targets </a:t>
            </a:r>
            <a:r>
              <a:rPr lang="en-US" sz="2200" b="0" i="0" dirty="0">
                <a:effectLst/>
                <a:latin typeface="+mj-lt"/>
              </a:rPr>
              <a:t>for 	healthy diets and sustainable food 	production that apply to all people 	and the planet and</a:t>
            </a:r>
            <a:r>
              <a:rPr lang="en-US" sz="2200" dirty="0">
                <a:latin typeface="+mj-lt"/>
              </a:rPr>
              <a:t> </a:t>
            </a:r>
            <a:r>
              <a:rPr lang="en-US" sz="2200" b="1" dirty="0">
                <a:latin typeface="+mj-lt"/>
              </a:rPr>
              <a:t>link diets with 	human health and environmental 	sustainability. </a:t>
            </a:r>
            <a:endParaRPr lang="el-GR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806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2D39950-2151-E991-743E-F9224883B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4" y="178073"/>
            <a:ext cx="6460956" cy="2378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977A08-B208-06CF-30F4-44BE47C3EA2B}"/>
              </a:ext>
            </a:extLst>
          </p:cNvPr>
          <p:cNvSpPr txBox="1"/>
          <p:nvPr/>
        </p:nvSpPr>
        <p:spPr>
          <a:xfrm>
            <a:off x="179294" y="2658359"/>
            <a:ext cx="6117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i="1" u="none" strike="noStrike" baseline="0" dirty="0">
                <a:solidFill>
                  <a:srgbClr val="009400"/>
                </a:solidFill>
                <a:latin typeface="Shaker2Lancet-BoldItalic"/>
              </a:rPr>
              <a:t>Lancet </a:t>
            </a:r>
            <a:r>
              <a:rPr lang="hu-HU" sz="1200" i="0" u="none" strike="noStrike" baseline="0" dirty="0">
                <a:solidFill>
                  <a:srgbClr val="009400"/>
                </a:solidFill>
                <a:latin typeface="Shaker2Lancet-Bold"/>
              </a:rPr>
              <a:t>2019; 393: 447–92</a:t>
            </a:r>
            <a:r>
              <a:rPr lang="en-US" sz="1200" i="0" u="none" strike="noStrike" baseline="0" dirty="0">
                <a:solidFill>
                  <a:srgbClr val="009400"/>
                </a:solidFill>
                <a:latin typeface="Shaker2Lancet-Bold"/>
              </a:rPr>
              <a:t>9</a:t>
            </a:r>
            <a:endParaRPr lang="el-GR" sz="12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D7E12E2-042E-6A44-B659-BE7FEB7F6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314" y="4301790"/>
            <a:ext cx="7594863" cy="22240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3605C0-8AE1-6506-2B78-25357DC15B8B}"/>
              </a:ext>
            </a:extLst>
          </p:cNvPr>
          <p:cNvSpPr txBox="1"/>
          <p:nvPr/>
        </p:nvSpPr>
        <p:spPr>
          <a:xfrm>
            <a:off x="8139028" y="3692996"/>
            <a:ext cx="3591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https://eatforum.org/about/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8544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ork n Spoon: A Culinary Odyssey Through History, Design, and Etiquette">
            <a:extLst>
              <a:ext uri="{FF2B5EF4-FFF2-40B4-BE49-F238E27FC236}">
                <a16:creationId xmlns:a16="http://schemas.microsoft.com/office/drawing/2014/main" id="{6BDAEFCD-B1A5-02A5-3C4D-5FEAC60A3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693" y="1359655"/>
            <a:ext cx="4147794" cy="422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AT-Lancet Planetary Health Plate">
            <a:extLst>
              <a:ext uri="{FF2B5EF4-FFF2-40B4-BE49-F238E27FC236}">
                <a16:creationId xmlns:a16="http://schemas.microsoft.com/office/drawing/2014/main" id="{8498C5E9-DB7F-18CE-6CDE-916072D72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249" y="235670"/>
            <a:ext cx="6535479" cy="653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F9FB99F-51ED-8ACA-DDEC-3A8C0C52E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189" y="4211773"/>
            <a:ext cx="3556814" cy="2559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3DA37B-539C-05F3-F77E-8E4520AEE750}"/>
              </a:ext>
            </a:extLst>
          </p:cNvPr>
          <p:cNvSpPr txBox="1"/>
          <p:nvPr/>
        </p:nvSpPr>
        <p:spPr>
          <a:xfrm>
            <a:off x="8725189" y="403412"/>
            <a:ext cx="312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Planetary health plate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2114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A81103E-C301-7153-7D13-A20DCC821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587" y="0"/>
            <a:ext cx="67870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F7BFBC-CD25-9153-1271-77FB4825BF21}"/>
              </a:ext>
            </a:extLst>
          </p:cNvPr>
          <p:cNvSpPr txBox="1"/>
          <p:nvPr/>
        </p:nvSpPr>
        <p:spPr>
          <a:xfrm>
            <a:off x="285750" y="361950"/>
            <a:ext cx="233362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 Planetary diet</a:t>
            </a:r>
          </a:p>
          <a:p>
            <a:endParaRPr lang="en-US" sz="1800" b="0" i="0" u="none" strike="noStrike" baseline="0" dirty="0">
              <a:solidFill>
                <a:srgbClr val="585757"/>
              </a:solidFill>
              <a:latin typeface="+mj-lt"/>
            </a:endParaRPr>
          </a:p>
          <a:p>
            <a:endParaRPr lang="en-US" dirty="0">
              <a:solidFill>
                <a:srgbClr val="585757"/>
              </a:solidFill>
              <a:latin typeface="+mj-lt"/>
            </a:endParaRPr>
          </a:p>
          <a:p>
            <a:r>
              <a:rPr lang="en-US" sz="1800" b="0" i="0" u="none" strike="noStrike" baseline="0" dirty="0">
                <a:solidFill>
                  <a:srgbClr val="585757"/>
                </a:solidFill>
                <a:latin typeface="+mj-lt"/>
              </a:rPr>
              <a:t>[scientific targets with possible ranges, for an intake of 2500 kcal/day]</a:t>
            </a:r>
            <a:endParaRPr lang="el-G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2095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B6E7C236-E2E6-4748-8F54-755D7EAFC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798145"/>
              </p:ext>
            </p:extLst>
          </p:nvPr>
        </p:nvGraphicFramePr>
        <p:xfrm>
          <a:off x="530352" y="1019231"/>
          <a:ext cx="10916011" cy="5656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179">
                  <a:extLst>
                    <a:ext uri="{9D8B030D-6E8A-4147-A177-3AD203B41FA5}">
                      <a16:colId xmlns:a16="http://schemas.microsoft.com/office/drawing/2014/main" val="831338123"/>
                    </a:ext>
                  </a:extLst>
                </a:gridCol>
                <a:gridCol w="1827905">
                  <a:extLst>
                    <a:ext uri="{9D8B030D-6E8A-4147-A177-3AD203B41FA5}">
                      <a16:colId xmlns:a16="http://schemas.microsoft.com/office/drawing/2014/main" val="2674057714"/>
                    </a:ext>
                  </a:extLst>
                </a:gridCol>
                <a:gridCol w="1809060">
                  <a:extLst>
                    <a:ext uri="{9D8B030D-6E8A-4147-A177-3AD203B41FA5}">
                      <a16:colId xmlns:a16="http://schemas.microsoft.com/office/drawing/2014/main" val="1432059035"/>
                    </a:ext>
                  </a:extLst>
                </a:gridCol>
                <a:gridCol w="1667727">
                  <a:extLst>
                    <a:ext uri="{9D8B030D-6E8A-4147-A177-3AD203B41FA5}">
                      <a16:colId xmlns:a16="http://schemas.microsoft.com/office/drawing/2014/main" val="3759278975"/>
                    </a:ext>
                  </a:extLst>
                </a:gridCol>
                <a:gridCol w="1601772">
                  <a:extLst>
                    <a:ext uri="{9D8B030D-6E8A-4147-A177-3AD203B41FA5}">
                      <a16:colId xmlns:a16="http://schemas.microsoft.com/office/drawing/2014/main" val="1495983556"/>
                    </a:ext>
                  </a:extLst>
                </a:gridCol>
                <a:gridCol w="1669368">
                  <a:extLst>
                    <a:ext uri="{9D8B030D-6E8A-4147-A177-3AD203B41FA5}">
                      <a16:colId xmlns:a16="http://schemas.microsoft.com/office/drawing/2014/main" val="358411209"/>
                    </a:ext>
                  </a:extLst>
                </a:gridCol>
              </a:tblGrid>
              <a:tr h="942701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j-lt"/>
                        </a:rPr>
                        <a:t>Vegan</a:t>
                      </a:r>
                      <a:endParaRPr lang="el-GR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689757"/>
                  </a:ext>
                </a:extLst>
              </a:tr>
              <a:tr h="942701"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i="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Lacto-vegetarian</a:t>
                      </a:r>
                      <a:endParaRPr lang="el-GR" b="1" i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724082"/>
                  </a:ext>
                </a:extLst>
              </a:tr>
              <a:tr h="9427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Ovo vegetarian</a:t>
                      </a:r>
                      <a:endParaRPr lang="el-GR" b="1" i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676902"/>
                  </a:ext>
                </a:extLst>
              </a:tr>
              <a:tr h="9427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Lacto-ovo-vegetarian</a:t>
                      </a:r>
                      <a:endParaRPr lang="el-GR" b="1" i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endParaRPr lang="el-GR" b="1" i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434156"/>
                  </a:ext>
                </a:extLst>
              </a:tr>
              <a:tr h="942701"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i="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Pescatarian</a:t>
                      </a:r>
                      <a:endParaRPr lang="el-GR" b="1" i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4188"/>
                  </a:ext>
                </a:extLst>
              </a:tr>
              <a:tr h="942701">
                <a:tc>
                  <a:txBody>
                    <a:bodyPr/>
                    <a:lstStyle/>
                    <a:p>
                      <a:endParaRPr lang="en-US" b="1" i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r>
                        <a:rPr lang="en-US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j-lt"/>
                        </a:rPr>
                        <a:t>Flexitarian</a:t>
                      </a:r>
                      <a:endParaRPr lang="el-GR" b="1" i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142928"/>
                  </a:ext>
                </a:extLst>
              </a:tr>
            </a:tbl>
          </a:graphicData>
        </a:graphic>
      </p:graphicFrame>
      <p:pic>
        <p:nvPicPr>
          <p:cNvPr id="6" name="Εικόνα 5">
            <a:extLst>
              <a:ext uri="{FF2B5EF4-FFF2-40B4-BE49-F238E27FC236}">
                <a16:creationId xmlns:a16="http://schemas.microsoft.com/office/drawing/2014/main" id="{F5D24BA3-4116-DE61-5B64-E417D4E87C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75" y="1101399"/>
            <a:ext cx="1106424" cy="757514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321BDB2-822F-7A63-FF61-05F230A9D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75" y="2063647"/>
            <a:ext cx="1106424" cy="757514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6BB64A8-CE06-4C8A-4041-D831F6E9D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864" y="2944960"/>
            <a:ext cx="1106424" cy="75751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E6BD04B3-E5E2-33A1-32C4-E2AB88924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747" y="4789707"/>
            <a:ext cx="1106426" cy="757515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C2F3FD3-6523-404C-2274-DDA5BE15E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23" y="3885776"/>
            <a:ext cx="1106424" cy="757514"/>
          </a:xfrm>
          <a:prstGeom prst="rect">
            <a:avLst/>
          </a:prstGeom>
        </p:spPr>
      </p:pic>
      <p:pic>
        <p:nvPicPr>
          <p:cNvPr id="17" name="Εικόνα 16" descr="Free vector fresh organic milk products set with cheese and butter">
            <a:extLst>
              <a:ext uri="{FF2B5EF4-FFF2-40B4-BE49-F238E27FC236}">
                <a16:creationId xmlns:a16="http://schemas.microsoft.com/office/drawing/2014/main" id="{FB7EA3D7-4BBF-08A6-5B0C-6FBCC537A5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2062" y="1968172"/>
            <a:ext cx="1564033" cy="795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Εικόνα 22" descr="Εικόνα που περιέχει αυγό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75B58A2E-EDA9-6DFB-9C1F-32595151D1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46" y="2906550"/>
            <a:ext cx="819150" cy="819150"/>
          </a:xfrm>
          <a:prstGeom prst="rect">
            <a:avLst/>
          </a:prstGeom>
        </p:spPr>
      </p:pic>
      <p:pic>
        <p:nvPicPr>
          <p:cNvPr id="26" name="Εικόνα 25" descr="Εικόνα που περιέχει αυγό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3796F2F6-2E28-7C40-ADDA-E3BFE67889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05" y="3958422"/>
            <a:ext cx="819150" cy="819150"/>
          </a:xfrm>
          <a:prstGeom prst="rect">
            <a:avLst/>
          </a:prstGeom>
        </p:spPr>
      </p:pic>
      <p:pic>
        <p:nvPicPr>
          <p:cNvPr id="27" name="Εικόνα 26" descr="Iwashi sardine icon cartoon vector. Fish food 14362026 Vector Art at  Vecteezy">
            <a:extLst>
              <a:ext uri="{FF2B5EF4-FFF2-40B4-BE49-F238E27FC236}">
                <a16:creationId xmlns:a16="http://schemas.microsoft.com/office/drawing/2014/main" id="{06EAA2A5-4DE9-F298-1100-3A2885D0D7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614" y="4888714"/>
            <a:ext cx="1160383" cy="83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FFDA3CFC-9E47-7941-317B-45FFC2DC1B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419" y="5672956"/>
            <a:ext cx="1106426" cy="757515"/>
          </a:xfrm>
          <a:prstGeom prst="rect">
            <a:avLst/>
          </a:prstGeom>
        </p:spPr>
      </p:pic>
      <p:pic>
        <p:nvPicPr>
          <p:cNvPr id="29" name="Εικόνα 28" descr="Free vector fresh organic milk products set with cheese and butter">
            <a:extLst>
              <a:ext uri="{FF2B5EF4-FFF2-40B4-BE49-F238E27FC236}">
                <a16:creationId xmlns:a16="http://schemas.microsoft.com/office/drawing/2014/main" id="{C9C6AD95-1C65-FEF4-8E9F-C145863241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2062" y="3924266"/>
            <a:ext cx="1564033" cy="795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Εικόνα 29" descr="Free vector fresh organic milk products set with cheese and butter">
            <a:extLst>
              <a:ext uri="{FF2B5EF4-FFF2-40B4-BE49-F238E27FC236}">
                <a16:creationId xmlns:a16="http://schemas.microsoft.com/office/drawing/2014/main" id="{7CDAFAE0-71C6-5C64-AC93-A598141AE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15728" y="5838769"/>
            <a:ext cx="1564033" cy="795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Εικόνα 30" descr="Εικόνα που περιέχει αυγό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067AA0F4-BA9B-ADBB-DF3C-2A4FD995F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46" y="5814696"/>
            <a:ext cx="819150" cy="819150"/>
          </a:xfrm>
          <a:prstGeom prst="rect">
            <a:avLst/>
          </a:prstGeom>
        </p:spPr>
      </p:pic>
      <p:pic>
        <p:nvPicPr>
          <p:cNvPr id="32" name="Εικόνα 31" descr="Iwashi sardine icon cartoon vector. Fish food 14362026 Vector Art at  Vecteezy">
            <a:extLst>
              <a:ext uri="{FF2B5EF4-FFF2-40B4-BE49-F238E27FC236}">
                <a16:creationId xmlns:a16="http://schemas.microsoft.com/office/drawing/2014/main" id="{B2CD7E2F-18F1-90F8-F468-A3838D6AF4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553" y="5814696"/>
            <a:ext cx="1142426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Εικόνα 32" descr="Appetizing, cartoon, food, leg, meat, pork, steak icon - Download on  Iconfinder">
            <a:extLst>
              <a:ext uri="{FF2B5EF4-FFF2-40B4-BE49-F238E27FC236}">
                <a16:creationId xmlns:a16="http://schemas.microsoft.com/office/drawing/2014/main" id="{81191B73-E18E-02F3-3C98-210D627A63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197" y="5838769"/>
            <a:ext cx="772686" cy="5088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C181DAFD-56F1-68DA-A208-B13FB5D73C19}"/>
              </a:ext>
            </a:extLst>
          </p:cNvPr>
          <p:cNvSpPr txBox="1">
            <a:spLocks/>
          </p:cNvSpPr>
          <p:nvPr/>
        </p:nvSpPr>
        <p:spPr>
          <a:xfrm>
            <a:off x="530352" y="182563"/>
            <a:ext cx="11119104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l-GR" sz="3200" b="1" dirty="0">
                <a:solidFill>
                  <a:schemeClr val="accent6">
                    <a:lumMod val="50000"/>
                  </a:schemeClr>
                </a:solidFill>
              </a:rPr>
              <a:t>Vegetarian diets</a:t>
            </a:r>
            <a:endParaRPr lang="el-GR" altLang="el-G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98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6A1FAA-8F4F-3704-8138-05854C5E2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365125"/>
            <a:ext cx="10001250" cy="1325563"/>
          </a:xfrm>
        </p:spPr>
        <p:txBody>
          <a:bodyPr/>
          <a:lstStyle/>
          <a:p>
            <a:r>
              <a:rPr lang="en-US" sz="4400" b="1" dirty="0" err="1"/>
              <a:t>Programme</a:t>
            </a:r>
            <a:r>
              <a:rPr lang="en-US" sz="4400" b="1" dirty="0"/>
              <a:t> of the Workshop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BD3582C-AD33-C091-1AAD-502CD7394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50" y="1825625"/>
            <a:ext cx="10001250" cy="4351338"/>
          </a:xfrm>
        </p:spPr>
        <p:txBody>
          <a:bodyPr>
            <a:normAutofit/>
          </a:bodyPr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  <a:latin typeface="+mj-lt"/>
              </a:rPr>
              <a:t>Introduction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  <a:latin typeface="+mj-lt"/>
              </a:rPr>
              <a:t>One Health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  <a:latin typeface="+mj-lt"/>
              </a:rPr>
              <a:t>Discussion on how the principles of One Health could be integrated into the Nutrition care Policies and Processes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  <a:latin typeface="+mj-lt"/>
              </a:rPr>
              <a:t>Our proposal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  <a:latin typeface="+mj-lt"/>
              </a:rPr>
              <a:t>Discussion on the potential actions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2400" i="0" dirty="0">
                <a:solidFill>
                  <a:srgbClr val="222222"/>
                </a:solidFill>
                <a:effectLst/>
                <a:latin typeface="+mj-lt"/>
              </a:rPr>
              <a:t>EAT-Lancet Commission proposed actions</a:t>
            </a:r>
            <a:endParaRPr lang="en-US" sz="2400" dirty="0">
              <a:solidFill>
                <a:srgbClr val="222222"/>
              </a:solidFill>
              <a:latin typeface="+mj-lt"/>
            </a:endParaRP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  <a:latin typeface="+mj-lt"/>
              </a:rPr>
              <a:t>Discussion on the barriers and how to overcome the barriers in hospitals &amp; community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  <a:latin typeface="+mj-lt"/>
              </a:rPr>
              <a:t>Successful cases - Conclusions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12DD543-EF55-F863-D6A2-F00A77B68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4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2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>
            <a:extLst>
              <a:ext uri="{FF2B5EF4-FFF2-40B4-BE49-F238E27FC236}">
                <a16:creationId xmlns:a16="http://schemas.microsoft.com/office/drawing/2014/main" id="{C4659F22-0573-70F8-C70A-F884473445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0352" y="182563"/>
            <a:ext cx="11119104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l-GR" sz="3200" b="1" dirty="0">
                <a:solidFill>
                  <a:schemeClr val="accent6">
                    <a:lumMod val="50000"/>
                  </a:schemeClr>
                </a:solidFill>
              </a:rPr>
              <a:t>The Mediterranean diet</a:t>
            </a:r>
            <a:endParaRPr lang="el-GR" altLang="el-G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9939" name="Rectangle 5">
            <a:extLst>
              <a:ext uri="{FF2B5EF4-FFF2-40B4-BE49-F238E27FC236}">
                <a16:creationId xmlns:a16="http://schemas.microsoft.com/office/drawing/2014/main" id="{628631EB-E620-79DB-0808-06F35A4170E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58368" y="1473201"/>
            <a:ext cx="10863072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l-GR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plant – based diet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l-GR" sz="2400" dirty="0">
                <a:latin typeface="+mj-lt"/>
              </a:rPr>
              <a:t>	</a:t>
            </a:r>
            <a:r>
              <a:rPr lang="el-GR" altLang="el-GR" sz="2400" dirty="0">
                <a:latin typeface="+mj-lt"/>
              </a:rPr>
              <a:t>C</a:t>
            </a:r>
            <a:r>
              <a:rPr lang="en-US" altLang="el-GR" sz="2400" dirty="0" err="1">
                <a:latin typeface="+mj-lt"/>
              </a:rPr>
              <a:t>ereals</a:t>
            </a:r>
            <a:r>
              <a:rPr lang="en-US" altLang="el-GR" sz="2400" dirty="0">
                <a:latin typeface="+mj-lt"/>
              </a:rPr>
              <a:t> (wholegrain), vegetables</a:t>
            </a:r>
            <a:r>
              <a:rPr lang="el-GR" altLang="el-GR" sz="2400" dirty="0">
                <a:latin typeface="+mj-lt"/>
              </a:rPr>
              <a:t>,</a:t>
            </a:r>
            <a:r>
              <a:rPr lang="en-US" altLang="el-GR" sz="2400" dirty="0">
                <a:latin typeface="+mj-lt"/>
              </a:rPr>
              <a:t> legumes, fruits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l-GR" sz="2400" dirty="0">
                <a:latin typeface="+mj-lt"/>
              </a:rPr>
              <a:t>	Olive oil: the main dietary fat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l-GR" sz="2400" dirty="0">
                <a:latin typeface="+mj-lt"/>
              </a:rPr>
              <a:t>	Olives, nuts and seeds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l-GR" sz="2400" dirty="0">
                <a:latin typeface="+mj-lt"/>
              </a:rPr>
              <a:t>Moderate amounts of dairy products (mainly cheese, then yogurt)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l-GR" sz="2400" dirty="0">
                <a:latin typeface="+mj-lt"/>
              </a:rPr>
              <a:t>Low-moderate amounts of fish and poultry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l-GR" sz="2400" dirty="0">
                <a:latin typeface="+mj-lt"/>
              </a:rPr>
              <a:t>Red meat in low amounts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l-GR" sz="2400" dirty="0">
                <a:latin typeface="+mj-lt"/>
              </a:rPr>
              <a:t>Wine, consumed modestly, normally with meals</a:t>
            </a:r>
            <a:r>
              <a:rPr lang="en-US" altLang="el-GR" sz="2500" dirty="0">
                <a:latin typeface="+mj-lt"/>
              </a:rPr>
              <a:t> </a:t>
            </a:r>
            <a:endParaRPr lang="el-GR" altLang="el-GR" sz="2500" dirty="0">
              <a:latin typeface="+mj-lt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l-GR" altLang="el-GR" sz="2400" dirty="0">
              <a:latin typeface="+mj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7A2EB2-814F-7366-8428-5F02C180C05E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Supreme Scientific Health Council</a:t>
            </a:r>
            <a:r>
              <a:rPr lang="el-GR" sz="1200" dirty="0"/>
              <a:t>, </a:t>
            </a:r>
            <a:r>
              <a:rPr lang="en-US" altLang="el-GR" sz="1200" i="1" dirty="0"/>
              <a:t>Archives of Hellenic Medicine </a:t>
            </a:r>
            <a:r>
              <a:rPr lang="el-GR" altLang="el-GR" sz="1200" dirty="0"/>
              <a:t>1999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D8F053F-B9D9-E214-5463-1137794D3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79"/>
            <a:ext cx="5722990" cy="631104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410E466-15F1-DDCD-09CA-BF43A7A24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46" y="454681"/>
            <a:ext cx="7077414" cy="552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12D79-411A-2002-DC09-5D88F424E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478" y="2297163"/>
            <a:ext cx="7656871" cy="171132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j-lt"/>
              </a:rPr>
              <a:t>What actions should be undertaken?</a:t>
            </a:r>
            <a:endParaRPr lang="el-GR" sz="3600" b="1" dirty="0">
              <a:solidFill>
                <a:srgbClr val="002060"/>
              </a:solidFill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F2B60715-589E-EF29-46F6-B3451C939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4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99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84B2FB-5180-88B8-5AD7-1CA39641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003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i="0" dirty="0">
                <a:solidFill>
                  <a:srgbClr val="222222"/>
                </a:solidFill>
                <a:effectLst/>
                <a:latin typeface="graphik-medium"/>
              </a:rPr>
              <a:t>EAT-Lancet Commission specific actions for </a:t>
            </a:r>
            <a:br>
              <a:rPr lang="en-US" sz="3600" b="1" i="0" dirty="0">
                <a:solidFill>
                  <a:srgbClr val="222222"/>
                </a:solidFill>
                <a:effectLst/>
                <a:latin typeface="graphik-medium"/>
              </a:rPr>
            </a:br>
            <a:r>
              <a:rPr lang="en-US" sz="3600" b="1" i="0" dirty="0">
                <a:solidFill>
                  <a:srgbClr val="222222"/>
                </a:solidFill>
                <a:effectLst/>
                <a:latin typeface="graphik-medium"/>
              </a:rPr>
              <a:t>Health Professionals</a:t>
            </a:r>
            <a:endParaRPr lang="el-GR" sz="36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B363A3-F1CE-7586-04E3-7C71A8908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50" y="17113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Conduct dietary assessments by:</a:t>
            </a:r>
            <a:endParaRPr lang="en-US" b="0" i="0" dirty="0">
              <a:solidFill>
                <a:srgbClr val="222222"/>
              </a:solidFill>
              <a:effectLst/>
              <a:latin typeface="+mj-lt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Assessing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 individual diets as a standard clinical evaluation to address specific nutritional needs according to age, sex, comorbidities and physical activity levels, and with an added sensitivity toward the needs of </a:t>
            </a:r>
            <a:r>
              <a:rPr lang="en-US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vulnerable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 groups.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Monitoring changes 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in individual diet quality over time continuously alongside their nutritional requirements.</a:t>
            </a:r>
            <a:r>
              <a:rPr lang="en-US" b="1" i="1" dirty="0">
                <a:solidFill>
                  <a:srgbClr val="222222"/>
                </a:solidFill>
                <a:effectLst/>
                <a:latin typeface="+mj-lt"/>
              </a:rPr>
              <a:t> </a:t>
            </a:r>
            <a:endParaRPr lang="en-US" b="0" i="0" dirty="0">
              <a:solidFill>
                <a:srgbClr val="222222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Provide professional counsel by:</a:t>
            </a:r>
            <a:endParaRPr lang="en-US" b="0" i="0" dirty="0">
              <a:solidFill>
                <a:srgbClr val="222222"/>
              </a:solidFill>
              <a:effectLst/>
              <a:latin typeface="+mj-lt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Giving individuals and vulnerable groups dietary guidance 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and by encouraging </a:t>
            </a:r>
            <a:r>
              <a:rPr lang="en-US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breastfeeding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 and providing information on nutritional requirements for maternal and child healthcare.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Promoting the planetary health diet 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while also giving special considerations to </a:t>
            </a:r>
            <a:r>
              <a:rPr lang="en-US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vulnerable groups 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such as expecting mothers, children and adolescents, and individuals suffering from chronic diseases.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1BB7190D-BEA4-B0FC-D535-0504B0307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4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10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B363A3-F1CE-7586-04E3-7C71A8908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169" y="533400"/>
            <a:ext cx="10515600" cy="5634038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Support education and training by:</a:t>
            </a:r>
            <a:endParaRPr lang="en-US" b="0" i="0" dirty="0">
              <a:solidFill>
                <a:srgbClr val="222222"/>
              </a:solidFill>
              <a:effectLst/>
              <a:latin typeface="+mj-lt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Actively partaking in education campaigns 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in schools and other public services to promote the planetary health diet.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Including nutrition and food systems in the medical curricula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Change food procurement practices by:</a:t>
            </a:r>
            <a:endParaRPr lang="en-US" b="0" i="0" dirty="0">
              <a:solidFill>
                <a:srgbClr val="222222"/>
              </a:solidFill>
              <a:effectLst/>
              <a:latin typeface="+mj-lt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Focusing on </a:t>
            </a: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sustainably grown food 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to provide healthy foods and beverages from sustainable food systems to a high standard.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Ensuring that </a:t>
            </a: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food procurement and provision activities also minimize food waste 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and food loss in healthcare facilities.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Drive advocacy efforts by:</a:t>
            </a:r>
            <a:endParaRPr lang="en-US" b="0" i="0" dirty="0">
              <a:solidFill>
                <a:srgbClr val="222222"/>
              </a:solidFill>
              <a:effectLst/>
              <a:latin typeface="+mj-lt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Promoting this agenda in advocacy 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surrounding the medical profession and in medical communities including medical associations, unions and colleges.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Setting up </a:t>
            </a: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guidelines based on the planetary health diet 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that are </a:t>
            </a:r>
            <a:r>
              <a:rPr lang="en-US" b="1" i="0" dirty="0">
                <a:solidFill>
                  <a:srgbClr val="002060"/>
                </a:solidFill>
                <a:effectLst/>
                <a:latin typeface="+mj-lt"/>
              </a:rPr>
              <a:t>applicable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 to local communities and ensuring the implementation of such guidelines.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Encouraging and supporting increased </a:t>
            </a: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collaboration between healthcare professionals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 such as physicians and dieticians and between actors across different sectors including food, agriculture, environment and health.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8B0DC275-1E61-791B-82AE-C8C4FD38B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4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21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84B2FB-5180-88B8-5AD7-1CA39641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509" y="31282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i="0" dirty="0">
                <a:solidFill>
                  <a:srgbClr val="222222"/>
                </a:solidFill>
                <a:effectLst/>
                <a:latin typeface="graphik-medium"/>
              </a:rPr>
              <a:t>EAT-Lancet Commission specific actions for </a:t>
            </a:r>
            <a:br>
              <a:rPr lang="en-US" sz="3600" b="1" i="0" dirty="0">
                <a:solidFill>
                  <a:srgbClr val="222222"/>
                </a:solidFill>
                <a:effectLst/>
                <a:latin typeface="graphik-medium"/>
              </a:rPr>
            </a:br>
            <a:r>
              <a:rPr lang="en-US" sz="3600" b="1" i="0" dirty="0">
                <a:solidFill>
                  <a:srgbClr val="222222"/>
                </a:solidFill>
                <a:effectLst/>
                <a:latin typeface="graphik-medium"/>
              </a:rPr>
              <a:t>Policy Makers</a:t>
            </a:r>
            <a:endParaRPr lang="el-GR" sz="36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B363A3-F1CE-7586-04E3-7C71A8908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509" y="1777999"/>
            <a:ext cx="11101251" cy="4845141"/>
          </a:xfrm>
        </p:spPr>
        <p:txBody>
          <a:bodyPr>
            <a:normAutofit fontScale="40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5000" b="1" i="0" dirty="0">
                <a:solidFill>
                  <a:srgbClr val="222222"/>
                </a:solidFill>
                <a:effectLst/>
                <a:latin typeface="+mj-lt"/>
              </a:rPr>
              <a:t>Embrace what works and innovate where more action is needed by:</a:t>
            </a:r>
            <a:endParaRPr lang="en-US" sz="5000" b="0" i="0" dirty="0">
              <a:solidFill>
                <a:srgbClr val="222222"/>
              </a:solidFill>
              <a:effectLst/>
              <a:latin typeface="+mj-lt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4000" b="0" i="0" dirty="0">
                <a:solidFill>
                  <a:srgbClr val="222222"/>
                </a:solidFill>
                <a:effectLst/>
                <a:latin typeface="+mj-lt"/>
              </a:rPr>
              <a:t>Recognizing that there is </a:t>
            </a:r>
            <a:r>
              <a:rPr lang="en-US" sz="4000" b="1" i="0" dirty="0">
                <a:solidFill>
                  <a:srgbClr val="222222"/>
                </a:solidFill>
                <a:effectLst/>
                <a:latin typeface="+mj-lt"/>
              </a:rPr>
              <a:t>no silver bullet solution 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+mj-lt"/>
              </a:rPr>
              <a:t>to current food system challenges - multi-faceted interventions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4000" b="1" i="0" dirty="0">
                <a:solidFill>
                  <a:srgbClr val="222222"/>
                </a:solidFill>
                <a:effectLst/>
                <a:latin typeface="+mj-lt"/>
              </a:rPr>
              <a:t>Developing guidelines 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+mj-lt"/>
              </a:rPr>
              <a:t>based on the planetary health diet and supporting the implementation of these guidelines through regulatory efforts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4000" b="1" i="0" dirty="0">
                <a:solidFill>
                  <a:srgbClr val="222222"/>
                </a:solidFill>
                <a:effectLst/>
                <a:latin typeface="+mj-lt"/>
              </a:rPr>
              <a:t>Enabling access to planetary health diets 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+mj-lt"/>
              </a:rPr>
              <a:t>by increasing the affordability of healthy and sustainably produced foods and by reviewing policies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4000" b="0" i="0" dirty="0">
                <a:solidFill>
                  <a:srgbClr val="222222"/>
                </a:solidFill>
                <a:effectLst/>
                <a:latin typeface="+mj-lt"/>
              </a:rPr>
              <a:t>Ensuring that 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+mj-lt"/>
              </a:rPr>
              <a:t>vulnerable groups 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+mj-lt"/>
              </a:rPr>
              <a:t>have the economic resources to remain food secure.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4000" b="1" i="0" dirty="0">
                <a:solidFill>
                  <a:srgbClr val="222222"/>
                </a:solidFill>
                <a:effectLst/>
                <a:latin typeface="+mj-lt"/>
              </a:rPr>
              <a:t>Renewing national efforts 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+mj-lt"/>
              </a:rPr>
              <a:t>to restrict advertising and marketing of unhealthy and unsustainable foods targeted towards children, youth and other vulnerable groups, and by supporting a positive reinforcement of planetary health diets.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4000" b="1" i="0" dirty="0">
                <a:solidFill>
                  <a:srgbClr val="222222"/>
                </a:solidFill>
                <a:effectLst/>
                <a:latin typeface="+mj-lt"/>
              </a:rPr>
              <a:t>Applying effective food labeling laws 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+mj-lt"/>
              </a:rPr>
              <a:t>and regulations to inform consumers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4000" b="1" i="0" dirty="0">
                <a:solidFill>
                  <a:srgbClr val="222222"/>
                </a:solidFill>
                <a:effectLst/>
                <a:latin typeface="+mj-lt"/>
              </a:rPr>
              <a:t>Engineering agricultural policies 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+mj-lt"/>
              </a:rPr>
              <a:t>toward a greater emphasis on nutritious foods and sustainable food production practices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4000" b="1" i="0" dirty="0">
                <a:solidFill>
                  <a:srgbClr val="222222"/>
                </a:solidFill>
                <a:effectLst/>
                <a:latin typeface="+mj-lt"/>
              </a:rPr>
              <a:t>Designing public policies 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+mj-lt"/>
              </a:rPr>
              <a:t>and innovations that will contribute toward achieving at least an overall 50% reduction in food loss and food waste by 2030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5000" b="1" i="0" dirty="0">
                <a:solidFill>
                  <a:srgbClr val="222222"/>
                </a:solidFill>
                <a:effectLst/>
                <a:latin typeface="+mj-lt"/>
              </a:rPr>
              <a:t>Provide leadership and commitment by:</a:t>
            </a:r>
            <a:endParaRPr lang="en-US" sz="5000" b="0" i="0" dirty="0">
              <a:solidFill>
                <a:srgbClr val="222222"/>
              </a:solidFill>
              <a:effectLst/>
              <a:latin typeface="+mj-lt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4000" b="0" i="0" dirty="0">
                <a:solidFill>
                  <a:srgbClr val="222222"/>
                </a:solidFill>
                <a:effectLst/>
                <a:latin typeface="+mj-lt"/>
              </a:rPr>
              <a:t>Demonstrating </a:t>
            </a:r>
            <a:r>
              <a:rPr lang="en-US" sz="4000" b="1" i="0" dirty="0">
                <a:solidFill>
                  <a:srgbClr val="222222"/>
                </a:solidFill>
                <a:effectLst/>
                <a:latin typeface="+mj-lt"/>
              </a:rPr>
              <a:t>political leadership 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+mj-lt"/>
              </a:rPr>
              <a:t>in setting national food system strategies and initiatives with attainable targets accordingly and by implementing monitoring and reporting mechanisms to measure progress.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4000" b="0" i="0" dirty="0">
                <a:solidFill>
                  <a:srgbClr val="222222"/>
                </a:solidFill>
                <a:effectLst/>
                <a:latin typeface="+mj-lt"/>
              </a:rPr>
              <a:t>Addressing the different </a:t>
            </a:r>
            <a:r>
              <a:rPr lang="en-US" sz="4000" b="1" i="0" dirty="0">
                <a:solidFill>
                  <a:srgbClr val="222222"/>
                </a:solidFill>
                <a:effectLst/>
                <a:latin typeface="+mj-lt"/>
              </a:rPr>
              <a:t>socioeconomic and political drivers 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+mj-lt"/>
              </a:rPr>
              <a:t>of food through the full range of policy levers from “soft” (e.g. voluntary commitments) to “hard” (e.g. legislation) to advance the planetary health diet.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4000" b="0" i="0" dirty="0">
                <a:solidFill>
                  <a:srgbClr val="222222"/>
                </a:solidFill>
                <a:effectLst/>
                <a:latin typeface="+mj-lt"/>
              </a:rPr>
              <a:t>Using the </a:t>
            </a:r>
            <a:r>
              <a:rPr lang="en-US" sz="4000" b="1" i="0" dirty="0">
                <a:solidFill>
                  <a:srgbClr val="222222"/>
                </a:solidFill>
                <a:effectLst/>
                <a:latin typeface="+mj-lt"/>
              </a:rPr>
              <a:t>range of ministerial and departmental portfolios 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+mj-lt"/>
              </a:rPr>
              <a:t>to ensure coherent food system actions.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F1819141-739B-ED7B-6BFE-B569B9182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4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93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56FDAB5-75DF-651D-E9A7-CF4FACE2BB81}"/>
              </a:ext>
            </a:extLst>
          </p:cNvPr>
          <p:cNvSpPr txBox="1">
            <a:spLocks/>
          </p:cNvSpPr>
          <p:nvPr/>
        </p:nvSpPr>
        <p:spPr>
          <a:xfrm>
            <a:off x="1247775" y="765277"/>
            <a:ext cx="10515600" cy="435133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222222"/>
                </a:solidFill>
                <a:latin typeface="+mj-lt"/>
              </a:rPr>
              <a:t>Create novel governance arrangements by:</a:t>
            </a:r>
            <a:endParaRPr lang="en-US" sz="3200" dirty="0">
              <a:solidFill>
                <a:srgbClr val="222222"/>
              </a:solidFill>
              <a:latin typeface="+mj-lt"/>
            </a:endParaRPr>
          </a:p>
          <a:p>
            <a:pPr marL="742950" lvl="1" indent="-285750"/>
            <a:r>
              <a:rPr lang="en-US" sz="2600" dirty="0">
                <a:solidFill>
                  <a:srgbClr val="222222"/>
                </a:solidFill>
                <a:latin typeface="+mj-lt"/>
              </a:rPr>
              <a:t>Adopting a </a:t>
            </a:r>
            <a:r>
              <a:rPr lang="en-US" sz="2600" b="1" dirty="0">
                <a:solidFill>
                  <a:srgbClr val="222222"/>
                </a:solidFill>
                <a:latin typeface="+mj-lt"/>
              </a:rPr>
              <a:t>multi-sectoral approach </a:t>
            </a:r>
            <a:r>
              <a:rPr lang="en-US" sz="2600" dirty="0">
                <a:solidFill>
                  <a:srgbClr val="222222"/>
                </a:solidFill>
                <a:latin typeface="+mj-lt"/>
              </a:rPr>
              <a:t>-- all levels of governance and a broad range of actors</a:t>
            </a:r>
          </a:p>
          <a:p>
            <a:pPr marL="742950" lvl="1" indent="-285750"/>
            <a:r>
              <a:rPr lang="en-US" sz="2600" dirty="0">
                <a:solidFill>
                  <a:srgbClr val="222222"/>
                </a:solidFill>
                <a:latin typeface="+mj-lt"/>
              </a:rPr>
              <a:t>Empowering departments to recognize </a:t>
            </a:r>
            <a:r>
              <a:rPr lang="en-US" sz="2600" b="1" dirty="0">
                <a:solidFill>
                  <a:srgbClr val="222222"/>
                </a:solidFill>
                <a:latin typeface="+mj-lt"/>
              </a:rPr>
              <a:t>synergies</a:t>
            </a:r>
            <a:r>
              <a:rPr lang="en-US" sz="2600" dirty="0">
                <a:solidFill>
                  <a:srgbClr val="222222"/>
                </a:solidFill>
                <a:latin typeface="+mj-lt"/>
              </a:rPr>
              <a:t> in their mandates and enabling cross-departmental collaboration</a:t>
            </a:r>
          </a:p>
          <a:p>
            <a:pPr marL="742950" lvl="1" indent="-285750"/>
            <a:r>
              <a:rPr lang="en-US" sz="2600" dirty="0">
                <a:solidFill>
                  <a:srgbClr val="222222"/>
                </a:solidFill>
                <a:latin typeface="+mj-lt"/>
              </a:rPr>
              <a:t>Working to establish </a:t>
            </a:r>
            <a:r>
              <a:rPr lang="en-US" sz="2600" b="1" dirty="0">
                <a:solidFill>
                  <a:srgbClr val="222222"/>
                </a:solidFill>
                <a:latin typeface="+mj-lt"/>
              </a:rPr>
              <a:t>international</a:t>
            </a:r>
            <a:r>
              <a:rPr lang="en-US" sz="2600" dirty="0">
                <a:solidFill>
                  <a:srgbClr val="222222"/>
                </a:solidFill>
                <a:latin typeface="+mj-lt"/>
              </a:rPr>
              <a:t> land use and ocean governance and management mechanisms</a:t>
            </a:r>
          </a:p>
          <a:p>
            <a:r>
              <a:rPr lang="en-US" sz="3200" b="1" dirty="0">
                <a:solidFill>
                  <a:srgbClr val="222222"/>
                </a:solidFill>
                <a:latin typeface="+mj-lt"/>
              </a:rPr>
              <a:t>Enable cost-effective financing by:</a:t>
            </a:r>
            <a:endParaRPr lang="en-US" sz="3200" dirty="0">
              <a:solidFill>
                <a:srgbClr val="222222"/>
              </a:solidFill>
              <a:latin typeface="+mj-lt"/>
            </a:endParaRPr>
          </a:p>
          <a:p>
            <a:pPr marL="742950" lvl="1" indent="-285750"/>
            <a:r>
              <a:rPr lang="en-US" sz="2600" dirty="0">
                <a:solidFill>
                  <a:srgbClr val="222222"/>
                </a:solidFill>
                <a:latin typeface="+mj-lt"/>
              </a:rPr>
              <a:t>Implementing </a:t>
            </a:r>
            <a:r>
              <a:rPr lang="en-US" sz="2600" b="1" dirty="0">
                <a:solidFill>
                  <a:srgbClr val="222222"/>
                </a:solidFill>
                <a:latin typeface="+mj-lt"/>
              </a:rPr>
              <a:t>fiscal policies </a:t>
            </a:r>
            <a:r>
              <a:rPr lang="en-US" sz="2600" dirty="0">
                <a:solidFill>
                  <a:srgbClr val="222222"/>
                </a:solidFill>
                <a:latin typeface="+mj-lt"/>
              </a:rPr>
              <a:t>-- taxation and food subsidies</a:t>
            </a:r>
          </a:p>
          <a:p>
            <a:pPr marL="742950" lvl="1" indent="-285750"/>
            <a:r>
              <a:rPr lang="en-US" sz="2600" dirty="0">
                <a:solidFill>
                  <a:srgbClr val="222222"/>
                </a:solidFill>
                <a:latin typeface="+mj-lt"/>
              </a:rPr>
              <a:t>Establishing </a:t>
            </a:r>
            <a:r>
              <a:rPr lang="en-US" sz="2600" b="1" dirty="0">
                <a:solidFill>
                  <a:srgbClr val="222222"/>
                </a:solidFill>
                <a:latin typeface="+mj-lt"/>
              </a:rPr>
              <a:t>financial incentives </a:t>
            </a:r>
            <a:r>
              <a:rPr lang="en-US" sz="2600" dirty="0">
                <a:solidFill>
                  <a:srgbClr val="222222"/>
                </a:solidFill>
                <a:latin typeface="+mj-lt"/>
              </a:rPr>
              <a:t>to help reduce food waste and food loss.</a:t>
            </a:r>
          </a:p>
          <a:p>
            <a:pPr marL="742950" lvl="1" indent="-285750"/>
            <a:r>
              <a:rPr lang="en-US" sz="2600" dirty="0">
                <a:solidFill>
                  <a:srgbClr val="222222"/>
                </a:solidFill>
                <a:latin typeface="+mj-lt"/>
              </a:rPr>
              <a:t>Designing or strengthening </a:t>
            </a:r>
            <a:r>
              <a:rPr lang="en-US" sz="2600" b="1" dirty="0">
                <a:solidFill>
                  <a:srgbClr val="222222"/>
                </a:solidFill>
                <a:latin typeface="+mj-lt"/>
              </a:rPr>
              <a:t>social protection systems </a:t>
            </a:r>
            <a:r>
              <a:rPr lang="en-US" sz="2600" dirty="0">
                <a:solidFill>
                  <a:srgbClr val="222222"/>
                </a:solidFill>
                <a:latin typeface="+mj-lt"/>
              </a:rPr>
              <a:t>to protect </a:t>
            </a:r>
            <a:r>
              <a:rPr lang="en-US" sz="2600" b="1" dirty="0">
                <a:solidFill>
                  <a:srgbClr val="002060"/>
                </a:solidFill>
                <a:latin typeface="+mj-lt"/>
              </a:rPr>
              <a:t>vulnerable</a:t>
            </a:r>
            <a:r>
              <a:rPr lang="en-US" sz="2600" dirty="0">
                <a:solidFill>
                  <a:srgbClr val="222222"/>
                </a:solidFill>
                <a:latin typeface="+mj-lt"/>
              </a:rPr>
              <a:t> population groups</a:t>
            </a:r>
          </a:p>
          <a:p>
            <a:pPr marL="742950" lvl="1" indent="-285750"/>
            <a:r>
              <a:rPr lang="en-US" sz="2600" b="1" dirty="0">
                <a:solidFill>
                  <a:srgbClr val="222222"/>
                </a:solidFill>
                <a:latin typeface="+mj-lt"/>
              </a:rPr>
              <a:t>Engaging with donors </a:t>
            </a:r>
            <a:r>
              <a:rPr lang="en-US" sz="2600" dirty="0">
                <a:solidFill>
                  <a:srgbClr val="222222"/>
                </a:solidFill>
                <a:latin typeface="+mj-lt"/>
              </a:rPr>
              <a:t>alongside multilateral organizations to create dedicated funding streams and programs that will support sustainable food system transformation</a:t>
            </a:r>
          </a:p>
          <a:p>
            <a:r>
              <a:rPr lang="en-US" sz="3200" b="1" dirty="0">
                <a:solidFill>
                  <a:srgbClr val="222222"/>
                </a:solidFill>
                <a:latin typeface="+mj-lt"/>
              </a:rPr>
              <a:t>Champion advocacy and education efforts by:</a:t>
            </a:r>
            <a:endParaRPr lang="en-US" sz="3200" dirty="0">
              <a:solidFill>
                <a:srgbClr val="222222"/>
              </a:solidFill>
              <a:latin typeface="+mj-lt"/>
            </a:endParaRPr>
          </a:p>
          <a:p>
            <a:pPr marL="742950" lvl="1" indent="-285750"/>
            <a:r>
              <a:rPr lang="en-US" sz="2600" dirty="0">
                <a:solidFill>
                  <a:srgbClr val="222222"/>
                </a:solidFill>
                <a:latin typeface="+mj-lt"/>
              </a:rPr>
              <a:t>Complementing other policy measures with </a:t>
            </a:r>
            <a:r>
              <a:rPr lang="en-US" sz="2600" b="1" dirty="0">
                <a:solidFill>
                  <a:srgbClr val="222222"/>
                </a:solidFill>
                <a:latin typeface="+mj-lt"/>
              </a:rPr>
              <a:t>public education campaigns</a:t>
            </a:r>
          </a:p>
          <a:p>
            <a:pPr marL="742950" lvl="1" indent="-285750"/>
            <a:r>
              <a:rPr lang="en-US" sz="2600" dirty="0">
                <a:solidFill>
                  <a:srgbClr val="222222"/>
                </a:solidFill>
                <a:latin typeface="+mj-lt"/>
              </a:rPr>
              <a:t>Embedding healthy and sustainable food education into </a:t>
            </a:r>
            <a:r>
              <a:rPr lang="en-US" sz="2600" b="1" dirty="0">
                <a:solidFill>
                  <a:srgbClr val="222222"/>
                </a:solidFill>
                <a:latin typeface="+mj-lt"/>
              </a:rPr>
              <a:t>national school curricula</a:t>
            </a:r>
            <a:r>
              <a:rPr lang="en-US" sz="2600" dirty="0">
                <a:solidFill>
                  <a:srgbClr val="222222"/>
                </a:solidFill>
                <a:latin typeface="+mj-lt"/>
              </a:rPr>
              <a:t>.</a:t>
            </a:r>
          </a:p>
          <a:p>
            <a:pPr marL="742950" lvl="1" indent="-285750"/>
            <a:r>
              <a:rPr lang="en-US" sz="2600" dirty="0">
                <a:solidFill>
                  <a:srgbClr val="222222"/>
                </a:solidFill>
                <a:latin typeface="+mj-lt"/>
              </a:rPr>
              <a:t>Ensuring that all certified </a:t>
            </a:r>
            <a:r>
              <a:rPr lang="en-US" sz="2600" b="1" dirty="0">
                <a:solidFill>
                  <a:srgbClr val="222222"/>
                </a:solidFill>
                <a:latin typeface="+mj-lt"/>
              </a:rPr>
              <a:t>health professionals </a:t>
            </a:r>
            <a:r>
              <a:rPr lang="en-US" sz="2600" dirty="0">
                <a:solidFill>
                  <a:srgbClr val="222222"/>
                </a:solidFill>
                <a:latin typeface="+mj-lt"/>
              </a:rPr>
              <a:t>have a demonstrable level of competence surrounding planetary health diets.</a:t>
            </a:r>
          </a:p>
          <a:p>
            <a:pPr marL="742950" lvl="1" indent="-285750"/>
            <a:r>
              <a:rPr lang="en-US" sz="2600" b="1" dirty="0">
                <a:solidFill>
                  <a:srgbClr val="222222"/>
                </a:solidFill>
                <a:latin typeface="+mj-lt"/>
              </a:rPr>
              <a:t>Training and equipping food producers </a:t>
            </a:r>
            <a:r>
              <a:rPr lang="en-US" sz="2600" dirty="0">
                <a:solidFill>
                  <a:srgbClr val="222222"/>
                </a:solidFill>
                <a:latin typeface="+mj-lt"/>
              </a:rPr>
              <a:t>with both the knowledge and skills to deliver healthy and sustainable food options and by creating “win-win” interventions through building novel collaborative relationships.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020AF4C4-950A-93BA-B731-47CE38F2F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4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04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84B2FB-5180-88B8-5AD7-1CA39641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3175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i="0" dirty="0">
                <a:solidFill>
                  <a:srgbClr val="222222"/>
                </a:solidFill>
                <a:effectLst/>
                <a:latin typeface="graphik-medium"/>
              </a:rPr>
              <a:t>EAT-Lancet Commission specific actions for Food Service Professionals</a:t>
            </a:r>
            <a:endParaRPr lang="el-GR" sz="36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B363A3-F1CE-7586-04E3-7C71A8908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375" y="1816100"/>
            <a:ext cx="10515600" cy="4351338"/>
          </a:xfrm>
        </p:spPr>
        <p:txBody>
          <a:bodyPr>
            <a:normAutofit/>
          </a:bodyPr>
          <a:lstStyle/>
          <a:p>
            <a:r>
              <a:rPr lang="en-US" sz="1800" i="0" dirty="0">
                <a:solidFill>
                  <a:srgbClr val="222222"/>
                </a:solidFill>
                <a:effectLst/>
                <a:latin typeface="+mj-lt"/>
              </a:rPr>
              <a:t>Change culture by changing menus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22222"/>
                </a:solidFill>
                <a:effectLst/>
                <a:latin typeface="+mj-lt"/>
              </a:rPr>
              <a:t>Emphasize the benefits of dietary shifts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22222"/>
                </a:solidFill>
                <a:effectLst/>
                <a:latin typeface="+mj-lt"/>
              </a:rPr>
              <a:t>Explore new foods and mix up menus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22222"/>
                </a:solidFill>
                <a:effectLst/>
                <a:latin typeface="+mj-lt"/>
              </a:rPr>
              <a:t>Lead with messaging around flavor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22222"/>
                </a:solidFill>
                <a:effectLst/>
                <a:latin typeface="+mj-lt"/>
              </a:rPr>
              <a:t>Work with suppliers </a:t>
            </a:r>
            <a:r>
              <a:rPr lang="en-US" sz="1800" i="1" dirty="0">
                <a:solidFill>
                  <a:srgbClr val="222222"/>
                </a:solidFill>
                <a:effectLst/>
                <a:latin typeface="+mj-lt"/>
              </a:rPr>
              <a:t>and </a:t>
            </a:r>
            <a:r>
              <a:rPr lang="en-US" sz="1800" i="0" dirty="0">
                <a:solidFill>
                  <a:srgbClr val="222222"/>
                </a:solidFill>
                <a:effectLst/>
                <a:latin typeface="+mj-lt"/>
              </a:rPr>
              <a:t>consumers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22222"/>
                </a:solidFill>
                <a:effectLst/>
                <a:latin typeface="+mj-lt"/>
              </a:rPr>
              <a:t>Focus on both quality</a:t>
            </a:r>
            <a:r>
              <a:rPr lang="en-US" sz="1800" i="1" dirty="0">
                <a:solidFill>
                  <a:srgbClr val="222222"/>
                </a:solidFill>
                <a:effectLst/>
                <a:latin typeface="+mj-lt"/>
              </a:rPr>
              <a:t> and</a:t>
            </a:r>
            <a:r>
              <a:rPr lang="en-US" sz="1800" i="0" dirty="0">
                <a:solidFill>
                  <a:srgbClr val="222222"/>
                </a:solidFill>
                <a:effectLst/>
                <a:latin typeface="+mj-lt"/>
              </a:rPr>
              <a:t> quality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22222"/>
                </a:solidFill>
                <a:effectLst/>
                <a:latin typeface="+mj-lt"/>
              </a:rPr>
              <a:t>Waste not, want not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22222"/>
                </a:solidFill>
                <a:effectLst/>
                <a:latin typeface="+mj-lt"/>
              </a:rPr>
              <a:t>Let plants take center stage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22222"/>
                </a:solidFill>
                <a:effectLst/>
                <a:latin typeface="+mj-lt"/>
              </a:rPr>
              <a:t>Embrace cultural food influences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22222"/>
                </a:solidFill>
                <a:effectLst/>
                <a:latin typeface="+mj-lt"/>
              </a:rPr>
              <a:t>Bring biodiversity to the table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22222"/>
                </a:solidFill>
                <a:effectLst/>
                <a:latin typeface="+mj-lt"/>
              </a:rPr>
              <a:t>Share the farmer’s story</a:t>
            </a:r>
            <a:endParaRPr lang="el-GR" sz="1800" dirty="0">
              <a:latin typeface="+mj-lt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5D32B69B-975F-23EF-BB42-D3E1DC161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4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37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12D79-411A-2002-DC09-5D88F424E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619" y="2193925"/>
            <a:ext cx="4800600" cy="171132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j-lt"/>
              </a:rPr>
              <a:t>What are the barriers?</a:t>
            </a:r>
            <a:endParaRPr lang="el-GR" sz="3600" b="1" dirty="0">
              <a:solidFill>
                <a:srgbClr val="002060"/>
              </a:solidFill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F2B60715-589E-EF29-46F6-B3451C939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4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56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C4837-32E3-4638-93FF-B194C13E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F2C4C6-5504-3F88-ABC9-DC0583542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615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7EB5D3-6E32-C42B-70A9-F11E1FAF3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16" y="-28576"/>
            <a:ext cx="11092684" cy="1065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7318B4-D3EA-E939-D22A-B4313D16BD2F}"/>
              </a:ext>
            </a:extLst>
          </p:cNvPr>
          <p:cNvSpPr txBox="1"/>
          <p:nvPr/>
        </p:nvSpPr>
        <p:spPr>
          <a:xfrm>
            <a:off x="1634612" y="974407"/>
            <a:ext cx="9574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Attitudes towards plant-based diets in hospitals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CB7D57-45D9-72BC-641B-9E86A4240A1E}"/>
              </a:ext>
            </a:extLst>
          </p:cNvPr>
          <p:cNvGrpSpPr/>
          <p:nvPr/>
        </p:nvGrpSpPr>
        <p:grpSpPr>
          <a:xfrm>
            <a:off x="1291713" y="1807800"/>
            <a:ext cx="7108723" cy="3836448"/>
            <a:chOff x="1291713" y="1807800"/>
            <a:chExt cx="7108723" cy="38364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B4C308-7F64-7698-235E-E07DE9BCA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1396" y="1861447"/>
              <a:ext cx="6819746" cy="378280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8F263D-561D-409D-4EA2-7B61E0E26152}"/>
                </a:ext>
              </a:extLst>
            </p:cNvPr>
            <p:cNvSpPr/>
            <p:nvPr/>
          </p:nvSpPr>
          <p:spPr>
            <a:xfrm>
              <a:off x="1456143" y="1817203"/>
              <a:ext cx="711870" cy="291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5F4C95-745A-7EFC-4522-1A6E561CDFE1}"/>
                </a:ext>
              </a:extLst>
            </p:cNvPr>
            <p:cNvSpPr/>
            <p:nvPr/>
          </p:nvSpPr>
          <p:spPr>
            <a:xfrm>
              <a:off x="1291713" y="1807800"/>
              <a:ext cx="7108723" cy="3485386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8F943E-03B5-A30D-76C7-F20E8BE8A257}"/>
              </a:ext>
            </a:extLst>
          </p:cNvPr>
          <p:cNvGrpSpPr/>
          <p:nvPr/>
        </p:nvGrpSpPr>
        <p:grpSpPr>
          <a:xfrm>
            <a:off x="6228735" y="4940709"/>
            <a:ext cx="5829301" cy="1932039"/>
            <a:chOff x="6228735" y="4940709"/>
            <a:chExt cx="5829301" cy="19320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26BF4C-7E76-8ED2-1916-3DAC9DDD3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8736" y="5043948"/>
              <a:ext cx="5829300" cy="18288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5EFFAF-B568-9A4C-E373-D71FA6275CFF}"/>
                </a:ext>
              </a:extLst>
            </p:cNvPr>
            <p:cNvSpPr/>
            <p:nvPr/>
          </p:nvSpPr>
          <p:spPr>
            <a:xfrm>
              <a:off x="6228735" y="4940709"/>
              <a:ext cx="5829301" cy="1828800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DABB23F-763B-43C1-18FD-CCA1BF3BAFEF}"/>
                </a:ext>
              </a:extLst>
            </p:cNvPr>
            <p:cNvSpPr/>
            <p:nvPr/>
          </p:nvSpPr>
          <p:spPr>
            <a:xfrm>
              <a:off x="6258230" y="5043948"/>
              <a:ext cx="623381" cy="249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0B097DA-4616-ABF7-769B-A49F1FCAFDD0}"/>
              </a:ext>
            </a:extLst>
          </p:cNvPr>
          <p:cNvSpPr txBox="1"/>
          <p:nvPr/>
        </p:nvSpPr>
        <p:spPr>
          <a:xfrm>
            <a:off x="1138930" y="5293186"/>
            <a:ext cx="60984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OnePoll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consumer survey of 2000 UK adults,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3269B0-3804-423C-CD8A-35AE7C536A60}"/>
              </a:ext>
            </a:extLst>
          </p:cNvPr>
          <p:cNvSpPr txBox="1"/>
          <p:nvPr/>
        </p:nvSpPr>
        <p:spPr>
          <a:xfrm>
            <a:off x="1441395" y="6280936"/>
            <a:ext cx="48639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Attitudes of hospital patients regarding removal of processed and unprocessed red meats from menus to support sustainable healthcare targets: A single-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centre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survey.  M. Truman et al. Lifestyle Medicine. 2023</a:t>
            </a:r>
          </a:p>
        </p:txBody>
      </p:sp>
    </p:spTree>
    <p:extLst>
      <p:ext uri="{BB962C8B-B14F-4D97-AF65-F5344CB8AC3E}">
        <p14:creationId xmlns:p14="http://schemas.microsoft.com/office/powerpoint/2010/main" val="330821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12D79-411A-2002-DC09-5D88F424E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112" y="958929"/>
            <a:ext cx="6875206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Let’s introduce ourselves!</a:t>
            </a:r>
            <a:endParaRPr lang="el-GR" b="1" dirty="0">
              <a:solidFill>
                <a:srgbClr val="002060"/>
              </a:solidFill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F2B60715-589E-EF29-46F6-B3451C939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411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A3B985-81A2-AC0A-1655-ED473AB2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551" y="2614613"/>
            <a:ext cx="3917792" cy="391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04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38ED5-67E9-4E15-CD28-8EAF0F6BA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E9C563-92A7-CE49-1794-40E63609E26C}"/>
              </a:ext>
            </a:extLst>
          </p:cNvPr>
          <p:cNvSpPr txBox="1"/>
          <p:nvPr/>
        </p:nvSpPr>
        <p:spPr>
          <a:xfrm>
            <a:off x="1413387" y="1065482"/>
            <a:ext cx="10001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Successful implementation of plant-based nutrition in Hospitals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6374DE-B3A1-2E7C-90F6-86524227D966}"/>
              </a:ext>
            </a:extLst>
          </p:cNvPr>
          <p:cNvSpPr txBox="1"/>
          <p:nvPr/>
        </p:nvSpPr>
        <p:spPr>
          <a:xfrm>
            <a:off x="9489641" y="3293005"/>
            <a:ext cx="25445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Successful implementation of plant-based menus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default option in all 11 public hospitals  NYC Health + Hospitals.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Patients still have the choice to request a meat-based option.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AE38F8-1A2E-508B-3359-6DE281661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55" y="2423180"/>
            <a:ext cx="8363486" cy="3775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F01107-6215-2552-4CA1-35D620C17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2615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F7C55D-1A70-086B-F468-0BB1A5BCF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16" y="-1"/>
            <a:ext cx="11092684" cy="10654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20FF0B-CB2B-DC21-7DA2-0A586E2EACA1}"/>
              </a:ext>
            </a:extLst>
          </p:cNvPr>
          <p:cNvSpPr txBox="1"/>
          <p:nvPr/>
        </p:nvSpPr>
        <p:spPr>
          <a:xfrm>
            <a:off x="1205066" y="6597435"/>
            <a:ext cx="97818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 Innovative Program for Hospital Nutrition. S. Morgenstern et al. American Journal of Lifestyle Medicine. 2024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39BD87-F80F-4947-CF36-1388F9010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9640" y="2423180"/>
            <a:ext cx="1500859" cy="78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64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12D79-411A-2002-DC09-5D88F424E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761" y="2031693"/>
            <a:ext cx="3365090" cy="171132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Conclusions</a:t>
            </a:r>
            <a:endParaRPr lang="el-GR" sz="3600" b="1" dirty="0">
              <a:solidFill>
                <a:srgbClr val="002060"/>
              </a:solidFill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F2B60715-589E-EF29-46F6-B3451C939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4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6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17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17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C46509-C9D9-09AE-B3BA-155958701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7096" y="1327012"/>
            <a:ext cx="7473734" cy="420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F2B60715-589E-EF29-46F6-B3451C939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14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12D79-411A-2002-DC09-5D88F424E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65125"/>
            <a:ext cx="10058400" cy="1325563"/>
          </a:xfrm>
        </p:spPr>
        <p:txBody>
          <a:bodyPr/>
          <a:lstStyle/>
          <a:p>
            <a:r>
              <a:rPr lang="en-US" dirty="0"/>
              <a:t>One Health</a:t>
            </a:r>
            <a:endParaRPr lang="el-GR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F2B60715-589E-EF29-46F6-B3451C939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4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81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65F6F-34BF-8A3C-92A2-77F95BE7A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75E8C3-639D-A4F6-A7B0-6DC58B84B82B}"/>
              </a:ext>
            </a:extLst>
          </p:cNvPr>
          <p:cNvSpPr txBox="1"/>
          <p:nvPr/>
        </p:nvSpPr>
        <p:spPr>
          <a:xfrm>
            <a:off x="1590367" y="1238864"/>
            <a:ext cx="9011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ONE HEALTH definition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EB781-4DF0-B2DF-60A5-6B9EE9525FC8}"/>
              </a:ext>
            </a:extLst>
          </p:cNvPr>
          <p:cNvSpPr txBox="1"/>
          <p:nvPr/>
        </p:nvSpPr>
        <p:spPr>
          <a:xfrm>
            <a:off x="1428134" y="2240565"/>
            <a:ext cx="753888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One Health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is an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integrated, unifying approach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that aims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sustainably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balance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and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optimize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 the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health of humans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animals, plants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 and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ecosystems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. It recognizes the health of humans, domestic and wild animals, plants and the wider environment (including ecosystems) are closely linked and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interdependent.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9CA6"/>
              </a:solidFill>
              <a:effectLst/>
              <a:uLnTx/>
              <a:uFillTx/>
              <a:latin typeface="Poppins-Ital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The approach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mobilizes multiple sectors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, disciplines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communities at varying levels of society to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work together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to foster well-being and tackle threats to health and ecosystems, while addressing the collective need for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clean water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energy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and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air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safe and nutritious food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, taking action on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climate change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, and contributing to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sustainable development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Poppins-Italic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19DC23-2E8A-00AD-F0B2-0ACBD3DE0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251" y="2403987"/>
            <a:ext cx="3212529" cy="30588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446955-F10E-E31E-F221-71F0532EA18B}"/>
              </a:ext>
            </a:extLst>
          </p:cNvPr>
          <p:cNvSpPr txBox="1"/>
          <p:nvPr/>
        </p:nvSpPr>
        <p:spPr>
          <a:xfrm>
            <a:off x="1099316" y="6595749"/>
            <a:ext cx="3869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One Health Joint Plan of Action 2022-2026. FAO, UN, WHO, WOAH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0E8DB2-8615-472B-C59A-905D0F060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14117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41040-8B78-F908-F630-C46E568BE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64" y="-1"/>
            <a:ext cx="11092684" cy="106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55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19F7A-FBD7-1EFB-1FCE-FCA2B4444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B7B8F2-5DAB-3CFE-4C36-463245BC0E19}"/>
              </a:ext>
            </a:extLst>
          </p:cNvPr>
          <p:cNvSpPr txBox="1"/>
          <p:nvPr/>
        </p:nvSpPr>
        <p:spPr>
          <a:xfrm>
            <a:off x="1590367" y="1238864"/>
            <a:ext cx="9011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Applying the One Health approach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E0212E-DA7C-E143-933C-148204F2D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905" y="1815536"/>
            <a:ext cx="6376095" cy="50424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3501C1-5C11-50C7-528C-1512052E3410}"/>
              </a:ext>
            </a:extLst>
          </p:cNvPr>
          <p:cNvSpPr txBox="1"/>
          <p:nvPr/>
        </p:nvSpPr>
        <p:spPr>
          <a:xfrm>
            <a:off x="1126155" y="6581001"/>
            <a:ext cx="60984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https://www.ecdc.europa.eu/en/one-health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ADE970-4A22-D569-006F-D9D1469CD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2615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D71487-E044-B7E5-ED68-0A3BAC810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16" y="-1"/>
            <a:ext cx="11092684" cy="10654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6B2249-A87B-ED84-97D2-D062D7E25B50}"/>
              </a:ext>
            </a:extLst>
          </p:cNvPr>
          <p:cNvSpPr/>
          <p:nvPr/>
        </p:nvSpPr>
        <p:spPr>
          <a:xfrm>
            <a:off x="1363163" y="2961704"/>
            <a:ext cx="3474308" cy="22297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945EB2-BEBE-42E3-C5A9-B5F6CE2A7CFD}"/>
              </a:ext>
            </a:extLst>
          </p:cNvPr>
          <p:cNvSpPr txBox="1"/>
          <p:nvPr/>
        </p:nvSpPr>
        <p:spPr>
          <a:xfrm>
            <a:off x="1590367" y="3107072"/>
            <a:ext cx="34435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Serious health and environmental issues can be addressed and managed with the One Health approach</a:t>
            </a:r>
          </a:p>
        </p:txBody>
      </p:sp>
    </p:spTree>
    <p:extLst>
      <p:ext uri="{BB962C8B-B14F-4D97-AF65-F5344CB8AC3E}">
        <p14:creationId xmlns:p14="http://schemas.microsoft.com/office/powerpoint/2010/main" val="1731433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1E6E9-BD7D-49B8-0A62-FBB71F539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9D580F-8F98-46AC-B578-3A3D7B88F3F7}"/>
              </a:ext>
            </a:extLst>
          </p:cNvPr>
          <p:cNvSpPr txBox="1"/>
          <p:nvPr/>
        </p:nvSpPr>
        <p:spPr>
          <a:xfrm>
            <a:off x="1590367" y="1238864"/>
            <a:ext cx="9011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The Food system and its impact on One Health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DEE2A-553C-4A4E-AE39-1F5902C17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615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5EE6F9-32C2-59C8-8E5F-8BDEB9638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16" y="-1"/>
            <a:ext cx="11092684" cy="1065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E27E02-F733-1A9E-2E6E-837A85C72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141" y="3145504"/>
            <a:ext cx="10589268" cy="36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60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44AF8-C54E-FA2A-E4D7-2A16B75F9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0BFD5B-DC34-48F3-445D-99492E9F8995}"/>
              </a:ext>
            </a:extLst>
          </p:cNvPr>
          <p:cNvSpPr txBox="1"/>
          <p:nvPr/>
        </p:nvSpPr>
        <p:spPr>
          <a:xfrm>
            <a:off x="1374238" y="1077713"/>
            <a:ext cx="981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Food production largely impacts the environment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FEAC4-E463-C4A2-15A3-5F8C9036E912}"/>
              </a:ext>
            </a:extLst>
          </p:cNvPr>
          <p:cNvSpPr txBox="1"/>
          <p:nvPr/>
        </p:nvSpPr>
        <p:spPr>
          <a:xfrm>
            <a:off x="1374238" y="2838356"/>
            <a:ext cx="44412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Tackling what we eat, and how we produce our food, plays a key role in: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tackling climate change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reducing water stress and pollution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restoring lands back to forests or grasslands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protecting the world’s wildlife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5A1A03-2DE2-0537-26B3-DBCCA4A02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618" y="1903711"/>
            <a:ext cx="5572859" cy="4954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1C2BE8-EB5A-0454-6BCE-4B985DA8A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2615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97F929-1A05-932C-C1F6-BBCEA5ECB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16" y="-1"/>
            <a:ext cx="11092684" cy="10654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54952C-3EE8-09F9-C883-9A7DE2802F6D}"/>
              </a:ext>
            </a:extLst>
          </p:cNvPr>
          <p:cNvSpPr/>
          <p:nvPr/>
        </p:nvSpPr>
        <p:spPr>
          <a:xfrm>
            <a:off x="6063618" y="2382607"/>
            <a:ext cx="5572860" cy="126024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448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35E38-9E7E-A9F1-45FF-CDBD94714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BCF2E8-1F57-30E9-4BEA-A7681F04694E}"/>
              </a:ext>
            </a:extLst>
          </p:cNvPr>
          <p:cNvSpPr txBox="1"/>
          <p:nvPr/>
        </p:nvSpPr>
        <p:spPr>
          <a:xfrm>
            <a:off x="1383889" y="969118"/>
            <a:ext cx="10311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Meat &amp; dairy tend to have a higher carbon footprint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B5BEB-90D8-AB7F-A231-7320BEEF0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615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D44F0E-D2D4-EDC1-2FA9-C1516DEB3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16" y="-1"/>
            <a:ext cx="11092684" cy="1065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3253F0-93DA-CD41-81D2-C5F7411B1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801" y="1902542"/>
            <a:ext cx="7166486" cy="4955457"/>
          </a:xfrm>
          <a:prstGeom prst="rect">
            <a:avLst/>
          </a:prstGeom>
        </p:spPr>
      </p:pic>
      <p:pic>
        <p:nvPicPr>
          <p:cNvPr id="1028" name="Picture 4" descr="Fresh Peas - Green, 500 grams : Amazon.in: Grocery &amp; Gourmet ...">
            <a:extLst>
              <a:ext uri="{FF2B5EF4-FFF2-40B4-BE49-F238E27FC236}">
                <a16:creationId xmlns:a16="http://schemas.microsoft.com/office/drawing/2014/main" id="{05887F6B-9C9F-F74E-A954-03A911D9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837" y="5143321"/>
            <a:ext cx="1498758" cy="149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sh Beef Portion - GoMarket">
            <a:extLst>
              <a:ext uri="{FF2B5EF4-FFF2-40B4-BE49-F238E27FC236}">
                <a16:creationId xmlns:a16="http://schemas.microsoft.com/office/drawing/2014/main" id="{E4EAAC5D-8BBC-1D7A-F847-CEF7B3063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231" y="2307715"/>
            <a:ext cx="1541521" cy="115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8DC2CE-8E4F-EF58-C188-D67D04B35C07}"/>
              </a:ext>
            </a:extLst>
          </p:cNvPr>
          <p:cNvCxnSpPr>
            <a:stCxn id="1030" idx="2"/>
          </p:cNvCxnSpPr>
          <p:nvPr/>
        </p:nvCxnSpPr>
        <p:spPr>
          <a:xfrm flipH="1">
            <a:off x="9767991" y="3462252"/>
            <a:ext cx="1" cy="1847167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E2C6F25-AF31-AAF9-8531-FE3382E5363B}"/>
              </a:ext>
            </a:extLst>
          </p:cNvPr>
          <p:cNvSpPr/>
          <p:nvPr/>
        </p:nvSpPr>
        <p:spPr>
          <a:xfrm>
            <a:off x="1126155" y="1799303"/>
            <a:ext cx="7423355" cy="482272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28EBB2-5E5A-76B3-192E-62DF968970B6}"/>
              </a:ext>
            </a:extLst>
          </p:cNvPr>
          <p:cNvSpPr/>
          <p:nvPr/>
        </p:nvSpPr>
        <p:spPr>
          <a:xfrm>
            <a:off x="9849286" y="3701846"/>
            <a:ext cx="2141147" cy="12809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56C17-5262-BEB4-CB83-B4FC0D4E16AE}"/>
              </a:ext>
            </a:extLst>
          </p:cNvPr>
          <p:cNvSpPr txBox="1"/>
          <p:nvPr/>
        </p:nvSpPr>
        <p:spPr>
          <a:xfrm>
            <a:off x="9894488" y="3984945"/>
            <a:ext cx="2342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x100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times more GHG emissions</a:t>
            </a:r>
          </a:p>
        </p:txBody>
      </p:sp>
    </p:spTree>
    <p:extLst>
      <p:ext uri="{BB962C8B-B14F-4D97-AF65-F5344CB8AC3E}">
        <p14:creationId xmlns:p14="http://schemas.microsoft.com/office/powerpoint/2010/main" val="225786450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1561</Words>
  <Application>Microsoft Office PowerPoint</Application>
  <PresentationFormat>Ευρεία οθόνη</PresentationFormat>
  <Paragraphs>151</Paragraphs>
  <Slides>32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12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32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Calibri Light</vt:lpstr>
      <vt:lpstr>Candara</vt:lpstr>
      <vt:lpstr>graphik-medium</vt:lpstr>
      <vt:lpstr>Graphik-Regular</vt:lpstr>
      <vt:lpstr>Poppins-Italic</vt:lpstr>
      <vt:lpstr>Shaker2Lancet-Bold</vt:lpstr>
      <vt:lpstr>Shaker2Lancet-BoldItalic</vt:lpstr>
      <vt:lpstr>Wingdings</vt:lpstr>
      <vt:lpstr>Θέμα του Office</vt:lpstr>
      <vt:lpstr>Office Theme</vt:lpstr>
      <vt:lpstr>Παρουσίαση του PowerPoint</vt:lpstr>
      <vt:lpstr>Programme of the Workshop</vt:lpstr>
      <vt:lpstr>Let’s introduce ourselves!</vt:lpstr>
      <vt:lpstr>One Health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Let’s brainstorm on how the principles of One Health could be integrated into the Nutrition care Policies and Processes</vt:lpstr>
      <vt:lpstr>How can we leverage One Health to Drive Nutritional Care Policies for Patients?</vt:lpstr>
      <vt:lpstr>EAT-Lancet Commission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The Mediterranean diet</vt:lpstr>
      <vt:lpstr>Παρουσίαση του PowerPoint</vt:lpstr>
      <vt:lpstr>What actions should be undertaken?</vt:lpstr>
      <vt:lpstr>EAT-Lancet Commission specific actions for  Health Professionals</vt:lpstr>
      <vt:lpstr>Παρουσίαση του PowerPoint</vt:lpstr>
      <vt:lpstr>EAT-Lancet Commission specific actions for  Policy Makers</vt:lpstr>
      <vt:lpstr>Παρουσίαση του PowerPoint</vt:lpstr>
      <vt:lpstr>EAT-Lancet Commission specific actions for Food Service Professionals</vt:lpstr>
      <vt:lpstr>What are the barriers?</vt:lpstr>
      <vt:lpstr>Παρουσίαση του PowerPoint</vt:lpstr>
      <vt:lpstr>Παρουσίαση του PowerPoint</vt:lpstr>
      <vt:lpstr>Conclusions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Mary Yannakoulia</dc:creator>
  <cp:lastModifiedBy>Mary Yannakoulia</cp:lastModifiedBy>
  <cp:revision>28</cp:revision>
  <dcterms:created xsi:type="dcterms:W3CDTF">2025-05-01T06:28:04Z</dcterms:created>
  <dcterms:modified xsi:type="dcterms:W3CDTF">2025-05-02T17:18:55Z</dcterms:modified>
</cp:coreProperties>
</file>